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38.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8" r:id="rId7"/>
  </p:sldMasterIdLst>
  <p:notesMasterIdLst>
    <p:notesMasterId r:id="rId75"/>
  </p:notesMasterIdLst>
  <p:handoutMasterIdLst>
    <p:handoutMasterId r:id="rId76"/>
  </p:handoutMasterIdLst>
  <p:sldIdLst>
    <p:sldId id="4909" r:id="rId8"/>
    <p:sldId id="2161" r:id="rId9"/>
    <p:sldId id="2134" r:id="rId10"/>
    <p:sldId id="2044" r:id="rId11"/>
    <p:sldId id="2065" r:id="rId12"/>
    <p:sldId id="2119" r:id="rId13"/>
    <p:sldId id="2154" r:id="rId14"/>
    <p:sldId id="4919" r:id="rId15"/>
    <p:sldId id="4927" r:id="rId16"/>
    <p:sldId id="4911" r:id="rId17"/>
    <p:sldId id="4912" r:id="rId18"/>
    <p:sldId id="4918" r:id="rId19"/>
    <p:sldId id="4920" r:id="rId20"/>
    <p:sldId id="4944" r:id="rId21"/>
    <p:sldId id="2055" r:id="rId22"/>
    <p:sldId id="2135" r:id="rId23"/>
    <p:sldId id="2056" r:id="rId24"/>
    <p:sldId id="2057" r:id="rId25"/>
    <p:sldId id="2058" r:id="rId26"/>
    <p:sldId id="2114" r:id="rId27"/>
    <p:sldId id="2060" r:id="rId28"/>
    <p:sldId id="2061" r:id="rId29"/>
    <p:sldId id="2117" r:id="rId30"/>
    <p:sldId id="2148" r:id="rId31"/>
    <p:sldId id="2116" r:id="rId32"/>
    <p:sldId id="2153" r:id="rId33"/>
    <p:sldId id="4943" r:id="rId34"/>
    <p:sldId id="4938" r:id="rId35"/>
    <p:sldId id="2136" r:id="rId36"/>
    <p:sldId id="2068" r:id="rId37"/>
    <p:sldId id="4928" r:id="rId38"/>
    <p:sldId id="2069" r:id="rId39"/>
    <p:sldId id="4929" r:id="rId40"/>
    <p:sldId id="4930" r:id="rId41"/>
    <p:sldId id="2070" r:id="rId42"/>
    <p:sldId id="4932" r:id="rId43"/>
    <p:sldId id="2140" r:id="rId44"/>
    <p:sldId id="2144" r:id="rId45"/>
    <p:sldId id="4939" r:id="rId46"/>
    <p:sldId id="4934" r:id="rId47"/>
    <p:sldId id="2142" r:id="rId48"/>
    <p:sldId id="4935" r:id="rId49"/>
    <p:sldId id="2071" r:id="rId50"/>
    <p:sldId id="4936" r:id="rId51"/>
    <p:sldId id="2152" r:id="rId52"/>
    <p:sldId id="2145" r:id="rId53"/>
    <p:sldId id="2074" r:id="rId54"/>
    <p:sldId id="2075" r:id="rId55"/>
    <p:sldId id="2121" r:id="rId56"/>
    <p:sldId id="2143" r:id="rId57"/>
    <p:sldId id="2147" r:id="rId58"/>
    <p:sldId id="296" r:id="rId59"/>
    <p:sldId id="2081" r:id="rId60"/>
    <p:sldId id="2123" r:id="rId61"/>
    <p:sldId id="2150" r:id="rId62"/>
    <p:sldId id="298" r:id="rId63"/>
    <p:sldId id="2085" r:id="rId64"/>
    <p:sldId id="2086" r:id="rId65"/>
    <p:sldId id="2137" r:id="rId66"/>
    <p:sldId id="4937" r:id="rId67"/>
    <p:sldId id="1927" r:id="rId68"/>
    <p:sldId id="4940" r:id="rId69"/>
    <p:sldId id="4941" r:id="rId70"/>
    <p:sldId id="4942" r:id="rId71"/>
    <p:sldId id="4924" r:id="rId72"/>
    <p:sldId id="4925" r:id="rId73"/>
    <p:sldId id="4926" r:id="rId74"/>
  </p:sldIdLst>
  <p:sldSz cx="12192000" cy="6858000"/>
  <p:notesSz cx="6858000" cy="9144000"/>
  <p:embeddedFontLst>
    <p:embeddedFont>
      <p:font typeface="义启小楷书" panose="02010600030101010101" charset="-128"/>
      <p:regular r:id="rId77"/>
    </p:embeddedFont>
    <p:embeddedFont>
      <p:font typeface="Agency FB" panose="020B0503020202020204" pitchFamily="34" charset="0"/>
      <p:regular r:id="rId78"/>
      <p:bold r:id="rId79"/>
    </p:embeddedFont>
    <p:embeddedFont>
      <p:font typeface="Algerian" panose="04020705040A02060702" pitchFamily="82" charset="0"/>
      <p:regular r:id="rId80"/>
    </p:embeddedFon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Consolas" panose="020B0609020204030204" pitchFamily="49" charset="0"/>
      <p:regular r:id="rId86"/>
      <p:bold r:id="rId87"/>
      <p:italic r:id="rId88"/>
      <p:boldItalic r:id="rId89"/>
    </p:embeddedFont>
    <p:embeddedFont>
      <p:font typeface="Impact" panose="020B0806030902050204" pitchFamily="34" charset="0"/>
      <p:regular r:id="rId90"/>
    </p:embeddedFont>
    <p:embeddedFont>
      <p:font typeface="Segoe UI" panose="020B0502040204020203" pitchFamily="34" charset="0"/>
      <p:regular r:id="rId91"/>
      <p:bold r:id="rId92"/>
      <p:italic r:id="rId93"/>
      <p:boldItalic r:id="rId94"/>
    </p:embeddedFont>
    <p:embeddedFont>
      <p:font typeface="Segoe UI Black" panose="02010600030101010101" charset="0"/>
      <p:bold r:id="rId95"/>
      <p:boldItalic r:id="rId96"/>
    </p:embeddedFont>
    <p:embeddedFont>
      <p:font typeface="Verdana" panose="020B0604030504040204" pitchFamily="34" charset="0"/>
      <p:regular r:id="rId97"/>
      <p:bold r:id="rId98"/>
      <p:italic r:id="rId99"/>
      <p:boldItalic r:id="rId100"/>
    </p:embeddedFont>
    <p:embeddedFont>
      <p:font typeface="等线" panose="02010600030101010101" pitchFamily="2" charset="-122"/>
      <p:regular r:id="rId101"/>
      <p:bold r:id="rId102"/>
    </p:embeddedFont>
    <p:embeddedFont>
      <p:font typeface="等线 Light" panose="02010600030101010101" pitchFamily="2" charset="-122"/>
      <p:regular r:id="rId103"/>
    </p:embeddedFont>
    <p:embeddedFont>
      <p:font typeface="黑体" panose="02010609060101010101" pitchFamily="49" charset="-122"/>
      <p:regular r:id="rId104"/>
    </p:embeddedFont>
    <p:embeddedFont>
      <p:font typeface="华文行楷" panose="02010800040101010101" pitchFamily="2" charset="-122"/>
      <p:regular r:id="rId105"/>
    </p:embeddedFont>
    <p:embeddedFont>
      <p:font typeface="华文楷体" panose="02010600040101010101" pitchFamily="2" charset="-122"/>
      <p:regular r:id="rId106"/>
    </p:embeddedFont>
    <p:embeddedFont>
      <p:font typeface="华文新魏" panose="02010800040101010101" pitchFamily="2" charset="-122"/>
      <p:regular r:id="rId107"/>
    </p:embeddedFont>
    <p:embeddedFont>
      <p:font typeface="微软雅黑" panose="020B0503020204020204" pitchFamily="34" charset="-122"/>
      <p:regular r:id="rId108"/>
      <p:bold r:id="rId109"/>
    </p:embeddedFont>
    <p:embeddedFont>
      <p:font typeface="微软雅黑" panose="020B0503020204020204" pitchFamily="34" charset="-122"/>
      <p:regular r:id="rId108"/>
      <p:bold r:id="rId10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66CC"/>
    <a:srgbClr val="0000FF"/>
    <a:srgbClr val="F33799"/>
    <a:srgbClr val="00FF4E"/>
    <a:srgbClr val="5B9BD5"/>
    <a:srgbClr val="A8DEEC"/>
    <a:srgbClr val="FDDAEC"/>
    <a:srgbClr val="D696B7"/>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29" autoAdjust="0"/>
  </p:normalViewPr>
  <p:slideViewPr>
    <p:cSldViewPr snapToGrid="0">
      <p:cViewPr varScale="1">
        <p:scale>
          <a:sx n="92" d="100"/>
          <a:sy n="92" d="100"/>
        </p:scale>
        <p:origin x="756" y="6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8.fntdata"/><Relationship Id="rId89" Type="http://schemas.openxmlformats.org/officeDocument/2006/relationships/font" Target="fonts/font13.fntdata"/><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font" Target="fonts/font31.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font" Target="fonts/font3.fntdata"/><Relationship Id="rId87" Type="http://schemas.openxmlformats.org/officeDocument/2006/relationships/font" Target="fonts/font11.fntdata"/><Relationship Id="rId102" Type="http://schemas.openxmlformats.org/officeDocument/2006/relationships/font" Target="fonts/font26.fntdata"/><Relationship Id="rId110"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font" Target="fonts/font19.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113"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font" Target="fonts/font27.fntdata"/><Relationship Id="rId108" Type="http://schemas.openxmlformats.org/officeDocument/2006/relationships/font" Target="fonts/font32.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30.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33.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handoutMaster" Target="handoutMasters/handout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bg2">
            <a:lumMod val="90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75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bg2">
            <a:lumMod val="90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type="par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type="sibTrans" cxnId="{BABFF7B8-C8D9-4D2E-AF02-235BDB33EE84}">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bg2">
            <a:lumMod val="75000"/>
          </a:schemeClr>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海明编码</a:t>
          </a:r>
        </a:p>
      </dgm:t>
    </dgm:pt>
    <dgm:pt modelId="{C638D841-C137-4CA9-A626-E8896EE2D6D8}" type="par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type="sibTrans" cxnId="{C61C55DD-A990-4B92-9CBB-04DEA847553C}">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accent6">
            <a:lumMod val="60000"/>
            <a:lumOff val="40000"/>
          </a:schemeClr>
        </a:solidFill>
      </dgm:spPr>
      <dgm: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gm:t>
    </dgm:pt>
    <dgm:pt modelId="{1F54CDAA-B8B8-48CD-B81B-2339CE98ACB7}" type="par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type="sibTrans" cxnId="{25D9816E-BCD4-4F0D-8B63-04137030B986}">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C00000"/>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C00000"/>
              </a:solidFill>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latin typeface="微软雅黑" panose="020B0503020204020204" pitchFamily="34" charset="-122"/>
              <a:ea typeface="微软雅黑" panose="020B0503020204020204" pitchFamily="34" charset="-122"/>
            </a:rPr>
            <a:t>CRC</a:t>
          </a:r>
          <a:r>
            <a:rPr lang="zh-CN" altLang="en-US" sz="2800" b="1" kern="1200" dirty="0">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2EAF-CDE8-462E-B673-027FA69E761D}">
      <dsp:nvSpPr>
        <dsp:cNvPr id="0" name=""/>
        <dsp:cNvSpPr/>
      </dsp:nvSpPr>
      <dsp:spPr>
        <a:xfrm>
          <a:off x="2411" y="1972742"/>
          <a:ext cx="2938436" cy="755413"/>
        </a:xfrm>
        <a:prstGeom prst="chevron">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奇偶校验</a:t>
          </a:r>
        </a:p>
      </dsp:txBody>
      <dsp:txXfrm>
        <a:off x="380118" y="1972742"/>
        <a:ext cx="2183023" cy="755413"/>
      </dsp:txXfrm>
    </dsp:sp>
    <dsp:sp modelId="{88173921-6C64-424E-B073-B872D6A34B5A}">
      <dsp:nvSpPr>
        <dsp:cNvPr id="0" name=""/>
        <dsp:cNvSpPr/>
      </dsp:nvSpPr>
      <dsp:spPr>
        <a:xfrm>
          <a:off x="2647005" y="1972742"/>
          <a:ext cx="2938436" cy="755413"/>
        </a:xfrm>
        <a:prstGeom prst="chevron">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bg1"/>
              </a:solidFill>
              <a:latin typeface="微软雅黑" panose="020B0503020204020204" pitchFamily="34" charset="-122"/>
              <a:ea typeface="微软雅黑" panose="020B0503020204020204" pitchFamily="34" charset="-122"/>
            </a:rPr>
            <a:t>海明编码</a:t>
          </a:r>
        </a:p>
      </dsp:txBody>
      <dsp:txXfrm>
        <a:off x="3024712" y="1972742"/>
        <a:ext cx="2183023" cy="755413"/>
      </dsp:txXfrm>
    </dsp:sp>
    <dsp:sp modelId="{72C8DB7D-2AA0-4843-811E-DC606DEF60D6}">
      <dsp:nvSpPr>
        <dsp:cNvPr id="0" name=""/>
        <dsp:cNvSpPr/>
      </dsp:nvSpPr>
      <dsp:spPr>
        <a:xfrm>
          <a:off x="5291598" y="1961981"/>
          <a:ext cx="2938436" cy="776934"/>
        </a:xfrm>
        <a:prstGeom prst="chevron">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altLang="zh-CN" sz="2800" b="1" kern="1200" dirty="0">
              <a:solidFill>
                <a:srgbClr val="C00000"/>
              </a:solidFill>
              <a:latin typeface="微软雅黑" panose="020B0503020204020204" pitchFamily="34" charset="-122"/>
              <a:ea typeface="微软雅黑" panose="020B0503020204020204" pitchFamily="34" charset="-122"/>
            </a:rPr>
            <a:t>CRC</a:t>
          </a:r>
          <a:r>
            <a:rPr lang="zh-CN" altLang="en-US" sz="2800" b="1" kern="1200" dirty="0">
              <a:solidFill>
                <a:srgbClr val="C00000"/>
              </a:solidFill>
              <a:latin typeface="微软雅黑" panose="020B0503020204020204" pitchFamily="34" charset="-122"/>
              <a:ea typeface="微软雅黑" panose="020B0503020204020204" pitchFamily="34" charset="-122"/>
            </a:rPr>
            <a:t>校验</a:t>
          </a:r>
        </a:p>
      </dsp:txBody>
      <dsp:txXfrm>
        <a:off x="5680065" y="1961981"/>
        <a:ext cx="2161502" cy="7769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2021/3/18 Thursday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20865064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2021/3/18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3224332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1BE90502-1B02-456F-87C4-4DC75E658F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FE1C964D-DF4A-4C0A-B537-5D55EC38170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a:p>
            <a:pPr>
              <a:spcBef>
                <a:spcPct val="0"/>
              </a:spcBef>
            </a:pPr>
            <a:br>
              <a:rPr lang="zh-CN" altLang="en-US"/>
            </a:br>
            <a:endParaRPr lang="zh-CN" altLang="en-US"/>
          </a:p>
        </p:txBody>
      </p:sp>
      <p:sp>
        <p:nvSpPr>
          <p:cNvPr id="39940" name="灯片编号占位符 3">
            <a:extLst>
              <a:ext uri="{FF2B5EF4-FFF2-40B4-BE49-F238E27FC236}">
                <a16:creationId xmlns:a16="http://schemas.microsoft.com/office/drawing/2014/main" id="{0BDF459C-C404-47F7-AD18-2ACD4BA727B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base">
              <a:spcBef>
                <a:spcPct val="0"/>
              </a:spcBef>
              <a:spcAft>
                <a:spcPct val="0"/>
              </a:spcAft>
            </a:pPr>
            <a:fld id="{C059E5E8-8FC3-4753-9932-85F4FC07722A}" type="slidenum">
              <a:rPr lang="zh-CN" altLang="en-US">
                <a:latin typeface="等线" panose="02010600030101010101" pitchFamily="2" charset="-122"/>
                <a:ea typeface="等线" panose="02010600030101010101" pitchFamily="2" charset="-122"/>
              </a:rPr>
              <a:pPr fontAlgn="base">
                <a:spcBef>
                  <a:spcPct val="0"/>
                </a:spcBef>
                <a:spcAft>
                  <a:spcPct val="0"/>
                </a:spcAft>
              </a:pPr>
              <a:t>1</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、所有一位错可以检错，定位了就可以纠错</a:t>
            </a:r>
            <a:endParaRPr lang="en-US" altLang="zh-CN" dirty="0"/>
          </a:p>
          <a:p>
            <a:r>
              <a:rPr lang="en-US" altLang="zh-CN" dirty="0"/>
              <a:t>2</a:t>
            </a:r>
            <a:r>
              <a:rPr lang="zh-CN" altLang="en-US" dirty="0"/>
              <a:t>位错：</a:t>
            </a:r>
            <a:endParaRPr lang="en-US" altLang="zh-CN" dirty="0"/>
          </a:p>
          <a:p>
            <a:r>
              <a:rPr lang="en-US" altLang="zh-CN" dirty="0"/>
              <a:t>          </a:t>
            </a:r>
            <a:r>
              <a:rPr lang="zh-CN" altLang="en-US" dirty="0"/>
              <a:t>不同行也不同列，既可以通过行，也可以通过列检错。</a:t>
            </a:r>
            <a:endParaRPr lang="en-US" altLang="zh-CN" dirty="0"/>
          </a:p>
          <a:p>
            <a:r>
              <a:rPr lang="en-US" altLang="zh-CN" dirty="0"/>
              <a:t>           </a:t>
            </a:r>
            <a:r>
              <a:rPr lang="zh-CN" altLang="en-US" dirty="0"/>
              <a:t>同行，可以通过列检测。</a:t>
            </a:r>
            <a:endParaRPr lang="en-US" altLang="zh-CN" dirty="0"/>
          </a:p>
          <a:p>
            <a:r>
              <a:rPr lang="en-US" altLang="zh-CN" dirty="0"/>
              <a:t>           </a:t>
            </a:r>
            <a:r>
              <a:rPr lang="zh-CN" altLang="en-US" dirty="0"/>
              <a:t>同列可以通过行检测。</a:t>
            </a:r>
            <a:endParaRPr lang="en-US" altLang="zh-CN" dirty="0"/>
          </a:p>
          <a:p>
            <a:r>
              <a:rPr lang="en-US" altLang="zh-CN" dirty="0"/>
              <a:t>           </a:t>
            </a:r>
          </a:p>
          <a:p>
            <a:r>
              <a:rPr lang="zh-CN" altLang="en-US" dirty="0"/>
              <a:t>所有</a:t>
            </a:r>
            <a:r>
              <a:rPr lang="en-US" altLang="zh-CN" dirty="0"/>
              <a:t>3</a:t>
            </a:r>
            <a:r>
              <a:rPr lang="zh-CN" altLang="en-US" dirty="0"/>
              <a:t>位错可以检测：例子没举。</a:t>
            </a:r>
            <a:endParaRPr lang="en-US" altLang="zh-CN" dirty="0"/>
          </a:p>
          <a:p>
            <a:r>
              <a:rPr lang="zh-CN" altLang="en-US" dirty="0"/>
              <a:t>大多数四位错，可以检测，四个顶点上的。</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14</a:t>
            </a:fld>
            <a:endParaRPr lang="zh-CN" altLang="en-US"/>
          </a:p>
        </p:txBody>
      </p:sp>
    </p:spTree>
    <p:extLst>
      <p:ext uri="{BB962C8B-B14F-4D97-AF65-F5344CB8AC3E}">
        <p14:creationId xmlns:p14="http://schemas.microsoft.com/office/powerpoint/2010/main" val="776514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这种情况的</a:t>
            </a:r>
            <a:r>
              <a:rPr lang="en-US" altLang="zh-CN" dirty="0"/>
              <a:t>1</a:t>
            </a:r>
            <a:r>
              <a:rPr lang="zh-CN" altLang="en-US" dirty="0"/>
              <a:t>位错可纠错。</a:t>
            </a:r>
            <a:endParaRPr lang="en-US" altLang="zh-CN" dirty="0"/>
          </a:p>
          <a:p>
            <a:r>
              <a:rPr lang="zh-CN" altLang="en-US" dirty="0"/>
              <a:t>如第一行最高位出错，则行校验组</a:t>
            </a:r>
            <a:r>
              <a:rPr lang="en-US" altLang="zh-CN" b="1" u="sng" dirty="0"/>
              <a:t>1</a:t>
            </a:r>
            <a:r>
              <a:rPr lang="en-US" altLang="zh-CN" dirty="0"/>
              <a:t>000110</a:t>
            </a:r>
            <a:r>
              <a:rPr lang="zh-CN" altLang="en-US" dirty="0"/>
              <a:t>最高位变化，列校验组</a:t>
            </a:r>
            <a:r>
              <a:rPr lang="en-US" altLang="zh-CN" b="1" u="sng" dirty="0">
                <a:solidFill>
                  <a:schemeClr val="tx1"/>
                </a:solidFill>
              </a:rPr>
              <a:t>1</a:t>
            </a:r>
            <a:r>
              <a:rPr lang="en-US" altLang="zh-CN" dirty="0"/>
              <a:t>01101</a:t>
            </a:r>
            <a:r>
              <a:rPr lang="zh-CN" altLang="en-US" dirty="0"/>
              <a:t>最高位发生变化。</a:t>
            </a:r>
            <a:endParaRPr lang="en-US" altLang="zh-CN" dirty="0"/>
          </a:p>
          <a:p>
            <a:r>
              <a:rPr lang="zh-CN" altLang="en-US" dirty="0"/>
              <a:t>重点：</a:t>
            </a:r>
            <a:r>
              <a:rPr lang="zh-CN" altLang="en-US" b="1" dirty="0"/>
              <a:t>一个数据位参加多个校验组；一个数据位发生错误可以在多个校验组的检错码中反应出来。</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15</a:t>
            </a:fld>
            <a:endParaRPr lang="zh-CN" altLang="en-US"/>
          </a:p>
        </p:txBody>
      </p:sp>
    </p:spTree>
    <p:extLst>
      <p:ext uri="{BB962C8B-B14F-4D97-AF65-F5344CB8AC3E}">
        <p14:creationId xmlns:p14="http://schemas.microsoft.com/office/powerpoint/2010/main" val="119020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、分组交叉奇偶校验，以偶校验为例。</a:t>
            </a:r>
            <a:endParaRPr lang="en-US" altLang="zh-CN" dirty="0"/>
          </a:p>
          <a:p>
            <a:r>
              <a:rPr lang="en-US" altLang="zh-CN" dirty="0"/>
              <a:t>2</a:t>
            </a:r>
            <a:r>
              <a:rPr lang="zh-CN" altLang="en-US" dirty="0"/>
              <a:t>、分几组？</a:t>
            </a:r>
            <a:r>
              <a:rPr lang="en-US" altLang="zh-CN" dirty="0"/>
              <a:t>r</a:t>
            </a:r>
            <a:r>
              <a:rPr lang="zh-CN" altLang="en-US" dirty="0"/>
              <a:t>组</a:t>
            </a:r>
            <a:endParaRPr lang="en-US" altLang="zh-CN" dirty="0"/>
          </a:p>
          <a:p>
            <a:r>
              <a:rPr lang="en-US" altLang="zh-CN" dirty="0"/>
              <a:t>3</a:t>
            </a:r>
            <a:r>
              <a:rPr lang="zh-CN" altLang="en-US" dirty="0"/>
              <a:t>、</a:t>
            </a:r>
            <a:r>
              <a:rPr lang="en-US" altLang="zh-CN" dirty="0"/>
              <a:t>1</a:t>
            </a:r>
            <a:r>
              <a:rPr lang="zh-CN" altLang="en-US" dirty="0"/>
              <a:t>位数据错，会导致其所在的组校验数据都出错（根据出错编码</a:t>
            </a:r>
            <a:r>
              <a:rPr lang="en-US" altLang="zh-CN" dirty="0"/>
              <a:t>——</a:t>
            </a:r>
            <a:r>
              <a:rPr lang="zh-CN" altLang="en-US" dirty="0"/>
              <a:t>检错码，可以定位错误）。</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3036074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、增加</a:t>
            </a:r>
            <a:r>
              <a:rPr lang="en-US" altLang="zh-CN" dirty="0"/>
              <a:t>r</a:t>
            </a:r>
            <a:r>
              <a:rPr lang="zh-CN" altLang="en-US" dirty="0"/>
              <a:t>位校验位，可以表示</a:t>
            </a:r>
            <a:r>
              <a:rPr lang="en-US" altLang="zh-CN" dirty="0"/>
              <a:t>2</a:t>
            </a:r>
            <a:r>
              <a:rPr lang="en-US" altLang="zh-CN" baseline="30000" dirty="0"/>
              <a:t>r</a:t>
            </a:r>
            <a:r>
              <a:rPr lang="zh-CN" altLang="en-US" dirty="0"/>
              <a:t>次方种状态，其中一种状态（海明校验中使用的</a:t>
            </a:r>
            <a:r>
              <a:rPr lang="en-US" altLang="zh-CN" dirty="0"/>
              <a:t>0</a:t>
            </a:r>
            <a:r>
              <a:rPr lang="zh-CN" altLang="en-US" dirty="0"/>
              <a:t>）表示无错误，其余的状态（数量就是</a:t>
            </a:r>
            <a:r>
              <a:rPr lang="en-US" altLang="zh-CN" dirty="0"/>
              <a:t>2</a:t>
            </a:r>
            <a:r>
              <a:rPr lang="en-US" altLang="zh-CN" baseline="30000" dirty="0"/>
              <a:t>r</a:t>
            </a:r>
            <a:r>
              <a:rPr lang="en-US" altLang="zh-CN" dirty="0"/>
              <a:t> − 1 </a:t>
            </a:r>
            <a:r>
              <a:rPr lang="zh-CN" altLang="en-US" dirty="0"/>
              <a:t>个）就能指出</a:t>
            </a:r>
            <a:r>
              <a:rPr lang="en-US" altLang="zh-CN" dirty="0"/>
              <a:t>2</a:t>
            </a:r>
            <a:r>
              <a:rPr lang="en-US" altLang="zh-CN" baseline="30000" dirty="0"/>
              <a:t>r</a:t>
            </a:r>
            <a:r>
              <a:rPr lang="en-US" altLang="zh-CN" dirty="0"/>
              <a:t> − 1 </a:t>
            </a:r>
            <a:r>
              <a:rPr lang="zh-CN" altLang="en-US" dirty="0"/>
              <a:t>位数据中哪一位数据错。</a:t>
            </a:r>
            <a:endParaRPr lang="en-US" altLang="zh-CN" dirty="0"/>
          </a:p>
          <a:p>
            <a:r>
              <a:rPr lang="en-US" altLang="zh-CN" dirty="0"/>
              <a:t>2</a:t>
            </a:r>
            <a:r>
              <a:rPr lang="zh-CN" altLang="en-US" dirty="0"/>
              <a:t>、每一位数据错，需要一种状态对应表示</a:t>
            </a:r>
            <a:endParaRPr lang="en-US" altLang="zh-CN" dirty="0"/>
          </a:p>
          <a:p>
            <a:r>
              <a:rPr lang="en-US" altLang="zh-CN" dirty="0"/>
              <a:t>3</a:t>
            </a:r>
            <a:r>
              <a:rPr lang="zh-CN" altLang="en-US" dirty="0"/>
              <a:t>、显然如果要指出</a:t>
            </a:r>
            <a:r>
              <a:rPr lang="en-US" altLang="zh-CN" dirty="0" err="1"/>
              <a:t>k+r</a:t>
            </a:r>
            <a:r>
              <a:rPr lang="zh-CN" altLang="en-US" dirty="0"/>
              <a:t>位数据哪一位错了，就需要满足</a:t>
            </a:r>
            <a:r>
              <a:rPr lang="en-US" altLang="zh-CN" dirty="0" err="1"/>
              <a:t>k+r</a:t>
            </a:r>
            <a:r>
              <a:rPr lang="en-US" altLang="zh-CN" sz="1200" kern="1200" dirty="0">
                <a:solidFill>
                  <a:srgbClr val="C00000"/>
                </a:solidFill>
                <a:latin typeface="+mj-ea"/>
                <a:ea typeface="+mn-ea"/>
                <a:cs typeface="Segoe UI Black" panose="020B0A02040204020203" pitchFamily="34" charset="0"/>
              </a:rPr>
              <a:t>≤ </a:t>
            </a:r>
            <a:r>
              <a:rPr lang="en-US" altLang="zh-CN" dirty="0"/>
              <a:t>2</a:t>
            </a:r>
            <a:r>
              <a:rPr lang="en-US" altLang="zh-CN" baseline="30000" dirty="0"/>
              <a:t>r</a:t>
            </a:r>
            <a:r>
              <a:rPr lang="en-US" altLang="zh-CN" dirty="0"/>
              <a:t> − 1 </a:t>
            </a:r>
          </a:p>
          <a:p>
            <a:r>
              <a:rPr lang="zh-CN" altLang="en-US" dirty="0"/>
              <a:t>最低位为什么从</a:t>
            </a:r>
            <a:r>
              <a:rPr lang="en-US" altLang="zh-CN" dirty="0"/>
              <a:t>1</a:t>
            </a:r>
            <a:r>
              <a:rPr lang="zh-CN" altLang="en-US" dirty="0"/>
              <a:t>开始？</a:t>
            </a:r>
            <a:r>
              <a:rPr lang="en-US" altLang="zh-CN" dirty="0"/>
              <a:t>0</a:t>
            </a:r>
            <a:r>
              <a:rPr lang="zh-CN" altLang="en-US" dirty="0"/>
              <a:t>表示无错误，数据正常</a:t>
            </a:r>
            <a:endParaRPr lang="en-US" altLang="zh-CN" dirty="0"/>
          </a:p>
          <a:p>
            <a:r>
              <a:rPr lang="en-US" altLang="zh-CN" dirty="0"/>
              <a:t>4</a:t>
            </a:r>
            <a:r>
              <a:rPr lang="zh-CN" altLang="en-US" dirty="0"/>
              <a:t>、最重要的：假设采用偶校验</a:t>
            </a:r>
            <a:endParaRPr lang="en-US" altLang="zh-CN" dirty="0"/>
          </a:p>
          <a:p>
            <a:r>
              <a:rPr lang="en-US" altLang="zh-CN" dirty="0"/>
              <a:t>	1</a:t>
            </a:r>
            <a:r>
              <a:rPr lang="zh-CN" altLang="en-US" dirty="0"/>
              <a:t>）分组：每一组有一个</a:t>
            </a:r>
            <a:r>
              <a:rPr lang="en-US" altLang="zh-CN" dirty="0"/>
              <a:t>P</a:t>
            </a:r>
            <a:r>
              <a:rPr lang="zh-CN" altLang="en-US" dirty="0"/>
              <a:t>和若干个</a:t>
            </a:r>
            <a:r>
              <a:rPr lang="en-US" altLang="zh-CN" dirty="0"/>
              <a:t>D</a:t>
            </a:r>
          </a:p>
          <a:p>
            <a:r>
              <a:rPr lang="en-US" altLang="zh-CN" dirty="0"/>
              <a:t>	2</a:t>
            </a:r>
            <a:r>
              <a:rPr lang="zh-CN" altLang="en-US" dirty="0"/>
              <a:t>）</a:t>
            </a:r>
            <a:r>
              <a:rPr lang="en-US" altLang="zh-CN" dirty="0"/>
              <a:t>P</a:t>
            </a:r>
            <a:r>
              <a:rPr lang="zh-CN" altLang="en-US" dirty="0"/>
              <a:t>为组内数据校验码，各数据位异或。</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2420868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G3</a:t>
            </a:r>
            <a:r>
              <a:rPr lang="zh-CN" altLang="en-US" dirty="0"/>
              <a:t>、</a:t>
            </a:r>
            <a:r>
              <a:rPr lang="en-US" altLang="zh-CN" dirty="0"/>
              <a:t>G2</a:t>
            </a:r>
            <a:r>
              <a:rPr lang="zh-CN" altLang="en-US" dirty="0"/>
              <a:t>、</a:t>
            </a:r>
            <a:r>
              <a:rPr lang="en-US" altLang="zh-CN" dirty="0"/>
              <a:t>G1</a:t>
            </a:r>
            <a:r>
              <a:rPr lang="zh-CN" altLang="en-US" dirty="0"/>
              <a:t>是检错码，每组收到的实际数据的偶校验值。</a:t>
            </a:r>
            <a:r>
              <a:rPr lang="en-US" altLang="zh-CN" dirty="0"/>
              <a:t>G=0</a:t>
            </a:r>
            <a:r>
              <a:rPr lang="zh-CN" altLang="en-US" dirty="0"/>
              <a:t>表示数据无错（或有偶数个错</a:t>
            </a:r>
            <a:r>
              <a:rPr lang="en-US" altLang="zh-CN" dirty="0"/>
              <a:t>-</a:t>
            </a:r>
            <a:r>
              <a:rPr lang="zh-CN" altLang="en-US" dirty="0"/>
              <a:t>忽略）</a:t>
            </a:r>
            <a:endParaRPr lang="en-US" altLang="zh-CN" dirty="0"/>
          </a:p>
          <a:p>
            <a:r>
              <a:rPr lang="en-US" altLang="zh-CN" dirty="0"/>
              <a:t>P</a:t>
            </a:r>
            <a:r>
              <a:rPr lang="zh-CN" altLang="en-US" dirty="0"/>
              <a:t>只能放入</a:t>
            </a:r>
            <a:r>
              <a:rPr lang="en-US" altLang="zh-CN" dirty="0"/>
              <a:t>G3G2G1</a:t>
            </a:r>
            <a:r>
              <a:rPr lang="zh-CN" altLang="en-US" b="1" dirty="0"/>
              <a:t>只有</a:t>
            </a:r>
            <a:r>
              <a:rPr lang="en-US" altLang="zh-CN" b="1" dirty="0"/>
              <a:t>1</a:t>
            </a:r>
            <a:r>
              <a:rPr lang="zh-CN" altLang="en-US" b="1" dirty="0"/>
              <a:t>位是</a:t>
            </a:r>
            <a:r>
              <a:rPr lang="en-US" altLang="zh-CN" b="1" dirty="0"/>
              <a:t>1</a:t>
            </a:r>
            <a:r>
              <a:rPr lang="zh-CN" altLang="en-US" b="1" dirty="0"/>
              <a:t>的编码对应的组</a:t>
            </a:r>
            <a:r>
              <a:rPr lang="zh-CN" altLang="en-US" dirty="0"/>
              <a:t>。</a:t>
            </a:r>
            <a:endParaRPr lang="en-US" altLang="zh-CN" dirty="0"/>
          </a:p>
          <a:p>
            <a:r>
              <a:rPr lang="en-US" altLang="zh-CN" dirty="0"/>
              <a:t>H1</a:t>
            </a:r>
            <a:r>
              <a:rPr lang="zh-CN" altLang="en-US" dirty="0"/>
              <a:t>出错：</a:t>
            </a:r>
            <a:r>
              <a:rPr lang="en-US" altLang="zh-CN" dirty="0"/>
              <a:t>G3G2=0 G1=1</a:t>
            </a:r>
            <a:r>
              <a:rPr lang="zh-CN" altLang="en-US" dirty="0"/>
              <a:t>，说明只有</a:t>
            </a:r>
            <a:r>
              <a:rPr lang="en-US" altLang="zh-CN" dirty="0"/>
              <a:t>P1</a:t>
            </a:r>
            <a:r>
              <a:rPr lang="zh-CN" altLang="en-US" dirty="0"/>
              <a:t>出错，因为如果别的位出错必然导致</a:t>
            </a:r>
            <a:r>
              <a:rPr lang="en-US" altLang="zh-CN" dirty="0"/>
              <a:t>G3</a:t>
            </a:r>
            <a:r>
              <a:rPr lang="zh-CN" altLang="en-US" dirty="0"/>
              <a:t>或</a:t>
            </a:r>
            <a:r>
              <a:rPr lang="en-US" altLang="zh-CN" dirty="0"/>
              <a:t>G2</a:t>
            </a:r>
            <a:r>
              <a:rPr lang="zh-CN" altLang="en-US" dirty="0"/>
              <a:t>有一个是</a:t>
            </a:r>
            <a:r>
              <a:rPr lang="en-US" altLang="zh-CN" dirty="0"/>
              <a:t>1,</a:t>
            </a:r>
            <a:r>
              <a:rPr lang="zh-CN" altLang="en-US" dirty="0"/>
              <a:t>因为每一个数据都分配到</a:t>
            </a:r>
            <a:r>
              <a:rPr lang="en-US" altLang="zh-CN" dirty="0"/>
              <a:t>2</a:t>
            </a:r>
            <a:r>
              <a:rPr lang="zh-CN" altLang="en-US" dirty="0"/>
              <a:t>个以上校验组的。  所以</a:t>
            </a:r>
            <a:r>
              <a:rPr lang="en-US" altLang="zh-CN" dirty="0"/>
              <a:t>P1</a:t>
            </a:r>
            <a:r>
              <a:rPr lang="zh-CN" altLang="en-US" dirty="0"/>
              <a:t>放入</a:t>
            </a:r>
            <a:r>
              <a:rPr lang="en-US" altLang="zh-CN" dirty="0"/>
              <a:t>H1</a:t>
            </a:r>
            <a:r>
              <a:rPr lang="zh-CN" altLang="en-US" dirty="0"/>
              <a:t>就可以通过编码</a:t>
            </a:r>
            <a:r>
              <a:rPr lang="en-US" altLang="zh-CN" dirty="0"/>
              <a:t>001</a:t>
            </a:r>
            <a:r>
              <a:rPr lang="zh-CN" altLang="en-US" dirty="0"/>
              <a:t>指出是</a:t>
            </a:r>
            <a:r>
              <a:rPr lang="en-US" altLang="zh-CN" dirty="0"/>
              <a:t>P1</a:t>
            </a:r>
            <a:r>
              <a:rPr lang="zh-CN" altLang="en-US" dirty="0"/>
              <a:t>错</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H2</a:t>
            </a:r>
            <a:r>
              <a:rPr lang="zh-CN" altLang="en-US" dirty="0"/>
              <a:t>出错：</a:t>
            </a:r>
            <a:r>
              <a:rPr lang="en-US" altLang="zh-CN" sz="1200" dirty="0">
                <a:latin typeface="微软雅黑" panose="020B0503020204020204" pitchFamily="34" charset="-122"/>
                <a:ea typeface="微软雅黑" panose="020B0503020204020204" pitchFamily="34" charset="-122"/>
              </a:rPr>
              <a:t>G</a:t>
            </a:r>
            <a:r>
              <a:rPr lang="en-US" altLang="zh-CN" sz="1200" baseline="-25000" dirty="0">
                <a:latin typeface="微软雅黑" panose="020B0503020204020204" pitchFamily="34" charset="-122"/>
                <a:ea typeface="微软雅黑" panose="020B0503020204020204" pitchFamily="34" charset="-122"/>
              </a:rPr>
              <a:t>3</a:t>
            </a:r>
            <a:r>
              <a:rPr lang="en-US" altLang="zh-CN" sz="1200" dirty="0">
                <a:latin typeface="微软雅黑" panose="020B0503020204020204" pitchFamily="34" charset="-122"/>
                <a:ea typeface="微软雅黑" panose="020B0503020204020204" pitchFamily="34" charset="-122"/>
              </a:rPr>
              <a:t>G</a:t>
            </a:r>
            <a:r>
              <a:rPr lang="en-US" altLang="zh-CN" sz="1200" baseline="-25000" dirty="0">
                <a:latin typeface="微软雅黑" panose="020B0503020204020204" pitchFamily="34" charset="-122"/>
                <a:ea typeface="微软雅黑" panose="020B0503020204020204" pitchFamily="34" charset="-122"/>
              </a:rPr>
              <a:t>1</a:t>
            </a:r>
            <a:r>
              <a:rPr lang="en-US" altLang="zh-CN" sz="1200" dirty="0">
                <a:latin typeface="微软雅黑" panose="020B0503020204020204" pitchFamily="34" charset="-122"/>
                <a:ea typeface="微软雅黑" panose="020B0503020204020204" pitchFamily="34" charset="-122"/>
              </a:rPr>
              <a:t>=0 </a:t>
            </a:r>
            <a:r>
              <a:rPr lang="en-US" altLang="zh-CN" dirty="0"/>
              <a:t>G2=1</a:t>
            </a:r>
            <a:r>
              <a:rPr lang="zh-CN" altLang="en-US" sz="1200" dirty="0">
                <a:latin typeface="微软雅黑" panose="020B0503020204020204" pitchFamily="34" charset="-122"/>
                <a:ea typeface="微软雅黑" panose="020B0503020204020204" pitchFamily="34" charset="-122"/>
              </a:rPr>
              <a:t>表，示仅仅 </a:t>
            </a:r>
            <a:r>
              <a:rPr lang="en-US" altLang="zh-CN" sz="1200" dirty="0">
                <a:latin typeface="微软雅黑" panose="020B0503020204020204" pitchFamily="34" charset="-122"/>
                <a:ea typeface="微软雅黑" panose="020B0503020204020204" pitchFamily="34" charset="-122"/>
              </a:rPr>
              <a:t>P</a:t>
            </a:r>
            <a:r>
              <a:rPr lang="en-US" altLang="zh-CN" sz="1200" baseline="-250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位出错</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同理</a:t>
            </a:r>
            <a:r>
              <a:rPr lang="en-US" altLang="zh-CN" sz="1200" dirty="0">
                <a:latin typeface="微软雅黑" panose="020B0503020204020204" pitchFamily="34" charset="-122"/>
                <a:ea typeface="微软雅黑" panose="020B0503020204020204" pitchFamily="34" charset="-122"/>
              </a:rPr>
              <a:t>P2</a:t>
            </a:r>
            <a:r>
              <a:rPr lang="zh-CN" altLang="en-US" sz="1200" dirty="0">
                <a:latin typeface="微软雅黑" panose="020B0503020204020204" pitchFamily="34" charset="-122"/>
                <a:ea typeface="微软雅黑" panose="020B0503020204020204" pitchFamily="34" charset="-122"/>
              </a:rPr>
              <a:t>放入</a:t>
            </a:r>
            <a:r>
              <a:rPr lang="en-US" altLang="zh-CN" sz="1200" dirty="0">
                <a:latin typeface="微软雅黑" panose="020B0503020204020204" pitchFamily="34" charset="-122"/>
                <a:ea typeface="微软雅黑" panose="020B0503020204020204" pitchFamily="34" charset="-122"/>
              </a:rPr>
              <a:t>H2</a:t>
            </a:r>
            <a:r>
              <a:rPr lang="zh-CN" altLang="en-US" sz="1200" dirty="0">
                <a:latin typeface="微软雅黑" panose="020B0503020204020204" pitchFamily="34" charset="-122"/>
                <a:ea typeface="微软雅黑" panose="020B0503020204020204" pitchFamily="34" charset="-122"/>
              </a:rPr>
              <a:t>，指错码</a:t>
            </a:r>
            <a:r>
              <a:rPr lang="en-US" altLang="zh-CN" sz="1200" dirty="0">
                <a:latin typeface="微软雅黑" panose="020B0503020204020204" pitchFamily="34" charset="-122"/>
                <a:ea typeface="微软雅黑" panose="020B0503020204020204" pitchFamily="34" charset="-122"/>
              </a:rPr>
              <a:t>010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H4</a:t>
            </a:r>
            <a:r>
              <a:rPr lang="zh-CN" altLang="en-US" sz="1200" dirty="0">
                <a:latin typeface="微软雅黑" panose="020B0503020204020204" pitchFamily="34" charset="-122"/>
                <a:ea typeface="微软雅黑" panose="020B0503020204020204" pitchFamily="34" charset="-122"/>
              </a:rPr>
              <a:t>出错：同理表示仅仅</a:t>
            </a:r>
            <a:r>
              <a:rPr lang="en-US" altLang="zh-CN" sz="1200" dirty="0">
                <a:latin typeface="微软雅黑" panose="020B0503020204020204" pitchFamily="34" charset="-122"/>
                <a:ea typeface="微软雅黑" panose="020B0503020204020204" pitchFamily="34" charset="-122"/>
              </a:rPr>
              <a:t>P3</a:t>
            </a:r>
            <a:r>
              <a:rPr lang="zh-CN" altLang="en-US" sz="1200" dirty="0">
                <a:latin typeface="微软雅黑" panose="020B0503020204020204" pitchFamily="34" charset="-122"/>
                <a:ea typeface="微软雅黑" panose="020B0503020204020204" pitchFamily="34" charset="-122"/>
              </a:rPr>
              <a:t>位出错。</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同理</a:t>
            </a:r>
            <a:r>
              <a:rPr lang="en-US" altLang="zh-CN" sz="1200" dirty="0">
                <a:latin typeface="微软雅黑" panose="020B0503020204020204" pitchFamily="34" charset="-122"/>
                <a:ea typeface="微软雅黑" panose="020B0503020204020204" pitchFamily="34" charset="-122"/>
              </a:rPr>
              <a:t>P3</a:t>
            </a:r>
            <a:r>
              <a:rPr lang="zh-CN" altLang="en-US" sz="1200" dirty="0">
                <a:latin typeface="微软雅黑" panose="020B0503020204020204" pitchFamily="34" charset="-122"/>
                <a:ea typeface="微软雅黑" panose="020B0503020204020204" pitchFamily="34" charset="-122"/>
              </a:rPr>
              <a:t>放入</a:t>
            </a:r>
            <a:r>
              <a:rPr lang="en-US" altLang="zh-CN" sz="1200" dirty="0">
                <a:latin typeface="微软雅黑" panose="020B0503020204020204" pitchFamily="34" charset="-122"/>
                <a:ea typeface="微软雅黑" panose="020B0503020204020204" pitchFamily="34" charset="-122"/>
              </a:rPr>
              <a:t>H4</a:t>
            </a:r>
            <a:r>
              <a:rPr lang="zh-CN" altLang="en-US" sz="1200" dirty="0">
                <a:latin typeface="微软雅黑" panose="020B0503020204020204" pitchFamily="34" charset="-122"/>
                <a:ea typeface="微软雅黑" panose="020B0503020204020204" pitchFamily="34" charset="-122"/>
              </a:rPr>
              <a:t>，指错码</a:t>
            </a:r>
            <a:r>
              <a:rPr lang="en-US" altLang="zh-CN" sz="1200" dirty="0">
                <a:latin typeface="微软雅黑" panose="020B0503020204020204" pitchFamily="34" charset="-122"/>
                <a:ea typeface="微软雅黑" panose="020B0503020204020204" pitchFamily="34" charset="-122"/>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H3		</a:t>
            </a:r>
            <a:r>
              <a:rPr lang="zh-CN" altLang="en-US" sz="1200" dirty="0">
                <a:latin typeface="微软雅黑" panose="020B0503020204020204" pitchFamily="34" charset="-122"/>
                <a:ea typeface="微软雅黑" panose="020B0503020204020204" pitchFamily="34" charset="-122"/>
              </a:rPr>
              <a:t>以后按编码顺序安排数据位</a:t>
            </a:r>
            <a:r>
              <a:rPr lang="en-US" altLang="zh-CN" sz="1200" dirty="0">
                <a:latin typeface="微软雅黑" panose="020B0503020204020204" pitchFamily="34" charset="-122"/>
                <a:ea typeface="微软雅黑" panose="020B0503020204020204" pitchFamily="34" charset="-122"/>
              </a:rPr>
              <a:t>	D1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H5				D2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H6				D3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H7				D4</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3555723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H3</a:t>
            </a:r>
            <a:r>
              <a:rPr lang="zh-CN" altLang="en-US" dirty="0"/>
              <a:t>出错，导致</a:t>
            </a:r>
            <a:r>
              <a:rPr lang="en-US" altLang="zh-CN" dirty="0"/>
              <a:t>G2G1</a:t>
            </a:r>
            <a:r>
              <a:rPr lang="zh-CN" altLang="en-US" dirty="0"/>
              <a:t>都</a:t>
            </a:r>
            <a:r>
              <a:rPr lang="en-US" altLang="zh-CN" dirty="0"/>
              <a:t>=1</a:t>
            </a:r>
            <a:r>
              <a:rPr lang="zh-CN" altLang="en-US" dirty="0"/>
              <a:t>，说明</a:t>
            </a:r>
            <a:r>
              <a:rPr lang="en-US" altLang="zh-CN" dirty="0"/>
              <a:t>H3</a:t>
            </a:r>
            <a:r>
              <a:rPr lang="zh-CN" altLang="en-US" dirty="0"/>
              <a:t>即在</a:t>
            </a:r>
            <a:r>
              <a:rPr lang="en-US" altLang="zh-CN" dirty="0"/>
              <a:t>G2</a:t>
            </a:r>
            <a:r>
              <a:rPr lang="zh-CN" altLang="en-US" dirty="0"/>
              <a:t>中，也在</a:t>
            </a:r>
            <a:r>
              <a:rPr lang="en-US" altLang="zh-CN" dirty="0"/>
              <a:t>G1</a:t>
            </a:r>
            <a:r>
              <a:rPr lang="zh-CN" altLang="en-US" dirty="0"/>
              <a:t>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H5</a:t>
            </a:r>
            <a:r>
              <a:rPr lang="zh-CN" altLang="en-US" dirty="0"/>
              <a:t>出错，导致</a:t>
            </a:r>
            <a:r>
              <a:rPr lang="en-US" altLang="zh-CN" dirty="0"/>
              <a:t>G3G1</a:t>
            </a:r>
            <a:r>
              <a:rPr lang="zh-CN" altLang="en-US" dirty="0"/>
              <a:t>都</a:t>
            </a:r>
            <a:r>
              <a:rPr lang="en-US" altLang="zh-CN" dirty="0"/>
              <a:t>=1</a:t>
            </a:r>
            <a:r>
              <a:rPr lang="zh-CN" altLang="en-US" dirty="0"/>
              <a:t>，说明</a:t>
            </a:r>
            <a:r>
              <a:rPr lang="en-US" altLang="zh-CN" dirty="0"/>
              <a:t>H5</a:t>
            </a:r>
            <a:r>
              <a:rPr lang="zh-CN" altLang="en-US" dirty="0"/>
              <a:t>即在</a:t>
            </a:r>
            <a:r>
              <a:rPr lang="en-US" altLang="zh-CN" dirty="0"/>
              <a:t>G3</a:t>
            </a:r>
            <a:r>
              <a:rPr lang="zh-CN" altLang="en-US" dirty="0"/>
              <a:t>中，也在</a:t>
            </a:r>
            <a:r>
              <a:rPr lang="en-US" altLang="zh-CN" dirty="0"/>
              <a:t>G1</a:t>
            </a:r>
            <a:r>
              <a:rPr lang="zh-CN" altLang="en-US" dirty="0"/>
              <a:t>中。</a:t>
            </a:r>
            <a:endParaRPr lang="en-US" altLang="zh-CN" dirty="0"/>
          </a:p>
          <a:p>
            <a:r>
              <a:rPr lang="zh-CN" altLang="en-US" dirty="0"/>
              <a:t>以下同理</a:t>
            </a:r>
            <a:endParaRPr lang="en-US" altLang="zh-CN" dirty="0"/>
          </a:p>
          <a:p>
            <a:endParaRPr lang="en-US" altLang="zh-CN" dirty="0"/>
          </a:p>
          <a:p>
            <a:r>
              <a:rPr lang="zh-CN" altLang="en-US" dirty="0"/>
              <a:t>强调：</a:t>
            </a:r>
            <a:r>
              <a:rPr lang="en-US" altLang="zh-CN" dirty="0"/>
              <a:t>G3G2G1</a:t>
            </a:r>
            <a:r>
              <a:rPr lang="zh-CN" altLang="en-US" dirty="0"/>
              <a:t>的编码可以指出</a:t>
            </a:r>
            <a:r>
              <a:rPr lang="en-US" altLang="zh-CN" dirty="0"/>
              <a:t>H7-H1</a:t>
            </a:r>
            <a:r>
              <a:rPr lang="zh-CN" altLang="en-US" dirty="0"/>
              <a:t>的哪一位出错了。检错码！</a:t>
            </a:r>
            <a:r>
              <a:rPr lang="en-US" altLang="zh-CN" dirty="0"/>
              <a:t>G</a:t>
            </a:r>
            <a:r>
              <a:rPr lang="zh-CN" altLang="en-US" dirty="0"/>
              <a:t>是根据收到的</a:t>
            </a:r>
            <a:r>
              <a:rPr lang="en-US" altLang="zh-CN" dirty="0"/>
              <a:t>P</a:t>
            </a:r>
            <a:r>
              <a:rPr lang="zh-CN" altLang="en-US" dirty="0"/>
              <a:t>和数据位异或产生。</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21</a:t>
            </a:fld>
            <a:endParaRPr lang="zh-CN" altLang="en-US"/>
          </a:p>
        </p:txBody>
      </p:sp>
    </p:spTree>
    <p:extLst>
      <p:ext uri="{BB962C8B-B14F-4D97-AF65-F5344CB8AC3E}">
        <p14:creationId xmlns:p14="http://schemas.microsoft.com/office/powerpoint/2010/main" val="1979082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、全</a:t>
            </a:r>
            <a:r>
              <a:rPr lang="en-US" altLang="zh-CN" dirty="0"/>
              <a:t>0</a:t>
            </a:r>
            <a:r>
              <a:rPr lang="zh-CN" altLang="en-US" dirty="0"/>
              <a:t>不一定无错，大概率无错。如</a:t>
            </a:r>
            <a:r>
              <a:rPr lang="en-US" altLang="zh-CN" dirty="0"/>
              <a:t>P1P2D1</a:t>
            </a:r>
            <a:r>
              <a:rPr lang="zh-CN" altLang="en-US" dirty="0"/>
              <a:t>同时出错（看图），则</a:t>
            </a:r>
            <a:r>
              <a:rPr lang="en-US" altLang="zh-CN" dirty="0"/>
              <a:t>G2G1</a:t>
            </a:r>
            <a:r>
              <a:rPr lang="zh-CN" altLang="en-US" dirty="0"/>
              <a:t>还是为</a:t>
            </a:r>
            <a:r>
              <a:rPr lang="en-US" altLang="zh-CN" dirty="0"/>
              <a:t>0</a:t>
            </a:r>
            <a:r>
              <a:rPr lang="zh-CN" altLang="en-US" dirty="0"/>
              <a:t>，</a:t>
            </a:r>
            <a:r>
              <a:rPr lang="en-US" altLang="zh-CN" dirty="0"/>
              <a:t>G3=0</a:t>
            </a:r>
            <a:r>
              <a:rPr lang="zh-CN" altLang="en-US" dirty="0"/>
              <a:t>（组内无错）；</a:t>
            </a:r>
            <a:r>
              <a:rPr lang="en-US" altLang="zh-CN" dirty="0"/>
              <a:t>D1D2D3</a:t>
            </a:r>
            <a:r>
              <a:rPr lang="zh-CN" altLang="en-US" dirty="0"/>
              <a:t>同时错也同理。</a:t>
            </a:r>
          </a:p>
          <a:p>
            <a:r>
              <a:rPr lang="en-US" altLang="zh-CN" dirty="0"/>
              <a:t>2</a:t>
            </a:r>
            <a:r>
              <a:rPr lang="zh-CN" altLang="en-US" dirty="0"/>
              <a:t>、可判断出错（检错码不为</a:t>
            </a:r>
            <a:r>
              <a:rPr lang="en-US" altLang="zh-CN" dirty="0"/>
              <a:t>0</a:t>
            </a:r>
            <a:r>
              <a:rPr lang="zh-CN" altLang="en-US" dirty="0"/>
              <a:t>），但无法判断是</a:t>
            </a:r>
            <a:r>
              <a:rPr lang="en-US" altLang="zh-CN" dirty="0"/>
              <a:t>2</a:t>
            </a:r>
            <a:r>
              <a:rPr lang="zh-CN" altLang="en-US" dirty="0"/>
              <a:t>位错，还是</a:t>
            </a:r>
            <a:r>
              <a:rPr lang="en-US" altLang="zh-CN" dirty="0"/>
              <a:t>1</a:t>
            </a:r>
            <a:r>
              <a:rPr lang="zh-CN" altLang="en-US" dirty="0"/>
              <a:t>位错。因为也可能是一位的</a:t>
            </a:r>
            <a:r>
              <a:rPr lang="en-US" altLang="zh-CN" dirty="0"/>
              <a:t>D3</a:t>
            </a:r>
            <a:r>
              <a:rPr lang="zh-CN" altLang="en-US" dirty="0"/>
              <a:t>错，</a:t>
            </a:r>
            <a:r>
              <a:rPr lang="en-US" altLang="zh-CN" dirty="0"/>
              <a:t>110</a:t>
            </a:r>
            <a:r>
              <a:rPr lang="zh-CN" altLang="en-US" dirty="0"/>
              <a:t>是</a:t>
            </a:r>
            <a:r>
              <a:rPr lang="en-US" altLang="zh-CN" dirty="0"/>
              <a:t>D3</a:t>
            </a:r>
            <a:r>
              <a:rPr lang="zh-CN" altLang="en-US" dirty="0"/>
              <a:t>错的编码，可以见前面的表格，也可以通过图看出来</a:t>
            </a:r>
            <a:r>
              <a:rPr lang="en-US" altLang="zh-CN" dirty="0"/>
              <a:t>D3</a:t>
            </a:r>
            <a:r>
              <a:rPr lang="zh-CN" altLang="en-US" dirty="0"/>
              <a:t>是</a:t>
            </a:r>
            <a:r>
              <a:rPr lang="en-US" altLang="zh-CN" dirty="0"/>
              <a:t>G3</a:t>
            </a:r>
            <a:r>
              <a:rPr lang="zh-CN" altLang="en-US" dirty="0"/>
              <a:t>和</a:t>
            </a:r>
            <a:r>
              <a:rPr lang="en-US" altLang="zh-CN" dirty="0"/>
              <a:t>G2</a:t>
            </a:r>
            <a:r>
              <a:rPr lang="zh-CN" altLang="en-US" dirty="0"/>
              <a:t>的交集。</a:t>
            </a:r>
            <a:endParaRPr lang="en-US" altLang="zh-CN" dirty="0"/>
          </a:p>
          <a:p>
            <a:r>
              <a:rPr lang="en-US" altLang="zh-CN" dirty="0"/>
              <a:t>3</a:t>
            </a:r>
            <a:r>
              <a:rPr lang="zh-CN" altLang="en-US" dirty="0"/>
              <a:t>、</a:t>
            </a:r>
            <a:r>
              <a:rPr lang="en-US" altLang="zh-CN" dirty="0"/>
              <a:t>D1</a:t>
            </a:r>
            <a:r>
              <a:rPr lang="zh-CN" altLang="en-US" dirty="0"/>
              <a:t>，</a:t>
            </a:r>
            <a:r>
              <a:rPr lang="en-US" altLang="zh-CN" dirty="0"/>
              <a:t>D2</a:t>
            </a:r>
            <a:r>
              <a:rPr lang="zh-CN" altLang="en-US" dirty="0"/>
              <a:t>，</a:t>
            </a:r>
            <a:r>
              <a:rPr lang="en-US" altLang="zh-CN" dirty="0"/>
              <a:t>D3</a:t>
            </a:r>
            <a:r>
              <a:rPr lang="zh-CN" altLang="en-US" dirty="0"/>
              <a:t>同时出错？每组都</a:t>
            </a:r>
            <a:r>
              <a:rPr lang="en-US" altLang="zh-CN" dirty="0"/>
              <a:t>2</a:t>
            </a:r>
            <a:r>
              <a:rPr lang="zh-CN" altLang="en-US" dirty="0"/>
              <a:t>个同时出错，所以</a:t>
            </a:r>
            <a:r>
              <a:rPr lang="en-US" altLang="zh-CN" dirty="0"/>
              <a:t>G3G2G1=000 </a:t>
            </a:r>
            <a:r>
              <a:rPr lang="zh-CN" altLang="en-US" dirty="0"/>
              <a:t>与无错误时一样。无法判断三位错。</a:t>
            </a:r>
            <a:endParaRPr lang="en-US" altLang="zh-CN" dirty="0"/>
          </a:p>
          <a:p>
            <a:r>
              <a:rPr lang="en-US" altLang="zh-CN" dirty="0"/>
              <a:t>4</a:t>
            </a:r>
            <a:r>
              <a:rPr lang="zh-CN" altLang="en-US" dirty="0"/>
              <a:t>、由</a:t>
            </a:r>
            <a:r>
              <a:rPr lang="en-US" altLang="zh-CN" dirty="0"/>
              <a:t>2</a:t>
            </a:r>
            <a:r>
              <a:rPr lang="zh-CN" altLang="en-US" dirty="0"/>
              <a:t>可知，无法通过检错码分辨是一位错还是两位错。</a:t>
            </a:r>
            <a:endParaRPr lang="en-US" altLang="zh-CN" dirty="0"/>
          </a:p>
          <a:p>
            <a:r>
              <a:rPr lang="en-US" altLang="zh-CN" dirty="0"/>
              <a:t>	</a:t>
            </a:r>
            <a:r>
              <a:rPr lang="zh-CN" altLang="en-US" dirty="0"/>
              <a:t>设置总偶校验位后：校验时总偶校验没有错（</a:t>
            </a:r>
            <a:r>
              <a:rPr lang="en-US" altLang="zh-CN" dirty="0"/>
              <a:t>G4=0</a:t>
            </a:r>
            <a:r>
              <a:rPr lang="zh-CN" altLang="en-US" dirty="0"/>
              <a:t>），说明数据要么没有错，要么有偶数位错，如</a:t>
            </a:r>
            <a:r>
              <a:rPr lang="en-US" altLang="zh-CN" dirty="0"/>
              <a:t>G3G2G1G0</a:t>
            </a:r>
            <a:r>
              <a:rPr lang="zh-CN" altLang="en-US" dirty="0"/>
              <a:t>有</a:t>
            </a:r>
            <a:r>
              <a:rPr lang="en-US" altLang="zh-CN" dirty="0"/>
              <a:t>1</a:t>
            </a:r>
            <a:r>
              <a:rPr lang="zh-CN" altLang="en-US" dirty="0"/>
              <a:t>就说明有数据位错了，即可以认为是有</a:t>
            </a:r>
            <a:r>
              <a:rPr lang="en-US" altLang="zh-CN" dirty="0"/>
              <a:t>2</a:t>
            </a:r>
            <a:r>
              <a:rPr lang="zh-CN" altLang="en-US" dirty="0"/>
              <a:t>位错。</a:t>
            </a:r>
            <a:endParaRPr lang="en-US" altLang="zh-CN" dirty="0"/>
          </a:p>
          <a:p>
            <a:r>
              <a:rPr lang="en-US" altLang="zh-CN" dirty="0"/>
              <a:t>		        </a:t>
            </a:r>
            <a:r>
              <a:rPr lang="zh-CN" altLang="en-US" dirty="0"/>
              <a:t>校验时总偶校验位错（</a:t>
            </a:r>
            <a:r>
              <a:rPr lang="en-US" altLang="zh-CN" dirty="0"/>
              <a:t>G4=1</a:t>
            </a:r>
            <a:r>
              <a:rPr lang="zh-CN" altLang="en-US" dirty="0"/>
              <a:t>），则说明有奇数位错，我们认为是一位错（假设没有</a:t>
            </a:r>
            <a:r>
              <a:rPr lang="en-US" altLang="zh-CN" dirty="0"/>
              <a:t>3</a:t>
            </a:r>
            <a:r>
              <a:rPr lang="zh-CN" altLang="en-US" dirty="0"/>
              <a:t>位错）。可能是</a:t>
            </a:r>
            <a:r>
              <a:rPr lang="en-US" altLang="zh-CN" dirty="0"/>
              <a:t>P4</a:t>
            </a:r>
            <a:r>
              <a:rPr lang="zh-CN" altLang="en-US" dirty="0"/>
              <a:t>错，或者是其余位有</a:t>
            </a:r>
            <a:r>
              <a:rPr lang="en-US" altLang="zh-CN" dirty="0"/>
              <a:t>1</a:t>
            </a:r>
            <a:r>
              <a:rPr lang="zh-CN" altLang="en-US" dirty="0"/>
              <a:t>位错。</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3199046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a:t>
            </a:r>
            <a:r>
              <a:rPr lang="en-US" altLang="zh-CN" baseline="-25000" dirty="0"/>
              <a:t>i</a:t>
            </a:r>
            <a:r>
              <a:rPr lang="zh-CN" altLang="en-US" dirty="0"/>
              <a:t>如何分布：每个</a:t>
            </a:r>
            <a:r>
              <a:rPr lang="en-US" altLang="zh-CN" dirty="0"/>
              <a:t>P</a:t>
            </a:r>
            <a:r>
              <a:rPr lang="en-US" altLang="zh-CN" baseline="-25000" dirty="0"/>
              <a:t>i</a:t>
            </a:r>
            <a:r>
              <a:rPr lang="zh-CN" altLang="en-US" dirty="0"/>
              <a:t>只参加一个校验组，只能放入检错码中</a:t>
            </a:r>
            <a:r>
              <a:rPr lang="en-US" altLang="zh-CN" dirty="0"/>
              <a:t>1</a:t>
            </a:r>
            <a:r>
              <a:rPr lang="zh-CN" altLang="en-US" dirty="0"/>
              <a:t>的个数是</a:t>
            </a:r>
            <a:r>
              <a:rPr lang="en-US" altLang="zh-CN" dirty="0"/>
              <a:t>1</a:t>
            </a:r>
            <a:r>
              <a:rPr lang="zh-CN" altLang="en-US" dirty="0"/>
              <a:t>个的位置。即放入</a:t>
            </a:r>
            <a:r>
              <a:rPr lang="en-US" altLang="zh-CN" sz="1200" kern="1200" dirty="0">
                <a:solidFill>
                  <a:schemeClr val="tx1"/>
                </a:solidFill>
                <a:effectLst/>
                <a:latin typeface="+mn-lt"/>
                <a:ea typeface="+mn-ea"/>
                <a:cs typeface="+mn-cs"/>
              </a:rPr>
              <a:t>H</a:t>
            </a:r>
            <a:r>
              <a:rPr lang="zh-CN" altLang="zh-CN" sz="1200" kern="1200" dirty="0">
                <a:solidFill>
                  <a:schemeClr val="tx1"/>
                </a:solidFill>
                <a:effectLst/>
                <a:latin typeface="+mn-lt"/>
                <a:ea typeface="+mn-ea"/>
                <a:cs typeface="+mn-cs"/>
              </a:rPr>
              <a:t>的下标是</a:t>
            </a:r>
            <a:r>
              <a:rPr lang="en-US" altLang="zh-CN" sz="1200" kern="1200" dirty="0">
                <a:solidFill>
                  <a:schemeClr val="tx1"/>
                </a:solidFill>
                <a:effectLst/>
                <a:latin typeface="+mn-lt"/>
                <a:ea typeface="+mn-ea"/>
                <a:cs typeface="+mn-cs"/>
              </a:rPr>
              <a:t>2</a:t>
            </a:r>
            <a:r>
              <a:rPr lang="en-US" altLang="zh-CN" sz="1200" kern="1200" baseline="30000" dirty="0">
                <a:solidFill>
                  <a:schemeClr val="tx1"/>
                </a:solidFill>
                <a:effectLst/>
                <a:latin typeface="+mn-lt"/>
                <a:ea typeface="+mn-ea"/>
                <a:cs typeface="+mn-cs"/>
              </a:rPr>
              <a:t>i-1</a:t>
            </a:r>
            <a:r>
              <a:rPr lang="zh-CN" altLang="zh-CN" sz="1200" kern="1200" dirty="0">
                <a:solidFill>
                  <a:schemeClr val="tx1"/>
                </a:solidFill>
                <a:effectLst/>
                <a:latin typeface="+mn-lt"/>
                <a:ea typeface="+mn-ea"/>
                <a:cs typeface="+mn-cs"/>
              </a:rPr>
              <a:t>的位置</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H2</a:t>
            </a:r>
            <a:r>
              <a:rPr lang="en-US" altLang="zh-CN" sz="1200" kern="1200" baseline="300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H2</a:t>
            </a:r>
            <a:r>
              <a:rPr lang="en-US" altLang="zh-CN" sz="1200" kern="1200" baseline="30000" dirty="0">
                <a:solidFill>
                  <a:schemeClr val="tx1"/>
                </a:solidFill>
                <a:effectLst/>
                <a:latin typeface="+mn-lt"/>
                <a:ea typeface="+mn-ea"/>
                <a:cs typeface="+mn-cs"/>
              </a:rPr>
              <a:t>3</a:t>
            </a:r>
            <a:r>
              <a:rPr lang="en-US" altLang="zh-CN" sz="1200" kern="1200" dirty="0">
                <a:solidFill>
                  <a:schemeClr val="tx1"/>
                </a:solidFill>
                <a:effectLst/>
                <a:latin typeface="+mn-lt"/>
                <a:ea typeface="+mn-ea"/>
                <a:cs typeface="+mn-cs"/>
              </a:rPr>
              <a:t> ,H2</a:t>
            </a:r>
            <a:r>
              <a:rPr lang="en-US" altLang="zh-CN" sz="1200" kern="1200" baseline="300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位</a:t>
            </a:r>
            <a:r>
              <a:rPr lang="zh-CN" altLang="en-US" sz="1200" kern="1200" dirty="0">
                <a:solidFill>
                  <a:schemeClr val="tx1"/>
                </a:solidFill>
                <a:effectLst/>
                <a:latin typeface="+mn-lt"/>
                <a:ea typeface="+mn-ea"/>
                <a:cs typeface="+mn-cs"/>
              </a:rPr>
              <a:t>，即检错码</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的个数是</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个的编码对应的位置。</a:t>
            </a:r>
            <a:endParaRPr lang="en-US" altLang="zh-CN" dirty="0"/>
          </a:p>
          <a:p>
            <a:r>
              <a:rPr lang="en-US" altLang="zh-CN" dirty="0"/>
              <a:t>2</a:t>
            </a:r>
            <a:r>
              <a:rPr lang="zh-CN" altLang="en-US" dirty="0"/>
              <a:t>、</a:t>
            </a:r>
            <a:r>
              <a:rPr lang="en-US" altLang="zh-CN" dirty="0"/>
              <a:t>Di</a:t>
            </a:r>
            <a:r>
              <a:rPr lang="zh-CN" altLang="en-US" dirty="0"/>
              <a:t>如何分布：从左到又按编号顺序放置。（其实可以随便放）</a:t>
            </a:r>
            <a:endParaRPr lang="en-US" altLang="zh-CN" dirty="0"/>
          </a:p>
          <a:p>
            <a:r>
              <a:rPr lang="en-US" altLang="zh-CN" dirty="0"/>
              <a:t>3</a:t>
            </a:r>
            <a:r>
              <a:rPr lang="zh-CN" altLang="en-US" dirty="0"/>
              <a:t>、有效数据位</a:t>
            </a:r>
            <a:r>
              <a:rPr lang="en-US" altLang="zh-CN" dirty="0"/>
              <a:t>D</a:t>
            </a:r>
            <a:r>
              <a:rPr lang="en-US" altLang="zh-CN" baseline="-25000" dirty="0"/>
              <a:t>i</a:t>
            </a:r>
            <a:r>
              <a:rPr lang="zh-CN" altLang="en-US" dirty="0"/>
              <a:t>如何分组（必须进入</a:t>
            </a:r>
            <a:r>
              <a:rPr lang="en-US" altLang="zh-CN" dirty="0"/>
              <a:t>2</a:t>
            </a:r>
            <a:r>
              <a:rPr lang="zh-CN" altLang="en-US" dirty="0"/>
              <a:t>个以上组）：本质是由</a:t>
            </a:r>
            <a:r>
              <a:rPr lang="en-US" altLang="zh-CN" sz="1200" b="0" dirty="0">
                <a:solidFill>
                  <a:srgbClr val="F33799"/>
                </a:solidFill>
              </a:rPr>
              <a:t>G</a:t>
            </a:r>
            <a:r>
              <a:rPr lang="en-US" altLang="zh-CN" sz="1200" b="0" baseline="-25000" dirty="0">
                <a:solidFill>
                  <a:srgbClr val="F33799"/>
                </a:solidFill>
              </a:rPr>
              <a:t>5</a:t>
            </a:r>
            <a:r>
              <a:rPr lang="en-US" altLang="zh-CN" sz="1200" b="0" dirty="0">
                <a:solidFill>
                  <a:srgbClr val="F33799"/>
                </a:solidFill>
              </a:rPr>
              <a:t>G</a:t>
            </a:r>
            <a:r>
              <a:rPr lang="en-US" altLang="zh-CN" sz="1200" b="0" baseline="-25000" dirty="0">
                <a:solidFill>
                  <a:srgbClr val="F33799"/>
                </a:solidFill>
              </a:rPr>
              <a:t>4</a:t>
            </a:r>
            <a:r>
              <a:rPr lang="en-US" altLang="zh-CN" sz="1200" b="0" dirty="0">
                <a:solidFill>
                  <a:srgbClr val="F33799"/>
                </a:solidFill>
              </a:rPr>
              <a:t>G</a:t>
            </a:r>
            <a:r>
              <a:rPr lang="en-US" altLang="zh-CN" sz="1200" b="0" baseline="-25000" dirty="0">
                <a:solidFill>
                  <a:srgbClr val="F33799"/>
                </a:solidFill>
              </a:rPr>
              <a:t>3</a:t>
            </a:r>
            <a:r>
              <a:rPr lang="en-US" altLang="zh-CN" sz="1200" b="0" dirty="0">
                <a:solidFill>
                  <a:srgbClr val="F33799"/>
                </a:solidFill>
              </a:rPr>
              <a:t>G</a:t>
            </a:r>
            <a:r>
              <a:rPr lang="en-US" altLang="zh-CN" sz="1200" b="0" baseline="-25000" dirty="0">
                <a:solidFill>
                  <a:srgbClr val="F33799"/>
                </a:solidFill>
              </a:rPr>
              <a:t>2</a:t>
            </a:r>
            <a:r>
              <a:rPr lang="en-US" altLang="zh-CN" sz="1200" b="0" dirty="0">
                <a:solidFill>
                  <a:srgbClr val="F33799"/>
                </a:solidFill>
              </a:rPr>
              <a:t>G</a:t>
            </a:r>
            <a:r>
              <a:rPr lang="en-US" altLang="zh-CN" sz="1200" b="0" baseline="-25000" dirty="0">
                <a:solidFill>
                  <a:srgbClr val="F33799"/>
                </a:solidFill>
              </a:rPr>
              <a:t>1</a:t>
            </a:r>
            <a:r>
              <a:rPr lang="zh-CN" altLang="en-US" dirty="0"/>
              <a:t>的编码决定，</a:t>
            </a:r>
            <a:r>
              <a:rPr lang="en-US" altLang="zh-CN" dirty="0"/>
              <a:t>D</a:t>
            </a:r>
            <a:r>
              <a:rPr lang="en-US" altLang="zh-CN" baseline="-25000" dirty="0"/>
              <a:t>i</a:t>
            </a:r>
            <a:r>
              <a:rPr lang="zh-CN" altLang="en-US" dirty="0"/>
              <a:t>分入</a:t>
            </a:r>
            <a:r>
              <a:rPr lang="en-US" altLang="zh-CN" dirty="0"/>
              <a:t>Gi</a:t>
            </a:r>
            <a:r>
              <a:rPr lang="zh-CN" altLang="en-US" dirty="0"/>
              <a:t>编码为</a:t>
            </a:r>
            <a:r>
              <a:rPr lang="en-US" altLang="zh-CN" dirty="0"/>
              <a:t>1</a:t>
            </a:r>
            <a:r>
              <a:rPr lang="zh-CN" altLang="en-US" dirty="0"/>
              <a:t>的组，见</a:t>
            </a:r>
            <a:r>
              <a:rPr lang="en-US" altLang="zh-CN" dirty="0"/>
              <a:t>2</a:t>
            </a:r>
            <a:r>
              <a:rPr lang="zh-CN" altLang="en-US" dirty="0"/>
              <a:t>）</a:t>
            </a:r>
            <a:endParaRPr lang="en-US" altLang="zh-CN" dirty="0"/>
          </a:p>
          <a:p>
            <a:r>
              <a:rPr lang="en-US" altLang="zh-CN" sz="1200" kern="1200" dirty="0">
                <a:solidFill>
                  <a:schemeClr val="tx1"/>
                </a:solidFill>
                <a:effectLst/>
                <a:latin typeface="+mn-lt"/>
                <a:ea typeface="+mn-ea"/>
                <a:cs typeface="+mn-cs"/>
              </a:rPr>
              <a:t>	1</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Hj</a:t>
            </a:r>
            <a:r>
              <a:rPr lang="zh-CN" altLang="zh-CN" sz="1200" kern="1200" dirty="0">
                <a:solidFill>
                  <a:schemeClr val="tx1"/>
                </a:solidFill>
                <a:effectLst/>
                <a:latin typeface="+mn-lt"/>
                <a:ea typeface="+mn-ea"/>
                <a:cs typeface="+mn-cs"/>
              </a:rPr>
              <a:t>位的数据被编号小于</a:t>
            </a:r>
            <a:r>
              <a:rPr lang="en-US" altLang="zh-CN" sz="1200"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的若干个海明位号之和等于</a:t>
            </a:r>
            <a:r>
              <a:rPr lang="en-US" altLang="zh-CN" sz="1200" kern="1200" dirty="0">
                <a:solidFill>
                  <a:schemeClr val="tx1"/>
                </a:solidFill>
                <a:effectLst/>
                <a:latin typeface="+mn-lt"/>
                <a:ea typeface="+mn-ea"/>
                <a:cs typeface="+mn-cs"/>
              </a:rPr>
              <a:t>j</a:t>
            </a:r>
            <a:r>
              <a:rPr lang="zh-CN" altLang="zh-CN" sz="1200" kern="1200" dirty="0">
                <a:solidFill>
                  <a:schemeClr val="tx1"/>
                </a:solidFill>
                <a:effectLst/>
                <a:latin typeface="+mn-lt"/>
                <a:ea typeface="+mn-ea"/>
                <a:cs typeface="+mn-cs"/>
              </a:rPr>
              <a:t>的校验位所校验。</a:t>
            </a:r>
            <a:r>
              <a:rPr lang="zh-CN" altLang="en-US" sz="1200" kern="1200" dirty="0">
                <a:solidFill>
                  <a:schemeClr val="tx1"/>
                </a:solidFill>
                <a:effectLst/>
                <a:latin typeface="+mn-lt"/>
                <a:ea typeface="+mn-ea"/>
                <a:cs typeface="+mn-cs"/>
              </a:rPr>
              <a:t>如</a:t>
            </a:r>
            <a:r>
              <a:rPr lang="en-US" altLang="zh-CN" sz="1200" kern="1200" dirty="0">
                <a:solidFill>
                  <a:schemeClr val="tx1"/>
                </a:solidFill>
                <a:effectLst/>
                <a:latin typeface="+mn-lt"/>
                <a:ea typeface="+mn-ea"/>
                <a:cs typeface="+mn-cs"/>
              </a:rPr>
              <a:t>D6</a:t>
            </a:r>
            <a:r>
              <a:rPr lang="zh-CN" altLang="en-US" sz="1200" kern="1200" dirty="0">
                <a:solidFill>
                  <a:schemeClr val="tx1"/>
                </a:solidFill>
                <a:effectLst/>
                <a:latin typeface="+mn-lt"/>
                <a:ea typeface="+mn-ea"/>
                <a:cs typeface="+mn-cs"/>
              </a:rPr>
              <a:t>所在为</a:t>
            </a:r>
            <a:r>
              <a:rPr lang="en-US" altLang="zh-CN" sz="1200" kern="1200" dirty="0">
                <a:solidFill>
                  <a:schemeClr val="tx1"/>
                </a:solidFill>
                <a:effectLst/>
                <a:latin typeface="+mn-lt"/>
                <a:ea typeface="+mn-ea"/>
                <a:cs typeface="+mn-cs"/>
              </a:rPr>
              <a:t>H10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只可能是</a:t>
            </a:r>
            <a:r>
              <a:rPr lang="en-US" altLang="zh-CN" sz="1200" kern="1200" dirty="0">
                <a:solidFill>
                  <a:schemeClr val="tx1"/>
                </a:solidFill>
                <a:effectLst/>
                <a:latin typeface="+mn-lt"/>
                <a:ea typeface="+mn-ea"/>
                <a:cs typeface="+mn-cs"/>
              </a:rPr>
              <a:t>H8+H2</a:t>
            </a:r>
            <a:r>
              <a:rPr lang="zh-CN" altLang="en-US" sz="1200" kern="1200" dirty="0">
                <a:solidFill>
                  <a:schemeClr val="tx1"/>
                </a:solidFill>
                <a:effectLst/>
                <a:latin typeface="+mn-lt"/>
                <a:ea typeface="+mn-ea"/>
                <a:cs typeface="+mn-cs"/>
              </a:rPr>
              <a:t>（一共只有</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个位置有校验位</a:t>
            </a:r>
            <a:r>
              <a:rPr lang="en-US" altLang="zh-CN" sz="1200" kern="1200" dirty="0">
                <a:solidFill>
                  <a:schemeClr val="tx1"/>
                </a:solidFill>
                <a:effectLst/>
                <a:latin typeface="+mn-lt"/>
                <a:ea typeface="+mn-ea"/>
                <a:cs typeface="+mn-cs"/>
              </a:rPr>
              <a:t>P</a:t>
            </a:r>
            <a:r>
              <a:rPr lang="zh-CN" altLang="en-US" sz="1200" kern="1200" dirty="0">
                <a:solidFill>
                  <a:schemeClr val="tx1"/>
                </a:solidFill>
                <a:effectLst/>
                <a:latin typeface="+mn-lt"/>
                <a:ea typeface="+mn-ea"/>
                <a:cs typeface="+mn-cs"/>
              </a:rPr>
              <a:t>），所以分组到</a:t>
            </a:r>
            <a:r>
              <a:rPr lang="en-US" altLang="zh-CN" sz="1200" kern="1200" dirty="0">
                <a:solidFill>
                  <a:schemeClr val="tx1"/>
                </a:solidFill>
                <a:effectLst/>
                <a:latin typeface="+mn-lt"/>
                <a:ea typeface="+mn-ea"/>
                <a:cs typeface="+mn-cs"/>
              </a:rPr>
              <a:t>G2</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G4</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可以这样理解：</a:t>
            </a:r>
            <a:r>
              <a:rPr lang="en-US" altLang="zh-CN" sz="1200" kern="1200" dirty="0">
                <a:solidFill>
                  <a:schemeClr val="tx1"/>
                </a:solidFill>
                <a:effectLst/>
                <a:latin typeface="+mn-lt"/>
                <a:ea typeface="+mn-ea"/>
                <a:cs typeface="+mn-cs"/>
              </a:rPr>
              <a:t>H3</a:t>
            </a:r>
            <a:r>
              <a:rPr lang="zh-CN" altLang="zh-CN" sz="1200" kern="1200" dirty="0">
                <a:solidFill>
                  <a:schemeClr val="tx1"/>
                </a:solidFill>
                <a:effectLst/>
                <a:latin typeface="+mn-lt"/>
                <a:ea typeface="+mn-ea"/>
                <a:cs typeface="+mn-cs"/>
              </a:rPr>
              <a:t>按顺序安排数据位</a:t>
            </a:r>
            <a:r>
              <a:rPr lang="en-US" altLang="zh-CN" sz="1200" kern="1200" dirty="0">
                <a:solidFill>
                  <a:schemeClr val="tx1"/>
                </a:solidFill>
                <a:effectLst/>
                <a:latin typeface="+mn-lt"/>
                <a:ea typeface="+mn-ea"/>
                <a:cs typeface="+mn-cs"/>
              </a:rPr>
              <a:t>D1</a:t>
            </a:r>
            <a:r>
              <a:rPr lang="zh-CN" altLang="zh-CN" sz="1200" kern="1200" dirty="0">
                <a:solidFill>
                  <a:schemeClr val="tx1"/>
                </a:solidFill>
                <a:effectLst/>
                <a:latin typeface="+mn-lt"/>
                <a:ea typeface="+mn-ea"/>
                <a:cs typeface="+mn-cs"/>
              </a:rPr>
              <a:t>位，则此位对应的</a:t>
            </a:r>
            <a:r>
              <a:rPr lang="zh-CN" altLang="en-US" sz="1200" kern="1200" dirty="0">
                <a:solidFill>
                  <a:schemeClr val="tx1"/>
                </a:solidFill>
                <a:effectLst/>
                <a:latin typeface="+mn-lt"/>
                <a:ea typeface="+mn-ea"/>
                <a:cs typeface="+mn-cs"/>
              </a:rPr>
              <a:t>检错码</a:t>
            </a:r>
            <a:r>
              <a:rPr lang="en-US" altLang="zh-CN" sz="800" b="0" dirty="0">
                <a:solidFill>
                  <a:srgbClr val="F33799"/>
                </a:solidFill>
              </a:rPr>
              <a:t>G</a:t>
            </a:r>
            <a:r>
              <a:rPr lang="en-US" altLang="zh-CN" sz="800" b="0" baseline="-25000" dirty="0">
                <a:solidFill>
                  <a:srgbClr val="F33799"/>
                </a:solidFill>
              </a:rPr>
              <a:t>5</a:t>
            </a:r>
            <a:r>
              <a:rPr lang="en-US" altLang="zh-CN" sz="800" b="0" dirty="0">
                <a:solidFill>
                  <a:srgbClr val="F33799"/>
                </a:solidFill>
              </a:rPr>
              <a:t>G</a:t>
            </a:r>
            <a:r>
              <a:rPr lang="en-US" altLang="zh-CN" sz="800" b="0" baseline="-25000" dirty="0">
                <a:solidFill>
                  <a:srgbClr val="F33799"/>
                </a:solidFill>
              </a:rPr>
              <a:t>4</a:t>
            </a:r>
            <a:r>
              <a:rPr lang="en-US" altLang="zh-CN" sz="800" b="0" dirty="0">
                <a:solidFill>
                  <a:srgbClr val="F33799"/>
                </a:solidFill>
              </a:rPr>
              <a:t>G</a:t>
            </a:r>
            <a:r>
              <a:rPr lang="en-US" altLang="zh-CN" sz="800" b="0" baseline="-25000" dirty="0">
                <a:solidFill>
                  <a:srgbClr val="F33799"/>
                </a:solidFill>
              </a:rPr>
              <a:t>3</a:t>
            </a:r>
            <a:r>
              <a:rPr lang="en-US" altLang="zh-CN" sz="800" b="0" dirty="0">
                <a:solidFill>
                  <a:srgbClr val="F33799"/>
                </a:solidFill>
              </a:rPr>
              <a:t>G</a:t>
            </a:r>
            <a:r>
              <a:rPr lang="en-US" altLang="zh-CN" sz="800" b="0" baseline="-25000" dirty="0">
                <a:solidFill>
                  <a:srgbClr val="F33799"/>
                </a:solidFill>
              </a:rPr>
              <a:t>2</a:t>
            </a:r>
            <a:r>
              <a:rPr lang="en-US" altLang="zh-CN" sz="800" b="0" dirty="0">
                <a:solidFill>
                  <a:srgbClr val="F33799"/>
                </a:solidFill>
              </a:rPr>
              <a:t>G</a:t>
            </a:r>
            <a:r>
              <a:rPr lang="en-US" altLang="zh-CN" sz="800" b="0" baseline="-25000" dirty="0">
                <a:solidFill>
                  <a:srgbClr val="F33799"/>
                </a:solidFill>
              </a:rPr>
              <a:t>1</a:t>
            </a:r>
            <a:r>
              <a:rPr lang="en-US" altLang="zh-CN" sz="1200" kern="1200" dirty="0">
                <a:solidFill>
                  <a:schemeClr val="tx1"/>
                </a:solidFill>
                <a:effectLst/>
                <a:latin typeface="+mn-lt"/>
                <a:ea typeface="+mn-ea"/>
                <a:cs typeface="+mn-cs"/>
              </a:rPr>
              <a:t>:00011</a:t>
            </a:r>
            <a:r>
              <a:rPr lang="zh-CN" altLang="zh-CN" sz="1200" kern="1200" dirty="0">
                <a:solidFill>
                  <a:schemeClr val="tx1"/>
                </a:solidFill>
                <a:effectLst/>
                <a:latin typeface="+mn-lt"/>
                <a:ea typeface="+mn-ea"/>
                <a:cs typeface="+mn-cs"/>
              </a:rPr>
              <a:t>中有</a:t>
            </a:r>
            <a:r>
              <a:rPr lang="en-US" altLang="zh-CN" sz="1200" kern="1200" dirty="0">
                <a:solidFill>
                  <a:schemeClr val="tx1"/>
                </a:solidFill>
                <a:effectLst/>
                <a:latin typeface="+mn-lt"/>
                <a:ea typeface="+mn-ea"/>
                <a:cs typeface="+mn-cs"/>
              </a:rPr>
              <a:t>G</a:t>
            </a:r>
            <a:r>
              <a:rPr lang="en-US" altLang="zh-CN" sz="1200" kern="1200" baseline="-25000" dirty="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G</a:t>
            </a:r>
            <a:r>
              <a:rPr lang="en-US" altLang="zh-CN" sz="1200" kern="1200" baseline="-250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则分入</a:t>
            </a:r>
            <a:r>
              <a:rPr lang="en-US" altLang="zh-CN" sz="1200" kern="1200" dirty="0">
                <a:solidFill>
                  <a:schemeClr val="tx1"/>
                </a:solidFill>
                <a:effectLst/>
                <a:latin typeface="+mn-lt"/>
                <a:ea typeface="+mn-ea"/>
                <a:cs typeface="+mn-cs"/>
              </a:rPr>
              <a:t>G</a:t>
            </a:r>
            <a:r>
              <a:rPr lang="en-US" altLang="zh-CN" sz="1200" kern="1200" baseline="-25000" dirty="0">
                <a:solidFill>
                  <a:schemeClr val="tx1"/>
                </a:solidFill>
                <a:effectLst/>
                <a:latin typeface="+mn-lt"/>
                <a:ea typeface="+mn-ea"/>
                <a:cs typeface="+mn-cs"/>
              </a:rPr>
              <a:t>2</a:t>
            </a:r>
            <a:r>
              <a:rPr lang="en-US" altLang="zh-CN" sz="1200" kern="1200" dirty="0">
                <a:solidFill>
                  <a:schemeClr val="tx1"/>
                </a:solidFill>
                <a:effectLst/>
                <a:latin typeface="+mn-lt"/>
                <a:ea typeface="+mn-ea"/>
                <a:cs typeface="+mn-cs"/>
              </a:rPr>
              <a:t>G</a:t>
            </a:r>
            <a:r>
              <a:rPr lang="en-US" altLang="zh-CN" sz="1200" kern="1200" baseline="-250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校验组</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说明如果</a:t>
            </a:r>
            <a:r>
              <a:rPr lang="en-US" altLang="zh-CN" sz="1200" kern="1200" dirty="0">
                <a:solidFill>
                  <a:schemeClr val="tx1"/>
                </a:solidFill>
                <a:effectLst/>
                <a:latin typeface="+mn-lt"/>
                <a:ea typeface="+mn-ea"/>
                <a:cs typeface="+mn-cs"/>
              </a:rPr>
              <a:t>D1</a:t>
            </a:r>
            <a:r>
              <a:rPr lang="zh-CN" altLang="en-US" sz="1200" kern="1200" dirty="0">
                <a:solidFill>
                  <a:schemeClr val="tx1"/>
                </a:solidFill>
                <a:effectLst/>
                <a:latin typeface="+mn-lt"/>
                <a:ea typeface="+mn-ea"/>
                <a:cs typeface="+mn-cs"/>
              </a:rPr>
              <a:t>出错，会导致</a:t>
            </a:r>
            <a:r>
              <a:rPr lang="en-US" altLang="zh-CN" sz="1200" b="0" dirty="0">
                <a:solidFill>
                  <a:srgbClr val="F33799"/>
                </a:solidFill>
              </a:rPr>
              <a:t>G</a:t>
            </a:r>
            <a:r>
              <a:rPr lang="en-US" altLang="zh-CN" sz="1200" b="0" baseline="-25000" dirty="0">
                <a:solidFill>
                  <a:srgbClr val="F33799"/>
                </a:solidFill>
              </a:rPr>
              <a:t>2</a:t>
            </a:r>
            <a:r>
              <a:rPr lang="en-US" altLang="zh-CN" sz="1200" b="0" dirty="0">
                <a:solidFill>
                  <a:srgbClr val="F33799"/>
                </a:solidFill>
              </a:rPr>
              <a:t>G</a:t>
            </a:r>
            <a:r>
              <a:rPr lang="en-US" altLang="zh-CN" sz="1200" b="0" baseline="-25000" dirty="0">
                <a:solidFill>
                  <a:srgbClr val="F33799"/>
                </a:solidFill>
              </a:rPr>
              <a:t>1</a:t>
            </a:r>
            <a:r>
              <a:rPr lang="zh-CN" altLang="en-US" sz="1200" kern="1200" dirty="0">
                <a:solidFill>
                  <a:schemeClr val="tx1"/>
                </a:solidFill>
                <a:effectLst/>
                <a:latin typeface="+mn-lt"/>
                <a:ea typeface="+mn-ea"/>
                <a:cs typeface="+mn-cs"/>
              </a:rPr>
              <a:t>检错码为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其余同理。</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、分组之后可以得到每一个</a:t>
            </a:r>
            <a:r>
              <a:rPr lang="en-US" altLang="zh-CN" sz="1200" kern="1200" dirty="0">
                <a:solidFill>
                  <a:schemeClr val="tx1"/>
                </a:solidFill>
                <a:effectLst/>
                <a:latin typeface="+mn-lt"/>
                <a:ea typeface="+mn-ea"/>
                <a:cs typeface="+mn-cs"/>
              </a:rPr>
              <a:t>Pi</a:t>
            </a:r>
            <a:r>
              <a:rPr lang="zh-CN" altLang="en-US" sz="1200" kern="1200" dirty="0">
                <a:solidFill>
                  <a:schemeClr val="tx1"/>
                </a:solidFill>
                <a:effectLst/>
                <a:latin typeface="+mn-lt"/>
                <a:ea typeface="+mn-ea"/>
                <a:cs typeface="+mn-cs"/>
              </a:rPr>
              <a:t>的逻辑表达式，确定</a:t>
            </a:r>
            <a:r>
              <a:rPr lang="en-US" altLang="zh-CN" sz="1200" kern="1200" dirty="0">
                <a:solidFill>
                  <a:schemeClr val="tx1"/>
                </a:solidFill>
                <a:effectLst/>
                <a:latin typeface="+mn-lt"/>
                <a:ea typeface="+mn-ea"/>
                <a:cs typeface="+mn-cs"/>
              </a:rPr>
              <a:t>Pi</a:t>
            </a:r>
            <a:r>
              <a:rPr lang="zh-CN" altLang="en-US" sz="1200" kern="1200" dirty="0">
                <a:solidFill>
                  <a:schemeClr val="tx1"/>
                </a:solidFill>
                <a:effectLst/>
                <a:latin typeface="+mn-lt"/>
                <a:ea typeface="+mn-ea"/>
                <a:cs typeface="+mn-cs"/>
              </a:rPr>
              <a:t>的值，放入海明编码对应位置，从而可以确定整个海明编码，完成海明编码过程。当然就实现了绘制编码电路。</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23</a:t>
            </a:fld>
            <a:endParaRPr lang="zh-CN" altLang="en-US"/>
          </a:p>
        </p:txBody>
      </p:sp>
    </p:spTree>
    <p:extLst>
      <p:ext uri="{BB962C8B-B14F-4D97-AF65-F5344CB8AC3E}">
        <p14:creationId xmlns:p14="http://schemas.microsoft.com/office/powerpoint/2010/main" val="1278336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28</a:t>
            </a:fld>
            <a:endParaRPr lang="zh-CN" altLang="en-US"/>
          </a:p>
        </p:txBody>
      </p:sp>
    </p:spTree>
    <p:extLst>
      <p:ext uri="{BB962C8B-B14F-4D97-AF65-F5344CB8AC3E}">
        <p14:creationId xmlns:p14="http://schemas.microsoft.com/office/powerpoint/2010/main" val="2028962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30</a:t>
            </a:fld>
            <a:endParaRPr lang="zh-CN" altLang="en-US"/>
          </a:p>
        </p:txBody>
      </p:sp>
    </p:spTree>
    <p:extLst>
      <p:ext uri="{BB962C8B-B14F-4D97-AF65-F5344CB8AC3E}">
        <p14:creationId xmlns:p14="http://schemas.microsoft.com/office/powerpoint/2010/main" val="320857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传输时编码、解码时按照对应规则校验和解码。</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4</a:t>
            </a:fld>
            <a:endParaRPr lang="zh-CN" altLang="en-US"/>
          </a:p>
        </p:txBody>
      </p:sp>
    </p:spTree>
    <p:extLst>
      <p:ext uri="{BB962C8B-B14F-4D97-AF65-F5344CB8AC3E}">
        <p14:creationId xmlns:p14="http://schemas.microsoft.com/office/powerpoint/2010/main" val="2312756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、被除数最高位为</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，商</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，做模二减（逻辑上是异或），余数左移一位（舍弃最高位，右边补</a:t>
            </a:r>
            <a:r>
              <a:rPr lang="en-US" altLang="zh-CN"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）；左移的目的就是舍弃最高位（硬件实现）</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、被除数最高位位</a:t>
            </a:r>
            <a:r>
              <a:rPr lang="en-US" altLang="zh-CN"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，商</a:t>
            </a:r>
            <a:r>
              <a:rPr lang="en-US" altLang="zh-CN"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，（不作模二减</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即不作异或），余数左移一位（舍弃最高位，右边补</a:t>
            </a:r>
            <a:r>
              <a:rPr lang="en-US" altLang="zh-CN"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2597797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1880084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这里的</a:t>
            </a:r>
            <a:r>
              <a:rPr lang="en-US" altLang="zh-CN" dirty="0"/>
              <a:t>+</a:t>
            </a:r>
            <a:r>
              <a:rPr lang="zh-CN" altLang="en-US" dirty="0"/>
              <a:t>是模二加，本质是异或运算。所以表达式：</a:t>
            </a:r>
            <a:r>
              <a:rPr lang="en-US" altLang="zh-CN" sz="1200" dirty="0">
                <a:solidFill>
                  <a:srgbClr val="C00000"/>
                </a:solidFill>
                <a:latin typeface="Times New Roman" pitchFamily="18" charset="0"/>
                <a:cs typeface="Times New Roman" pitchFamily="18" charset="0"/>
              </a:rPr>
              <a:t>M(</a:t>
            </a:r>
            <a:r>
              <a:rPr lang="en-US" altLang="zh-CN" sz="1200" i="1" dirty="0">
                <a:solidFill>
                  <a:srgbClr val="C00000"/>
                </a:solidFill>
                <a:latin typeface="Times New Roman" panose="02020603050405020304" pitchFamily="18" charset="0"/>
                <a:cs typeface="Times New Roman" panose="02020603050405020304" pitchFamily="18" charset="0"/>
              </a:rPr>
              <a:t>x</a:t>
            </a:r>
            <a:r>
              <a:rPr lang="en-US" altLang="zh-CN" sz="1200" dirty="0">
                <a:solidFill>
                  <a:srgbClr val="C00000"/>
                </a:solidFill>
                <a:latin typeface="Times New Roman" pitchFamily="18" charset="0"/>
                <a:cs typeface="Times New Roman" pitchFamily="18" charset="0"/>
              </a:rPr>
              <a:t>)·</a:t>
            </a:r>
            <a:r>
              <a:rPr lang="en-US" altLang="zh-CN" sz="1200" i="1" dirty="0">
                <a:solidFill>
                  <a:srgbClr val="C00000"/>
                </a:solidFill>
                <a:latin typeface="Times New Roman" panose="02020603050405020304" pitchFamily="18" charset="0"/>
                <a:cs typeface="Times New Roman" panose="02020603050405020304" pitchFamily="18" charset="0"/>
              </a:rPr>
              <a:t>x</a:t>
            </a:r>
            <a:r>
              <a:rPr lang="en-US" altLang="zh-CN" sz="1200" dirty="0">
                <a:solidFill>
                  <a:srgbClr val="C00000"/>
                </a:solidFill>
                <a:latin typeface="Times New Roman" pitchFamily="18" charset="0"/>
                <a:cs typeface="Times New Roman" pitchFamily="18" charset="0"/>
              </a:rPr>
              <a:t> </a:t>
            </a:r>
            <a:r>
              <a:rPr lang="en-US" altLang="zh-CN" sz="1200" baseline="50000" dirty="0">
                <a:solidFill>
                  <a:srgbClr val="C00000"/>
                </a:solidFill>
                <a:latin typeface="Times New Roman" pitchFamily="18" charset="0"/>
                <a:cs typeface="Times New Roman" pitchFamily="18" charset="0"/>
              </a:rPr>
              <a:t>r </a:t>
            </a:r>
            <a:r>
              <a:rPr lang="en-US" altLang="zh-CN" sz="1200" dirty="0">
                <a:solidFill>
                  <a:srgbClr val="C00000"/>
                </a:solidFill>
                <a:latin typeface="Times New Roman" pitchFamily="18" charset="0"/>
                <a:cs typeface="Times New Roman" pitchFamily="18" charset="0"/>
              </a:rPr>
              <a:t>+ R(</a:t>
            </a:r>
            <a:r>
              <a:rPr lang="en-US" altLang="zh-CN" sz="1200" i="1" dirty="0">
                <a:solidFill>
                  <a:srgbClr val="C00000"/>
                </a:solidFill>
                <a:latin typeface="Times New Roman" panose="02020603050405020304" pitchFamily="18" charset="0"/>
                <a:cs typeface="Times New Roman" panose="02020603050405020304" pitchFamily="18" charset="0"/>
              </a:rPr>
              <a:t>x</a:t>
            </a:r>
            <a:r>
              <a:rPr lang="en-US" altLang="zh-CN" sz="1200" dirty="0">
                <a:solidFill>
                  <a:srgbClr val="C00000"/>
                </a:solidFill>
                <a:latin typeface="Times New Roman" pitchFamily="18" charset="0"/>
                <a:cs typeface="Times New Roman" pitchFamily="18" charset="0"/>
              </a:rPr>
              <a:t>) = Q(</a:t>
            </a:r>
            <a:r>
              <a:rPr lang="en-US" altLang="zh-CN" sz="1200" i="1" dirty="0">
                <a:solidFill>
                  <a:srgbClr val="C00000"/>
                </a:solidFill>
                <a:latin typeface="Times New Roman" panose="02020603050405020304" pitchFamily="18" charset="0"/>
                <a:cs typeface="Times New Roman" panose="02020603050405020304" pitchFamily="18" charset="0"/>
              </a:rPr>
              <a:t>x</a:t>
            </a:r>
            <a:r>
              <a:rPr lang="en-US" altLang="zh-CN" sz="1200" dirty="0">
                <a:solidFill>
                  <a:srgbClr val="C00000"/>
                </a:solidFill>
                <a:latin typeface="Times New Roman" pitchFamily="18" charset="0"/>
                <a:cs typeface="Times New Roman" pitchFamily="18" charset="0"/>
              </a:rPr>
              <a:t>)·G(</a:t>
            </a:r>
            <a:r>
              <a:rPr lang="en-US" altLang="zh-CN" sz="1200" i="1" dirty="0">
                <a:solidFill>
                  <a:srgbClr val="C00000"/>
                </a:solidFill>
                <a:latin typeface="Times New Roman" panose="02020603050405020304" pitchFamily="18" charset="0"/>
                <a:cs typeface="Times New Roman" panose="02020603050405020304" pitchFamily="18" charset="0"/>
              </a:rPr>
              <a:t>x</a:t>
            </a:r>
            <a:r>
              <a:rPr lang="en-US" altLang="zh-CN" sz="1200" dirty="0">
                <a:solidFill>
                  <a:srgbClr val="C00000"/>
                </a:solidFill>
                <a:latin typeface="Times New Roman" pitchFamily="18" charset="0"/>
                <a:cs typeface="Times New Roman" pitchFamily="18" charset="0"/>
              </a:rPr>
              <a:t>) + R(</a:t>
            </a:r>
            <a:r>
              <a:rPr lang="en-US" altLang="zh-CN" sz="1200" i="1" dirty="0">
                <a:solidFill>
                  <a:srgbClr val="C00000"/>
                </a:solidFill>
                <a:latin typeface="Times New Roman" panose="02020603050405020304" pitchFamily="18" charset="0"/>
                <a:cs typeface="Times New Roman" panose="02020603050405020304" pitchFamily="18" charset="0"/>
              </a:rPr>
              <a:t>x</a:t>
            </a:r>
            <a:r>
              <a:rPr lang="en-US" altLang="zh-CN" sz="1200" dirty="0">
                <a:solidFill>
                  <a:srgbClr val="C00000"/>
                </a:solidFill>
                <a:latin typeface="Times New Roman" pitchFamily="18" charset="0"/>
                <a:cs typeface="Times New Roman" pitchFamily="18" charset="0"/>
              </a:rPr>
              <a:t>) + R(</a:t>
            </a:r>
            <a:r>
              <a:rPr lang="en-US" altLang="zh-CN" sz="1200" i="1" dirty="0">
                <a:solidFill>
                  <a:srgbClr val="C00000"/>
                </a:solidFill>
                <a:latin typeface="Times New Roman" panose="02020603050405020304" pitchFamily="18" charset="0"/>
                <a:cs typeface="Times New Roman" panose="02020603050405020304" pitchFamily="18" charset="0"/>
              </a:rPr>
              <a:t>x</a:t>
            </a:r>
            <a:r>
              <a:rPr lang="en-US" altLang="zh-CN" sz="1200" dirty="0">
                <a:solidFill>
                  <a:srgbClr val="C00000"/>
                </a:solidFill>
                <a:latin typeface="Times New Roman" pitchFamily="18" charset="0"/>
                <a:cs typeface="Times New Roman" pitchFamily="18" charset="0"/>
              </a:rPr>
              <a:t>) = Q(</a:t>
            </a:r>
            <a:r>
              <a:rPr lang="en-US" altLang="zh-CN" sz="1200" i="1" dirty="0">
                <a:solidFill>
                  <a:srgbClr val="C00000"/>
                </a:solidFill>
                <a:latin typeface="Times New Roman" panose="02020603050405020304" pitchFamily="18" charset="0"/>
                <a:cs typeface="Times New Roman" panose="02020603050405020304" pitchFamily="18" charset="0"/>
              </a:rPr>
              <a:t>x</a:t>
            </a:r>
            <a:r>
              <a:rPr lang="en-US" altLang="zh-CN" sz="1200" dirty="0">
                <a:solidFill>
                  <a:srgbClr val="C00000"/>
                </a:solidFill>
                <a:latin typeface="Times New Roman" pitchFamily="18" charset="0"/>
                <a:cs typeface="Times New Roman" pitchFamily="18" charset="0"/>
              </a:rPr>
              <a:t>)·G(</a:t>
            </a:r>
            <a:r>
              <a:rPr lang="en-US" altLang="zh-CN" sz="1200" i="1" dirty="0">
                <a:solidFill>
                  <a:srgbClr val="C00000"/>
                </a:solidFill>
                <a:latin typeface="Times New Roman" panose="02020603050405020304" pitchFamily="18" charset="0"/>
                <a:cs typeface="Times New Roman" panose="02020603050405020304" pitchFamily="18" charset="0"/>
              </a:rPr>
              <a:t>x</a:t>
            </a:r>
            <a:r>
              <a:rPr lang="en-US" altLang="zh-CN" sz="1200" dirty="0">
                <a:solidFill>
                  <a:srgbClr val="C00000"/>
                </a:solidFill>
                <a:latin typeface="Times New Roman" pitchFamily="18" charset="0"/>
                <a:cs typeface="Times New Roman" pitchFamily="18" charset="0"/>
              </a:rPr>
              <a:t>) </a:t>
            </a:r>
            <a:r>
              <a:rPr lang="zh-CN" altLang="en-US" sz="1200" dirty="0">
                <a:solidFill>
                  <a:srgbClr val="C00000"/>
                </a:solidFill>
                <a:latin typeface="Times New Roman" pitchFamily="18" charset="0"/>
                <a:cs typeface="Times New Roman" pitchFamily="18" charset="0"/>
              </a:rPr>
              <a:t>，</a:t>
            </a:r>
            <a:r>
              <a:rPr lang="en-US" altLang="zh-CN" sz="1200" dirty="0">
                <a:solidFill>
                  <a:srgbClr val="C00000"/>
                </a:solidFill>
                <a:latin typeface="Times New Roman" pitchFamily="18" charset="0"/>
                <a:cs typeface="Times New Roman" pitchFamily="18" charset="0"/>
              </a:rPr>
              <a:t>R(X)</a:t>
            </a:r>
            <a:r>
              <a:rPr lang="zh-CN" altLang="en-US" sz="1200" dirty="0">
                <a:solidFill>
                  <a:srgbClr val="C00000"/>
                </a:solidFill>
                <a:latin typeface="Times New Roman" pitchFamily="18" charset="0"/>
                <a:cs typeface="Times New Roman" pitchFamily="18" charset="0"/>
              </a:rPr>
              <a:t>异或</a:t>
            </a:r>
            <a:r>
              <a:rPr lang="en-US" altLang="zh-CN" sz="1200" dirty="0">
                <a:solidFill>
                  <a:srgbClr val="C00000"/>
                </a:solidFill>
                <a:latin typeface="Times New Roman" pitchFamily="18" charset="0"/>
                <a:cs typeface="Times New Roman" pitchFamily="18" charset="0"/>
              </a:rPr>
              <a:t>R(X)=0</a:t>
            </a:r>
            <a:r>
              <a:rPr lang="zh-CN" altLang="en-US" sz="1200" dirty="0">
                <a:solidFill>
                  <a:srgbClr val="C00000"/>
                </a:solidFill>
                <a:latin typeface="Times New Roman" pitchFamily="18" charset="0"/>
                <a:cs typeface="Times New Roman" pitchFamily="18" charset="0"/>
              </a:rPr>
              <a:t>（自己和自己异或等于</a:t>
            </a:r>
            <a:r>
              <a:rPr lang="en-US" altLang="zh-CN" sz="1200" dirty="0">
                <a:solidFill>
                  <a:srgbClr val="C00000"/>
                </a:solidFill>
                <a:latin typeface="Times New Roman" pitchFamily="18" charset="0"/>
                <a:cs typeface="Times New Roman" pitchFamily="18" charset="0"/>
              </a:rPr>
              <a:t>0</a:t>
            </a:r>
            <a:r>
              <a:rPr lang="zh-CN" altLang="en-US" sz="1200" dirty="0">
                <a:solidFill>
                  <a:srgbClr val="C00000"/>
                </a:solidFill>
                <a:latin typeface="Times New Roman" pitchFamily="18" charset="0"/>
                <a:cs typeface="Times New Roman" pitchFamily="18" charset="0"/>
              </a:rPr>
              <a:t>），</a:t>
            </a:r>
            <a:r>
              <a:rPr lang="en-US" altLang="zh-CN" sz="1200" dirty="0">
                <a:solidFill>
                  <a:srgbClr val="C00000"/>
                </a:solidFill>
                <a:latin typeface="Times New Roman" pitchFamily="18" charset="0"/>
                <a:cs typeface="Times New Roman" pitchFamily="18" charset="0"/>
              </a:rPr>
              <a:t>R(X)</a:t>
            </a:r>
            <a:r>
              <a:rPr lang="zh-CN" altLang="en-US" sz="1200" dirty="0">
                <a:solidFill>
                  <a:srgbClr val="C00000"/>
                </a:solidFill>
                <a:latin typeface="Times New Roman" pitchFamily="18" charset="0"/>
                <a:cs typeface="Times New Roman" pitchFamily="18" charset="0"/>
              </a:rPr>
              <a:t>就没有了</a:t>
            </a:r>
            <a:endParaRPr lang="en-US" altLang="zh-CN" sz="1200" dirty="0">
              <a:solidFill>
                <a:srgbClr val="C00000"/>
              </a:solidFill>
              <a:latin typeface="Times New Roman" pitchFamily="18" charset="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本页公式变换对于理解并行</a:t>
            </a:r>
            <a:r>
              <a:rPr lang="en-US" altLang="zh-CN" dirty="0"/>
              <a:t>CRC</a:t>
            </a:r>
            <a:r>
              <a:rPr lang="zh-CN" altLang="en-US" dirty="0"/>
              <a:t>校验有较重要的作用。</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余数放到编码最低位后，如果数据</a:t>
            </a:r>
            <a:r>
              <a:rPr lang="zh-CN" altLang="en-US" b="1" dirty="0"/>
              <a:t>传输无错误</a:t>
            </a:r>
            <a:r>
              <a:rPr lang="zh-CN" altLang="en-US" dirty="0"/>
              <a:t>，接收方接收到的数据对</a:t>
            </a:r>
            <a:r>
              <a:rPr lang="zh-CN" altLang="en-US" b="1" dirty="0"/>
              <a:t>同一个</a:t>
            </a:r>
            <a:r>
              <a:rPr lang="en-US" altLang="zh-CN" b="1" dirty="0"/>
              <a:t>G</a:t>
            </a:r>
            <a:r>
              <a:rPr lang="zh-CN" altLang="en-US" b="1" dirty="0"/>
              <a:t>（</a:t>
            </a:r>
            <a:r>
              <a:rPr lang="en-US" altLang="zh-CN" b="1" dirty="0"/>
              <a:t>X</a:t>
            </a:r>
            <a:r>
              <a:rPr lang="zh-CN" altLang="en-US" b="1" dirty="0"/>
              <a:t>）可以整除</a:t>
            </a:r>
            <a:r>
              <a:rPr lang="zh-CN" altLang="en-US" dirty="0"/>
              <a:t>，也就是</a:t>
            </a:r>
            <a:r>
              <a:rPr lang="zh-CN" altLang="en-US" b="1" dirty="0"/>
              <a:t>余数是</a:t>
            </a:r>
            <a:r>
              <a:rPr lang="en-US" altLang="zh-CN" b="1" dirty="0"/>
              <a:t>0</a:t>
            </a:r>
            <a:r>
              <a:rPr lang="zh-CN" altLang="en-US" dirty="0"/>
              <a:t>。</a:t>
            </a:r>
            <a:endParaRPr lang="en-US" altLang="zh-CN" dirty="0"/>
          </a:p>
          <a:p>
            <a:r>
              <a:rPr lang="zh-CN" altLang="en-US" dirty="0">
                <a:latin typeface="Times New Roman" pitchFamily="18" charset="0"/>
                <a:cs typeface="Times New Roman" pitchFamily="18" charset="0"/>
              </a:rPr>
              <a:t>某位数据出错，则余数不为</a:t>
            </a:r>
            <a:r>
              <a:rPr lang="en-US" altLang="zh-CN" dirty="0">
                <a:latin typeface="Times New Roman" pitchFamily="18" charset="0"/>
                <a:cs typeface="Times New Roman" pitchFamily="18" charset="0"/>
              </a:rPr>
              <a:t>0</a:t>
            </a:r>
            <a:r>
              <a:rPr lang="zh-CN" altLang="en-US" dirty="0">
                <a:latin typeface="Times New Roman" pitchFamily="18" charset="0"/>
                <a:cs typeface="Times New Roman" pitchFamily="18" charset="0"/>
              </a:rPr>
              <a:t>，余数与出错数据位一一对应。</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4251252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此过程就是</a:t>
            </a:r>
            <a:r>
              <a:rPr lang="en-US" altLang="zh-CN" dirty="0"/>
              <a:t>CRC</a:t>
            </a:r>
            <a:r>
              <a:rPr lang="zh-CN" altLang="en-US" dirty="0"/>
              <a:t>校验码的编码过程。</a:t>
            </a:r>
            <a:endParaRPr lang="en-US" altLang="zh-CN" dirty="0"/>
          </a:p>
          <a:p>
            <a:r>
              <a:rPr lang="en-US" altLang="zh-CN" dirty="0"/>
              <a:t>1</a:t>
            </a:r>
            <a:r>
              <a:rPr lang="zh-CN" altLang="en-US" dirty="0"/>
              <a:t>、</a:t>
            </a:r>
            <a:r>
              <a:rPr lang="en-US" altLang="zh-CN" dirty="0"/>
              <a:t>M(X)</a:t>
            </a:r>
            <a:r>
              <a:rPr lang="zh-CN" altLang="en-US" dirty="0"/>
              <a:t>左移</a:t>
            </a:r>
            <a:r>
              <a:rPr lang="en-US" altLang="zh-CN" dirty="0"/>
              <a:t>r</a:t>
            </a:r>
            <a:r>
              <a:rPr lang="zh-CN" altLang="en-US" dirty="0"/>
              <a:t>位后与</a:t>
            </a:r>
            <a:r>
              <a:rPr lang="en-US" altLang="zh-CN" dirty="0"/>
              <a:t>G(X)</a:t>
            </a:r>
            <a:r>
              <a:rPr lang="zh-CN" altLang="en-US" dirty="0"/>
              <a:t>模二除。</a:t>
            </a:r>
            <a:endParaRPr lang="en-US" altLang="zh-CN" dirty="0"/>
          </a:p>
          <a:p>
            <a:r>
              <a:rPr lang="zh-CN" altLang="en-US" dirty="0"/>
              <a:t>与余数模二加（等同于或）</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4272445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注意编码的本质：就是原始数据左移</a:t>
            </a:r>
            <a:r>
              <a:rPr lang="en-US" altLang="zh-CN" dirty="0"/>
              <a:t>r</a:t>
            </a:r>
            <a:r>
              <a:rPr lang="zh-CN" altLang="en-US" dirty="0"/>
              <a:t>位后与</a:t>
            </a:r>
            <a:r>
              <a:rPr lang="en-US" altLang="zh-CN" dirty="0"/>
              <a:t>G(X)</a:t>
            </a:r>
            <a:r>
              <a:rPr lang="zh-CN" altLang="en-US" dirty="0"/>
              <a:t>模二除</a:t>
            </a:r>
            <a:r>
              <a:rPr lang="en-US" altLang="zh-CN" dirty="0"/>
              <a:t>,</a:t>
            </a:r>
            <a:r>
              <a:rPr lang="zh-CN" altLang="en-US" dirty="0"/>
              <a:t>求得余数放在</a:t>
            </a:r>
            <a:r>
              <a:rPr lang="en-US" altLang="zh-CN" dirty="0"/>
              <a:t>CRC</a:t>
            </a:r>
            <a:r>
              <a:rPr lang="zh-CN" altLang="en-US" dirty="0"/>
              <a:t>校验码的低位上。</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38</a:t>
            </a:fld>
            <a:endParaRPr lang="zh-CN" altLang="en-US"/>
          </a:p>
        </p:txBody>
      </p:sp>
    </p:spTree>
    <p:extLst>
      <p:ext uri="{BB962C8B-B14F-4D97-AF65-F5344CB8AC3E}">
        <p14:creationId xmlns:p14="http://schemas.microsoft.com/office/powerpoint/2010/main" val="488497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41</a:t>
            </a:fld>
            <a:endParaRPr lang="zh-CN" altLang="en-US"/>
          </a:p>
        </p:txBody>
      </p:sp>
    </p:spTree>
    <p:extLst>
      <p:ext uri="{BB962C8B-B14F-4D97-AF65-F5344CB8AC3E}">
        <p14:creationId xmlns:p14="http://schemas.microsoft.com/office/powerpoint/2010/main" val="1534970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7,4</a:t>
            </a:r>
            <a:r>
              <a:rPr lang="zh-CN" altLang="en-US" dirty="0">
                <a:latin typeface="Times New Roman" panose="02020603050405020304" pitchFamily="18" charset="0"/>
                <a:ea typeface="宋体" panose="02010600030101010101" pitchFamily="2" charset="-122"/>
              </a:rPr>
              <a:t>）码，</a:t>
            </a:r>
            <a:r>
              <a:rPr lang="en-US" altLang="zh-CN" dirty="0">
                <a:latin typeface="Times New Roman" panose="02020603050405020304" pitchFamily="18" charset="0"/>
                <a:ea typeface="宋体" panose="02010600030101010101" pitchFamily="2" charset="-122"/>
              </a:rPr>
              <a:t>n=7</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k=4</a:t>
            </a:r>
            <a:r>
              <a:rPr lang="zh-CN" altLang="en-US" dirty="0">
                <a:latin typeface="Times New Roman" panose="02020603050405020304" pitchFamily="18" charset="0"/>
                <a:ea typeface="宋体" panose="02010600030101010101" pitchFamily="2" charset="-122"/>
              </a:rPr>
              <a:t>，编码后数据总长</a:t>
            </a:r>
            <a:r>
              <a:rPr lang="en-US" altLang="zh-CN" dirty="0">
                <a:latin typeface="Times New Roman" panose="02020603050405020304" pitchFamily="18" charset="0"/>
                <a:ea typeface="宋体" panose="02010600030101010101" pitchFamily="2" charset="-122"/>
              </a:rPr>
              <a:t>7</a:t>
            </a:r>
            <a:r>
              <a:rPr lang="zh-CN" altLang="en-US" dirty="0">
                <a:latin typeface="Times New Roman" panose="02020603050405020304" pitchFamily="18" charset="0"/>
                <a:ea typeface="宋体" panose="02010600030101010101" pitchFamily="2" charset="-122"/>
              </a:rPr>
              <a:t>位，多项式</a:t>
            </a:r>
            <a:r>
              <a:rPr lang="en-US" altLang="zh-CN" dirty="0">
                <a:latin typeface="Times New Roman" panose="02020603050405020304" pitchFamily="18" charset="0"/>
                <a:ea typeface="宋体" panose="02010600030101010101" pitchFamily="2" charset="-122"/>
              </a:rPr>
              <a:t>4</a:t>
            </a:r>
            <a:r>
              <a:rPr lang="zh-CN" altLang="en-US" dirty="0">
                <a:latin typeface="Times New Roman" panose="02020603050405020304" pitchFamily="18" charset="0"/>
                <a:ea typeface="宋体" panose="02010600030101010101" pitchFamily="2" charset="-122"/>
              </a:rPr>
              <a:t>位（</a:t>
            </a:r>
            <a:r>
              <a:rPr lang="en-US" altLang="zh-CN" dirty="0">
                <a:latin typeface="Times New Roman" panose="02020603050405020304" pitchFamily="18" charset="0"/>
                <a:ea typeface="宋体" panose="02010600030101010101" pitchFamily="2" charset="-122"/>
              </a:rPr>
              <a:t>r=3</a:t>
            </a:r>
            <a:r>
              <a:rPr lang="zh-CN" altLang="en-US" dirty="0">
                <a:latin typeface="Times New Roman" panose="02020603050405020304" pitchFamily="18" charset="0"/>
                <a:ea typeface="宋体" panose="02010600030101010101" pitchFamily="2" charset="-122"/>
              </a:rPr>
              <a:t>）。对于（</a:t>
            </a:r>
            <a:r>
              <a:rPr lang="en-US" altLang="zh-CN" dirty="0">
                <a:latin typeface="Times New Roman" panose="02020603050405020304" pitchFamily="18" charset="0"/>
                <a:ea typeface="宋体" panose="02010600030101010101" pitchFamily="2" charset="-122"/>
              </a:rPr>
              <a:t>7,4</a:t>
            </a:r>
            <a:r>
              <a:rPr lang="zh-CN" altLang="en-US" dirty="0">
                <a:latin typeface="Times New Roman" panose="02020603050405020304" pitchFamily="18" charset="0"/>
                <a:ea typeface="宋体" panose="02010600030101010101" pitchFamily="2" charset="-122"/>
              </a:rPr>
              <a:t>）码，</a:t>
            </a:r>
            <a:r>
              <a:rPr lang="en-US" altLang="zh-CN" dirty="0">
                <a:latin typeface="Times New Roman" panose="02020603050405020304" pitchFamily="18" charset="0"/>
                <a:ea typeface="宋体" panose="02010600030101010101" pitchFamily="2" charset="-122"/>
              </a:rPr>
              <a:t>GX</a:t>
            </a:r>
            <a:r>
              <a:rPr lang="zh-CN" altLang="en-US" dirty="0">
                <a:latin typeface="Times New Roman" panose="02020603050405020304" pitchFamily="18" charset="0"/>
                <a:ea typeface="宋体" panose="02010600030101010101" pitchFamily="2" charset="-122"/>
              </a:rPr>
              <a:t>多项式确定的情况下，即使</a:t>
            </a:r>
            <a:r>
              <a:rPr lang="en-US" altLang="zh-CN" dirty="0">
                <a:latin typeface="Times New Roman" panose="02020603050405020304" pitchFamily="18" charset="0"/>
                <a:ea typeface="宋体" panose="02010600030101010101" pitchFamily="2" charset="-122"/>
              </a:rPr>
              <a:t>A1-A4</a:t>
            </a:r>
            <a:r>
              <a:rPr lang="zh-CN" altLang="en-US" dirty="0">
                <a:latin typeface="Times New Roman" panose="02020603050405020304" pitchFamily="18" charset="0"/>
                <a:ea typeface="宋体" panose="02010600030101010101" pitchFamily="2" charset="-122"/>
              </a:rPr>
              <a:t>的值不同，上表规则也适用（余数对应的出错位数也适用。当然</a:t>
            </a:r>
            <a:r>
              <a:rPr lang="en-US" altLang="zh-CN" dirty="0">
                <a:latin typeface="Times New Roman" panose="02020603050405020304" pitchFamily="18" charset="0"/>
                <a:ea typeface="宋体" panose="02010600030101010101" pitchFamily="2" charset="-122"/>
              </a:rPr>
              <a:t>A5-A7</a:t>
            </a:r>
            <a:r>
              <a:rPr lang="zh-CN" altLang="en-US" dirty="0">
                <a:latin typeface="Times New Roman" panose="02020603050405020304" pitchFamily="18" charset="0"/>
                <a:ea typeface="宋体" panose="02010600030101010101" pitchFamily="2" charset="-122"/>
              </a:rPr>
              <a:t>的值会不同了）。</a:t>
            </a:r>
            <a:endParaRPr lang="en-US" altLang="zh-CN" dirty="0">
              <a:latin typeface="Times New Roman" panose="02020603050405020304" pitchFamily="18" charset="0"/>
              <a:ea typeface="宋体" panose="02010600030101010101" pitchFamily="2" charset="-122"/>
            </a:endParaRPr>
          </a:p>
          <a:p>
            <a:endParaRPr lang="zh-CN" altLang="en-US" dirty="0">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42</a:t>
            </a:fld>
            <a:endParaRPr lang="zh-CN" altLang="en-US"/>
          </a:p>
        </p:txBody>
      </p:sp>
    </p:spTree>
    <p:extLst>
      <p:ext uri="{BB962C8B-B14F-4D97-AF65-F5344CB8AC3E}">
        <p14:creationId xmlns:p14="http://schemas.microsoft.com/office/powerpoint/2010/main" val="3404944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宋体" panose="02010600030101010101" pitchFamily="2" charset="-122"/>
              </a:rPr>
              <a:t>如果有一位错，</a:t>
            </a:r>
            <a:r>
              <a:rPr kumimoji="1" lang="zh-CN" altLang="en-US" sz="1200" b="0" i="0" u="none" strike="noStrike" kern="1200" baseline="0" dirty="0">
                <a:solidFill>
                  <a:schemeClr val="tx1"/>
                </a:solidFill>
                <a:latin typeface="Times New Roman" charset="0"/>
                <a:ea typeface="宋体" charset="0"/>
                <a:cs typeface="宋体" charset="0"/>
              </a:rPr>
              <a:t>余数补</a:t>
            </a:r>
            <a:r>
              <a:rPr kumimoji="1" lang="en-US" altLang="zh-CN" sz="1200" b="0" i="0" u="none" strike="noStrike" kern="1200" baseline="0" dirty="0">
                <a:solidFill>
                  <a:schemeClr val="tx1"/>
                </a:solidFill>
                <a:latin typeface="Times New Roman" charset="0"/>
                <a:ea typeface="宋体" charset="0"/>
                <a:cs typeface="宋体" charset="0"/>
              </a:rPr>
              <a:t>0</a:t>
            </a:r>
            <a:r>
              <a:rPr kumimoji="1" lang="zh-CN" altLang="en-US" sz="1200" b="0" i="0" u="none" strike="noStrike" kern="1200" baseline="0" dirty="0">
                <a:solidFill>
                  <a:schemeClr val="tx1"/>
                </a:solidFill>
                <a:latin typeface="Times New Roman" charset="0"/>
                <a:ea typeface="宋体" charset="0"/>
                <a:cs typeface="宋体" charset="0"/>
              </a:rPr>
              <a:t>继续做模</a:t>
            </a:r>
            <a:r>
              <a:rPr kumimoji="1" lang="en-US" altLang="zh-CN" sz="1200" b="0" i="0" u="none" strike="noStrike" kern="1200" baseline="0" dirty="0">
                <a:solidFill>
                  <a:schemeClr val="tx1"/>
                </a:solidFill>
                <a:latin typeface="Times New Roman" charset="0"/>
                <a:ea typeface="宋体" charset="0"/>
                <a:cs typeface="宋体" charset="0"/>
              </a:rPr>
              <a:t>2</a:t>
            </a:r>
            <a:r>
              <a:rPr kumimoji="1" lang="zh-CN" altLang="en-US" sz="1200" b="0" i="0" u="none" strike="noStrike" kern="1200" baseline="0" dirty="0">
                <a:solidFill>
                  <a:schemeClr val="tx1"/>
                </a:solidFill>
                <a:latin typeface="Times New Roman" charset="0"/>
                <a:ea typeface="宋体" charset="0"/>
                <a:cs typeface="宋体" charset="0"/>
              </a:rPr>
              <a:t>除，可以发现得到的余数是下一位（</a:t>
            </a:r>
            <a:r>
              <a:rPr kumimoji="1" lang="en-US" altLang="zh-CN" sz="1200" b="0" i="0" u="none" strike="noStrike" kern="1200" baseline="0" dirty="0">
                <a:solidFill>
                  <a:schemeClr val="tx1"/>
                </a:solidFill>
                <a:latin typeface="Times New Roman" charset="0"/>
                <a:ea typeface="宋体" charset="0"/>
                <a:cs typeface="宋体" charset="0"/>
              </a:rPr>
              <a:t>A</a:t>
            </a:r>
            <a:r>
              <a:rPr kumimoji="1" lang="en-US" altLang="zh-CN" sz="1200" b="0" i="0" u="none" strike="noStrike" kern="1200" baseline="-25000" dirty="0">
                <a:solidFill>
                  <a:schemeClr val="tx1"/>
                </a:solidFill>
                <a:latin typeface="Times New Roman" charset="0"/>
                <a:ea typeface="宋体" charset="0"/>
                <a:cs typeface="宋体" charset="0"/>
              </a:rPr>
              <a:t>n-1</a:t>
            </a:r>
            <a:r>
              <a:rPr kumimoji="1" lang="zh-CN" altLang="en-US" sz="1200" b="0" i="0" u="none" strike="noStrike" kern="1200" baseline="0" dirty="0">
                <a:solidFill>
                  <a:schemeClr val="tx1"/>
                </a:solidFill>
                <a:latin typeface="Times New Roman" charset="0"/>
                <a:ea typeface="宋体" charset="0"/>
                <a:cs typeface="宋体" charset="0"/>
              </a:rPr>
              <a:t>）出错对应的余数。补零除</a:t>
            </a:r>
            <a:r>
              <a:rPr kumimoji="1" lang="en-US" altLang="zh-CN" sz="1200" b="0" i="0" u="none" strike="noStrike" kern="1200" baseline="0" dirty="0">
                <a:solidFill>
                  <a:schemeClr val="tx1"/>
                </a:solidFill>
                <a:latin typeface="Times New Roman" charset="0"/>
                <a:ea typeface="宋体" charset="0"/>
                <a:cs typeface="宋体" charset="0"/>
              </a:rPr>
              <a:t>7</a:t>
            </a:r>
            <a:r>
              <a:rPr kumimoji="1" lang="zh-CN" altLang="en-US" sz="1200" b="0" i="0" u="none" strike="noStrike" kern="1200" baseline="0" dirty="0">
                <a:solidFill>
                  <a:schemeClr val="tx1"/>
                </a:solidFill>
                <a:latin typeface="Times New Roman" charset="0"/>
                <a:ea typeface="宋体" charset="0"/>
                <a:cs typeface="宋体" charset="0"/>
              </a:rPr>
              <a:t>次后循环。这就是</a:t>
            </a:r>
            <a:r>
              <a:rPr kumimoji="1" lang="en-US" altLang="zh-CN" sz="1200" b="0" i="0" u="none" strike="noStrike" kern="1200" baseline="0" dirty="0">
                <a:solidFill>
                  <a:schemeClr val="tx1"/>
                </a:solidFill>
                <a:latin typeface="Times New Roman" charset="0"/>
                <a:ea typeface="宋体" charset="0"/>
                <a:cs typeface="宋体" charset="0"/>
              </a:rPr>
              <a:t>CRC</a:t>
            </a:r>
            <a:r>
              <a:rPr kumimoji="1" lang="zh-CN" altLang="en-US" sz="1200" b="0" i="0" u="none" strike="noStrike" kern="1200" baseline="0" dirty="0">
                <a:solidFill>
                  <a:schemeClr val="tx1"/>
                </a:solidFill>
                <a:latin typeface="Times New Roman" charset="0"/>
                <a:ea typeface="宋体" charset="0"/>
                <a:cs typeface="宋体" charset="0"/>
              </a:rPr>
              <a:t>编码名称的由来。</a:t>
            </a:r>
            <a:endParaRPr kumimoji="1" lang="en-US" altLang="zh-CN" sz="1200" b="0" i="0" u="none" strike="noStrike" kern="1200" baseline="0" dirty="0">
              <a:solidFill>
                <a:schemeClr val="tx1"/>
              </a:solidFill>
              <a:latin typeface="Times New Roman" charset="0"/>
              <a:ea typeface="宋体" charset="0"/>
              <a:cs typeface="宋体"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0000FF"/>
                </a:solidFill>
                <a:effectLst/>
              </a:rPr>
              <a:t>T</a:t>
            </a:r>
            <a:r>
              <a:rPr lang="en-US" altLang="zh-CN" b="0" dirty="0">
                <a:effectLst/>
              </a:rPr>
              <a:t>=7=2</a:t>
            </a:r>
            <a:r>
              <a:rPr lang="en-US" altLang="zh-CN" b="0" baseline="30000" dirty="0">
                <a:solidFill>
                  <a:srgbClr val="0000FF"/>
                </a:solidFill>
                <a:effectLst/>
              </a:rPr>
              <a:t>3</a:t>
            </a:r>
            <a:r>
              <a:rPr lang="en-US" altLang="zh-CN" b="0" dirty="0">
                <a:effectLst/>
              </a:rPr>
              <a:t>-1</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dirty="0">
                <a:effectLst/>
              </a:rPr>
              <a:t>如何纠错？出错后把余数继续模二除</a:t>
            </a:r>
            <a:r>
              <a:rPr lang="en-US" altLang="zh-CN" b="0" dirty="0">
                <a:effectLst/>
              </a:rPr>
              <a:t>7</a:t>
            </a:r>
            <a:r>
              <a:rPr lang="zh-CN" altLang="en-US" b="0" dirty="0">
                <a:effectLst/>
              </a:rPr>
              <a:t>次，即可定位到错误位编号。</a:t>
            </a:r>
            <a:endParaRPr lang="en-US" altLang="zh-CN"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Times New Roman" panose="02020603050405020304" pitchFamily="18" charset="0"/>
              <a:ea typeface="宋体" panose="02010600030101010101" pitchFamily="2" charset="-122"/>
            </a:endParaRPr>
          </a:p>
          <a:p>
            <a:endParaRPr lang="zh-CN" altLang="en-US" dirty="0">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43</a:t>
            </a:fld>
            <a:endParaRPr lang="zh-CN" altLang="en-US"/>
          </a:p>
        </p:txBody>
      </p:sp>
    </p:spTree>
    <p:extLst>
      <p:ext uri="{BB962C8B-B14F-4D97-AF65-F5344CB8AC3E}">
        <p14:creationId xmlns:p14="http://schemas.microsoft.com/office/powerpoint/2010/main" val="2157244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此处，举例某位错，如</a:t>
            </a:r>
            <a:r>
              <a:rPr lang="en-US" altLang="zh-CN" dirty="0"/>
              <a:t>A3</a:t>
            </a:r>
            <a:r>
              <a:rPr lang="zh-CN" altLang="en-US" dirty="0"/>
              <a:t>错：</a:t>
            </a:r>
            <a:endParaRPr lang="en-US" altLang="zh-CN" dirty="0"/>
          </a:p>
          <a:p>
            <a:r>
              <a:rPr lang="zh-CN" altLang="en-US" dirty="0"/>
              <a:t>模二除、左移  </a:t>
            </a:r>
            <a:r>
              <a:rPr lang="en-US" altLang="zh-CN" dirty="0"/>
              <a:t>D4</a:t>
            </a:r>
            <a:r>
              <a:rPr lang="zh-CN" altLang="en-US" dirty="0"/>
              <a:t>移到</a:t>
            </a:r>
            <a:r>
              <a:rPr lang="en-US" altLang="zh-CN" dirty="0"/>
              <a:t>A2  1</a:t>
            </a:r>
            <a:r>
              <a:rPr lang="zh-CN" altLang="en-US" dirty="0"/>
              <a:t>次</a:t>
            </a:r>
            <a:endParaRPr lang="en-US" altLang="zh-CN" dirty="0"/>
          </a:p>
          <a:p>
            <a:r>
              <a:rPr lang="zh-CN" altLang="en-US" dirty="0"/>
              <a:t>模二除、左移  </a:t>
            </a:r>
            <a:r>
              <a:rPr lang="en-US" altLang="zh-CN" dirty="0"/>
              <a:t>D4</a:t>
            </a:r>
            <a:r>
              <a:rPr lang="zh-CN" altLang="en-US" dirty="0"/>
              <a:t>移到</a:t>
            </a:r>
            <a:r>
              <a:rPr lang="en-US" altLang="zh-CN" dirty="0"/>
              <a:t>A1	2</a:t>
            </a:r>
            <a:r>
              <a:rPr lang="zh-CN" altLang="en-US" dirty="0"/>
              <a:t>次</a:t>
            </a:r>
            <a:r>
              <a:rPr lang="zh-CN" altLang="en-US" baseline="0" dirty="0"/>
              <a:t> </a:t>
            </a:r>
            <a:endParaRPr lang="en-US" altLang="zh-CN" baseline="0" dirty="0"/>
          </a:p>
          <a:p>
            <a:r>
              <a:rPr lang="zh-CN" altLang="en-US" dirty="0"/>
              <a:t>取反（纠错）</a:t>
            </a:r>
            <a:r>
              <a:rPr lang="en-US" altLang="zh-CN" dirty="0"/>
              <a:t>——</a:t>
            </a:r>
            <a:r>
              <a:rPr lang="zh-CN" altLang="en-US" dirty="0"/>
              <a:t>假设固定在</a:t>
            </a:r>
            <a:r>
              <a:rPr lang="en-US" altLang="zh-CN" dirty="0"/>
              <a:t>A1</a:t>
            </a:r>
            <a:r>
              <a:rPr lang="zh-CN" altLang="en-US" dirty="0"/>
              <a:t>位实现纠错（余数是</a:t>
            </a:r>
            <a:r>
              <a:rPr lang="en-US" altLang="zh-CN" dirty="0"/>
              <a:t>101</a:t>
            </a:r>
            <a:r>
              <a:rPr lang="zh-CN" altLang="en-US" dirty="0"/>
              <a:t>时纠错）</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模二除、左移  </a:t>
            </a:r>
            <a:r>
              <a:rPr lang="en-US" altLang="zh-CN" dirty="0"/>
              <a:t>D4</a:t>
            </a:r>
            <a:r>
              <a:rPr lang="zh-CN" altLang="en-US" dirty="0"/>
              <a:t>移到</a:t>
            </a:r>
            <a:r>
              <a:rPr lang="en-US" altLang="zh-CN" dirty="0"/>
              <a:t>A7	3</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模二除、左移  </a:t>
            </a:r>
            <a:r>
              <a:rPr lang="en-US" altLang="zh-CN" dirty="0"/>
              <a:t>D4</a:t>
            </a:r>
            <a:r>
              <a:rPr lang="zh-CN" altLang="en-US" dirty="0"/>
              <a:t>移到</a:t>
            </a:r>
            <a:r>
              <a:rPr lang="en-US" altLang="zh-CN" dirty="0"/>
              <a:t>A6	4</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模二除、左移  </a:t>
            </a:r>
            <a:r>
              <a:rPr lang="en-US" altLang="zh-CN" dirty="0"/>
              <a:t>D4</a:t>
            </a:r>
            <a:r>
              <a:rPr lang="zh-CN" altLang="en-US" dirty="0"/>
              <a:t>移到</a:t>
            </a:r>
            <a:r>
              <a:rPr lang="en-US" altLang="zh-CN" dirty="0"/>
              <a:t>A5	5</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模二除、左移  </a:t>
            </a:r>
            <a:r>
              <a:rPr lang="en-US" altLang="zh-CN" dirty="0"/>
              <a:t>D4</a:t>
            </a:r>
            <a:r>
              <a:rPr lang="zh-CN" altLang="en-US" dirty="0"/>
              <a:t>移到</a:t>
            </a:r>
            <a:r>
              <a:rPr lang="en-US" altLang="zh-CN" dirty="0"/>
              <a:t>A4	6</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模二除、左移  </a:t>
            </a:r>
            <a:r>
              <a:rPr lang="en-US" altLang="zh-CN" dirty="0"/>
              <a:t>D4</a:t>
            </a:r>
            <a:r>
              <a:rPr lang="zh-CN" altLang="en-US" dirty="0"/>
              <a:t>移到</a:t>
            </a:r>
            <a:r>
              <a:rPr lang="en-US" altLang="zh-CN" dirty="0"/>
              <a:t>A3	7	</a:t>
            </a:r>
            <a:r>
              <a:rPr lang="zh-CN" altLang="en-US" dirty="0"/>
              <a:t>结束，数据纠正并归位。</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余数</a:t>
            </a:r>
            <a:r>
              <a:rPr lang="en-US" altLang="zh-CN" dirty="0"/>
              <a:t>=101</a:t>
            </a:r>
            <a:r>
              <a:rPr lang="zh-CN" altLang="en-US" dirty="0"/>
              <a:t>时</a:t>
            </a:r>
            <a:r>
              <a:rPr lang="en-US" altLang="zh-CN" dirty="0"/>
              <a:t> </a:t>
            </a:r>
            <a:r>
              <a:rPr lang="zh-CN" altLang="en-US" dirty="0"/>
              <a:t>说明出错位移到了</a:t>
            </a:r>
            <a:r>
              <a:rPr lang="en-US" altLang="zh-CN" dirty="0"/>
              <a:t>A1</a:t>
            </a:r>
            <a:r>
              <a:rPr lang="zh-CN" altLang="en-US" dirty="0"/>
              <a:t>，固定</a:t>
            </a:r>
            <a:r>
              <a:rPr lang="en-US" altLang="zh-CN" dirty="0"/>
              <a:t>A1</a:t>
            </a:r>
            <a:r>
              <a:rPr lang="zh-CN" altLang="en-US" dirty="0"/>
              <a:t>取反，则当余数</a:t>
            </a:r>
            <a:r>
              <a:rPr lang="en-US" altLang="zh-CN" dirty="0"/>
              <a:t>=101</a:t>
            </a:r>
            <a:r>
              <a:rPr lang="zh-CN" altLang="en-US" dirty="0"/>
              <a:t>时，让</a:t>
            </a:r>
            <a:r>
              <a:rPr lang="en-US" altLang="zh-CN" dirty="0"/>
              <a:t>A1=#A1</a:t>
            </a:r>
            <a:r>
              <a:rPr lang="zh-CN" altLang="en-US" dirty="0"/>
              <a:t>，一直循环移位一直模二除，当余数再次</a:t>
            </a:r>
            <a:r>
              <a:rPr lang="en-US" altLang="zh-CN" dirty="0"/>
              <a:t>=101</a:t>
            </a:r>
            <a:r>
              <a:rPr lang="zh-CN" altLang="en-US"/>
              <a:t>时，说明被取反的数据位已经移动回了其原来位置。</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44</a:t>
            </a:fld>
            <a:endParaRPr lang="zh-CN" altLang="en-US"/>
          </a:p>
        </p:txBody>
      </p:sp>
    </p:spTree>
    <p:extLst>
      <p:ext uri="{BB962C8B-B14F-4D97-AF65-F5344CB8AC3E}">
        <p14:creationId xmlns:p14="http://schemas.microsoft.com/office/powerpoint/2010/main" val="708726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下面我们来看看并行编解码的基本思路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的除法基于异或运算，所以模二除法的余数计算满足结合律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C00000"/>
                </a:solidFill>
              </a:rPr>
              <a:t>也就是两个数各自除以生成多项式的余数 异或的结果  等于  两数异或除以生成多项式的余数</a:t>
            </a:r>
            <a:endParaRPr lang="en-US" altLang="zh-CN" dirty="0">
              <a:solidFill>
                <a:srgbClr val="C00000"/>
              </a:solidFill>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加上</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对生成多项式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的余数，等于</a:t>
            </a:r>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的分对</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求余数后再异或的结果一致。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按照这个原理，一个数对生成多项式的余数可以拆解成两个或多个数对生成多项式的余数再来做异或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举个例子，</a:t>
            </a:r>
            <a:r>
              <a:rPr lang="en-US" altLang="zh-CN" sz="1200" b="0" i="0" kern="1200" dirty="0">
                <a:solidFill>
                  <a:schemeClr val="tx1"/>
                </a:solidFill>
                <a:effectLst/>
                <a:latin typeface="+mn-lt"/>
                <a:ea typeface="+mn-ea"/>
                <a:cs typeface="+mn-cs"/>
              </a:rPr>
              <a:t>74CRC</a:t>
            </a:r>
            <a:r>
              <a:rPr lang="zh-CN" altLang="en-US" sz="1200" b="0" i="0" kern="1200" dirty="0">
                <a:solidFill>
                  <a:schemeClr val="tx1"/>
                </a:solidFill>
                <a:effectLst/>
                <a:latin typeface="+mn-lt"/>
                <a:ea typeface="+mn-ea"/>
                <a:cs typeface="+mn-cs"/>
              </a:rPr>
              <a:t>编码中生成多项式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1011</a:t>
            </a:r>
            <a:r>
              <a:rPr lang="zh-CN" altLang="en-US" sz="1200" b="0" i="0" kern="1200" dirty="0">
                <a:solidFill>
                  <a:schemeClr val="tx1"/>
                </a:solidFill>
                <a:effectLst/>
                <a:latin typeface="+mn-lt"/>
                <a:ea typeface="+mn-ea"/>
                <a:cs typeface="+mn-cs"/>
              </a:rPr>
              <a:t>原始数据为</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CRC</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编码规则，我们需要将数据编码左移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位，变成</a:t>
            </a:r>
            <a:r>
              <a:rPr lang="en-US" altLang="zh-CN" sz="1200" b="0" i="0" kern="1200" dirty="0">
                <a:solidFill>
                  <a:schemeClr val="tx1"/>
                </a:solidFill>
                <a:effectLst/>
                <a:latin typeface="+mn-lt"/>
                <a:ea typeface="+mn-ea"/>
                <a:cs typeface="+mn-cs"/>
              </a:rPr>
              <a:t>1101000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根据上面的结合律，我们可以不直接进行模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的逐位除法，而是将</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进行分解，这里可以分解为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个常数，分别是，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也就是说要计算</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的余数，我们可以先计算这三个数的余数，再来进行异或。   后再来计算余数，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那么基于这</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个常量进行组合。得到最终的余数而不需要通过同步时序电路，经过若干的时钟周期得到最终的余数，通过这样一个组合电路就可以得到我们的这样一个最终的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余数，同样方法也可以用于解码电路。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46</a:t>
            </a:fld>
            <a:endParaRPr lang="zh-CN" altLang="en-US"/>
          </a:p>
        </p:txBody>
      </p:sp>
    </p:spTree>
    <p:extLst>
      <p:ext uri="{BB962C8B-B14F-4D97-AF65-F5344CB8AC3E}">
        <p14:creationId xmlns:p14="http://schemas.microsoft.com/office/powerpoint/2010/main" val="999707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奇偶校验每个编码至少有</a:t>
            </a:r>
            <a:r>
              <a:rPr lang="en-US" altLang="zh-CN" dirty="0"/>
              <a:t>2</a:t>
            </a:r>
            <a:r>
              <a:rPr lang="zh-CN" altLang="en-US" dirty="0"/>
              <a:t>位不同。</a:t>
            </a:r>
            <a:endParaRPr lang="en-US" altLang="zh-CN" dirty="0"/>
          </a:p>
          <a:p>
            <a:r>
              <a:rPr lang="zh-CN" altLang="en-US" dirty="0"/>
              <a:t>增加冗余项的目的就是增大码距。</a:t>
            </a:r>
            <a:endParaRPr lang="en-US" altLang="zh-CN" dirty="0"/>
          </a:p>
          <a:p>
            <a:r>
              <a:rPr lang="zh-CN" altLang="en-US" sz="1200" b="0" i="0" kern="1200" dirty="0">
                <a:solidFill>
                  <a:schemeClr val="tx1"/>
                </a:solidFill>
                <a:effectLst/>
                <a:latin typeface="+mn-lt"/>
                <a:ea typeface="+mn-ea"/>
                <a:cs typeface="+mn-cs"/>
              </a:rPr>
              <a:t>码距计算：异或运算结果中</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的个数就是码距。如</a:t>
            </a:r>
            <a:r>
              <a:rPr lang="en-US" altLang="zh-CN" sz="1200" b="0" i="0" kern="1200" dirty="0">
                <a:solidFill>
                  <a:schemeClr val="tx1"/>
                </a:solidFill>
                <a:effectLst/>
                <a:latin typeface="+mn-lt"/>
                <a:ea typeface="+mn-ea"/>
                <a:cs typeface="+mn-cs"/>
              </a:rPr>
              <a:t>110⊕011=101   2</a:t>
            </a:r>
            <a:r>
              <a:rPr lang="zh-CN" altLang="en-US" sz="1200" b="0" i="0" kern="1200" dirty="0">
                <a:solidFill>
                  <a:schemeClr val="tx1"/>
                </a:solidFill>
                <a:effectLst/>
                <a:latin typeface="+mn-lt"/>
                <a:ea typeface="+mn-ea"/>
                <a:cs typeface="+mn-cs"/>
              </a:rPr>
              <a:t>个一，码距是</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5CE584D-DA30-42E6-B6AB-C9D2BEA4D810}" type="slidenum">
              <a:rPr lang="zh-CN" altLang="en-US" smtClean="0"/>
              <a:t>5</a:t>
            </a:fld>
            <a:endParaRPr lang="zh-CN" altLang="en-US"/>
          </a:p>
        </p:txBody>
      </p:sp>
    </p:spTree>
    <p:extLst>
      <p:ext uri="{BB962C8B-B14F-4D97-AF65-F5344CB8AC3E}">
        <p14:creationId xmlns:p14="http://schemas.microsoft.com/office/powerpoint/2010/main" val="971124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下面我们来看一看</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串行编码电路，注意这个串行编码电路是一个同步时序逻辑，具有统一时钟。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从图中我们可以看到这个电路的包括若干个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一共共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触发器，所有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触发器时钟同步，注意</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触发器之间的链接，部分是直接串联，比如</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触发器之间有一个异或门，比如。。。。。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异或门一个输入连接的是当前寄存器输出，另外一个是</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的输出。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这里有异或门的地方就是</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编码电路生成多项式为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的位置，具体如红色文字所示，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位置是最高位，默认为</a:t>
            </a:r>
            <a:r>
              <a:rPr lang="en-US" altLang="zh-CN" sz="1200" b="0" i="0" kern="1200" dirty="0">
                <a:solidFill>
                  <a:schemeClr val="tx1"/>
                </a:solidFill>
                <a:effectLst/>
                <a:latin typeface="+mn-lt"/>
                <a:ea typeface="+mn-ea"/>
                <a:cs typeface="+mn-cs"/>
              </a:rPr>
              <a:t>1</a:t>
            </a:r>
          </a:p>
          <a:p>
            <a:r>
              <a:rPr lang="zh-CN" altLang="en-US" sz="1200" b="0" i="0" kern="1200" dirty="0">
                <a:solidFill>
                  <a:schemeClr val="tx1"/>
                </a:solidFill>
                <a:effectLst/>
                <a:latin typeface="+mn-lt"/>
                <a:ea typeface="+mn-ea"/>
                <a:cs typeface="+mn-cs"/>
              </a:rPr>
              <a:t>所以生成多项式为</a:t>
            </a:r>
            <a:r>
              <a:rPr lang="en-US" altLang="zh-CN" sz="1200" b="0" i="0" kern="1200" dirty="0">
                <a:solidFill>
                  <a:schemeClr val="tx1"/>
                </a:solidFill>
                <a:effectLst/>
                <a:latin typeface="+mn-lt"/>
                <a:ea typeface="+mn-ea"/>
                <a:cs typeface="+mn-cs"/>
              </a:rPr>
              <a:t>10011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初始状态，所有触发器输出</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的值均为零，最高位</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为零，按模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的除法不够除，</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控制所有的异或门，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为零，所有异或门位置变成数据直通，</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直接连接到</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四个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触发器直接串联，变成一个</a:t>
            </a:r>
            <a:r>
              <a:rPr lang="zh-CN" altLang="en-US" sz="1200" b="1" i="0" kern="1200" dirty="0">
                <a:solidFill>
                  <a:srgbClr val="FF0000"/>
                </a:solidFill>
                <a:effectLst/>
                <a:latin typeface="+mn-lt"/>
                <a:ea typeface="+mn-ea"/>
                <a:cs typeface="+mn-cs"/>
              </a:rPr>
              <a:t>移位寄存器，时钟到来数据左移一位</a:t>
            </a:r>
            <a:endParaRPr lang="en-US" altLang="zh-CN" sz="1200" b="1" i="0" kern="1200" dirty="0">
              <a:solidFill>
                <a:srgbClr val="FF0000"/>
              </a:solidFill>
              <a:effectLst/>
              <a:latin typeface="+mn-lt"/>
              <a:ea typeface="+mn-ea"/>
              <a:cs typeface="+mn-cs"/>
            </a:endParaRPr>
          </a:p>
          <a:p>
            <a:r>
              <a:rPr lang="zh-CN" altLang="en-US" sz="1200" b="0" i="0" kern="1200" dirty="0">
                <a:solidFill>
                  <a:schemeClr val="tx1"/>
                </a:solidFill>
                <a:effectLst/>
                <a:latin typeface="+mn-lt"/>
                <a:ea typeface="+mn-ea"/>
                <a:cs typeface="+mn-cs"/>
              </a:rPr>
              <a:t>这和模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除法的不够除的处理过程是完全一致的。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根据这个运算规则，如果左移后</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的值仍然还是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，则会继续左移，</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初值都为零，所以只有串行输入数据中的第一个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传输到</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电路才会改变运行模式，当</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时，所有异或门的地方要异或上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相当于是</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串行输入这一组数据和生成多项式做异或，生成多项式为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的地方进行异或运算，为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的地方异或上零还是不变，还是原始数据，这里采用直连方式，计算后的结果下一时钟会左移一位，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这个电路状态就是模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除法运时最高位为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，够除，商上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，被除数和除数进行异或运算，结果左移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当串行输入的最后一位数据抵达进入电路后，各触发器输入端的值</a:t>
            </a:r>
            <a:r>
              <a:rPr lang="en-US" altLang="zh-CN" sz="1200" b="0" i="0" kern="1200" dirty="0">
                <a:solidFill>
                  <a:schemeClr val="tx1"/>
                </a:solidFill>
                <a:effectLst/>
                <a:latin typeface="+mn-lt"/>
                <a:ea typeface="+mn-ea"/>
                <a:cs typeface="+mn-cs"/>
              </a:rPr>
              <a:t>D4D3D2D1</a:t>
            </a:r>
            <a:r>
              <a:rPr lang="zh-CN" altLang="en-US" sz="1200" b="0" i="0" kern="1200" dirty="0">
                <a:solidFill>
                  <a:schemeClr val="tx1"/>
                </a:solidFill>
                <a:effectLst/>
                <a:latin typeface="+mn-lt"/>
                <a:ea typeface="+mn-ea"/>
                <a:cs typeface="+mn-cs"/>
              </a:rPr>
              <a:t>就是最终的余数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这样一个电路，如果串行输入的数据越长，那么它需要的时钟就越多，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所以它的运算速度非常慢的，目前在高速网络设备中必须采用并行的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编解码电路。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52</a:t>
            </a:fld>
            <a:endParaRPr lang="zh-CN" altLang="en-US"/>
          </a:p>
        </p:txBody>
      </p:sp>
    </p:spTree>
    <p:extLst>
      <p:ext uri="{BB962C8B-B14F-4D97-AF65-F5344CB8AC3E}">
        <p14:creationId xmlns:p14="http://schemas.microsoft.com/office/powerpoint/2010/main" val="2416565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注意，将多个异或门电路串联的电路不是正确的做法，这里要说一下，主要是延迟太大。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55</a:t>
            </a:fld>
            <a:endParaRPr lang="zh-CN" altLang="en-US"/>
          </a:p>
        </p:txBody>
      </p:sp>
    </p:spTree>
    <p:extLst>
      <p:ext uri="{BB962C8B-B14F-4D97-AF65-F5344CB8AC3E}">
        <p14:creationId xmlns:p14="http://schemas.microsoft.com/office/powerpoint/2010/main" val="1226003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有了并行编解码实验要求完成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位原始数据的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编码，再假设没有三位错要求系统能够纠正一位错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实验的步骤，第一步要求大家选择合适的生成多项式，在教材中可以找到合适的生成多项式，注意选择对应的生成多项式以后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大家需要考虑最终的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编码体系能否区分一位错两位错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如果不能应该采用什么样的方法来解决这个问题？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选定好生成多项式后我们可以求解</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err="1">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余数，第一个常量就是。。。。。一次异或运算可以得到余数</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编码余数是循环的，所以将</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左移一位，除以生成多项式就可以得到的余数就是</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0000010000</a:t>
            </a:r>
            <a:r>
              <a:rPr lang="zh-CN" altLang="en-US" sz="1200" b="0" i="0" kern="1200" dirty="0">
                <a:solidFill>
                  <a:schemeClr val="tx1"/>
                </a:solidFill>
                <a:effectLst/>
                <a:latin typeface="+mn-lt"/>
                <a:ea typeface="+mn-ea"/>
                <a:cs typeface="+mn-cs"/>
              </a:rPr>
              <a:t>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以此类推依次得到</a:t>
            </a:r>
            <a:r>
              <a:rPr lang="en-US" altLang="zh-CN" sz="1200" b="0" i="0" kern="1200" dirty="0">
                <a:solidFill>
                  <a:schemeClr val="tx1"/>
                </a:solidFill>
                <a:effectLst/>
                <a:latin typeface="+mn-lt"/>
                <a:ea typeface="+mn-ea"/>
                <a:cs typeface="+mn-cs"/>
              </a:rPr>
              <a:t>R3</a:t>
            </a:r>
            <a:r>
              <a:rPr lang="zh-CN" altLang="en-US" sz="1200" b="0" i="0" kern="1200" dirty="0">
                <a:solidFill>
                  <a:schemeClr val="tx1"/>
                </a:solidFill>
                <a:effectLst/>
                <a:latin typeface="+mn-lt"/>
                <a:ea typeface="+mn-ea"/>
                <a:cs typeface="+mn-cs"/>
              </a:rPr>
              <a:t>，而是一直到</a:t>
            </a:r>
            <a:r>
              <a:rPr lang="en-US" altLang="zh-CN" sz="1200" b="0" i="0" kern="1200" dirty="0">
                <a:solidFill>
                  <a:schemeClr val="tx1"/>
                </a:solidFill>
                <a:effectLst/>
                <a:latin typeface="+mn-lt"/>
                <a:ea typeface="+mn-ea"/>
                <a:cs typeface="+mn-cs"/>
              </a:rPr>
              <a:t>R16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余数全部求解完毕。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第三步，常量的组合，所以可以根据对</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个常量的余数，构建并行编码的电路，如果是解码电路常量还会多几个。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大家可以利用我们组合逻辑的方法来构建这样一个逻辑电路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最后一步呢，就是进行系统的测试。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5CE584D-DA30-42E6-B6AB-C9D2BEA4D810}" type="slidenum">
              <a:rPr lang="zh-CN" altLang="en-US" smtClean="0"/>
              <a:t>56</a:t>
            </a:fld>
            <a:endParaRPr lang="zh-CN" altLang="en-US"/>
          </a:p>
        </p:txBody>
      </p:sp>
    </p:spTree>
    <p:extLst>
      <p:ext uri="{BB962C8B-B14F-4D97-AF65-F5344CB8AC3E}">
        <p14:creationId xmlns:p14="http://schemas.microsoft.com/office/powerpoint/2010/main" val="4062921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57</a:t>
            </a:fld>
            <a:endParaRPr lang="zh-CN" altLang="en-US"/>
          </a:p>
        </p:txBody>
      </p:sp>
    </p:spTree>
    <p:extLst>
      <p:ext uri="{BB962C8B-B14F-4D97-AF65-F5344CB8AC3E}">
        <p14:creationId xmlns:p14="http://schemas.microsoft.com/office/powerpoint/2010/main" val="3548343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58</a:t>
            </a:fld>
            <a:endParaRPr lang="zh-CN" altLang="en-US"/>
          </a:p>
        </p:txBody>
      </p:sp>
    </p:spTree>
    <p:extLst>
      <p:ext uri="{BB962C8B-B14F-4D97-AF65-F5344CB8AC3E}">
        <p14:creationId xmlns:p14="http://schemas.microsoft.com/office/powerpoint/2010/main" val="2013500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60</a:t>
            </a:fld>
            <a:endParaRPr lang="zh-CN" altLang="en-US"/>
          </a:p>
        </p:txBody>
      </p:sp>
    </p:spTree>
    <p:extLst>
      <p:ext uri="{BB962C8B-B14F-4D97-AF65-F5344CB8AC3E}">
        <p14:creationId xmlns:p14="http://schemas.microsoft.com/office/powerpoint/2010/main" val="2028962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AC</a:t>
            </a:r>
            <a:r>
              <a:rPr lang="zh-CN" altLang="en-US" sz="1200" dirty="0">
                <a:solidFill>
                  <a:srgbClr val="000000"/>
                </a:solidFill>
                <a:latin typeface="Microsoft Yahei"/>
                <a:ea typeface="Microsoft Yahei"/>
                <a:sym typeface="Microsoft Yahei"/>
              </a:rPr>
              <a:t>正确。任意两个合法编码间不同的二进制位数</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异或运算结果中</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的个数。</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是</a:t>
            </a:r>
            <a:r>
              <a:rPr lang="en-US" altLang="zh-CN" sz="1200" dirty="0">
                <a:solidFill>
                  <a:srgbClr val="000000"/>
                </a:solidFill>
                <a:latin typeface="Microsoft Yahei"/>
                <a:ea typeface="Microsoft Yahei"/>
                <a:sym typeface="Microsoft Yahei"/>
              </a:rPr>
              <a:t>1,D</a:t>
            </a:r>
            <a:r>
              <a:rPr lang="zh-CN" altLang="en-US" sz="1200" dirty="0">
                <a:solidFill>
                  <a:srgbClr val="000000"/>
                </a:solidFill>
                <a:latin typeface="Microsoft Yahei"/>
                <a:ea typeface="Microsoft Yahei"/>
                <a:sym typeface="Microsoft Yahei"/>
              </a:rPr>
              <a:t>是</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其中</a:t>
            </a:r>
            <a:r>
              <a:rPr lang="en-US" altLang="zh-CN" sz="1200" dirty="0">
                <a:solidFill>
                  <a:srgbClr val="000000"/>
                </a:solidFill>
                <a:latin typeface="Microsoft Yahei"/>
                <a:ea typeface="Microsoft Yahei"/>
                <a:sym typeface="Microsoft Yahei"/>
              </a:rPr>
              <a:t>11100</a:t>
            </a:r>
            <a:r>
              <a:rPr lang="zh-CN" altLang="en-US" sz="1200" dirty="0">
                <a:solidFill>
                  <a:srgbClr val="000000"/>
                </a:solidFill>
                <a:latin typeface="Microsoft Yahei"/>
                <a:ea typeface="Microsoft Yahei"/>
                <a:sym typeface="Microsoft Yahei"/>
              </a:rPr>
              <a:t>和</a:t>
            </a:r>
            <a:r>
              <a:rPr lang="en-US" altLang="zh-CN" sz="1200" dirty="0">
                <a:solidFill>
                  <a:srgbClr val="000000"/>
                </a:solidFill>
                <a:latin typeface="Microsoft Yahei"/>
                <a:ea typeface="Microsoft Yahei"/>
                <a:sym typeface="Microsoft Yahei"/>
              </a:rPr>
              <a:t>10100</a:t>
            </a:r>
            <a:r>
              <a:rPr lang="zh-CN" altLang="en-US" sz="1200" dirty="0">
                <a:solidFill>
                  <a:srgbClr val="000000"/>
                </a:solidFill>
                <a:latin typeface="Microsoft Yahei"/>
                <a:ea typeface="Microsoft Yahei"/>
                <a:sym typeface="Microsoft Yahei"/>
              </a:rPr>
              <a:t>之间是</a:t>
            </a:r>
            <a:r>
              <a:rPr lang="en-US" altLang="zh-CN" sz="1200" dirty="0">
                <a:solidFill>
                  <a:srgbClr val="000000"/>
                </a:solidFill>
                <a:latin typeface="Microsoft Yahei"/>
                <a:ea typeface="Microsoft Yahei"/>
                <a:sym typeface="Microsoft Yahei"/>
              </a:rPr>
              <a:t>1</a:t>
            </a:r>
            <a:endParaRPr lang="zh-CN" altLang="en-US" sz="1200" dirty="0">
              <a:solidFill>
                <a:srgbClr val="000000"/>
              </a:solidFill>
              <a:latin typeface="Microsoft Yahei"/>
              <a:ea typeface="Microsoft Yahei"/>
              <a:sym typeface="Microsoft Yahei"/>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solidFill>
                  <a:prstClr val="black"/>
                </a:solidFill>
                <a:latin typeface="Calibri"/>
                <a:ea typeface="宋体"/>
              </a:rPr>
              <a:pPr/>
              <a:t>62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367976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a:t>
            </a:r>
            <a:r>
              <a:rPr lang="zh-CN" altLang="en-US" sz="1200" dirty="0">
                <a:solidFill>
                  <a:srgbClr val="000000"/>
                </a:solidFill>
                <a:latin typeface="Microsoft Yahei"/>
                <a:ea typeface="Microsoft Yahei"/>
                <a:sym typeface="Microsoft Yahei"/>
              </a:rPr>
              <a:t>正确。</a:t>
            </a:r>
            <a:r>
              <a:rPr lang="en-US" altLang="zh-CN" sz="1200" dirty="0">
                <a:solidFill>
                  <a:srgbClr val="000000"/>
                </a:solidFill>
                <a:latin typeface="Microsoft Yahei"/>
                <a:ea typeface="Microsoft Yahei"/>
                <a:sym typeface="Microsoft Yahei"/>
              </a:rPr>
              <a:t>D</a:t>
            </a:r>
            <a:r>
              <a:rPr lang="zh-CN" altLang="en-US" sz="1200" dirty="0">
                <a:solidFill>
                  <a:srgbClr val="000000"/>
                </a:solidFill>
                <a:latin typeface="Microsoft Yahei"/>
                <a:ea typeface="Microsoft Yahei"/>
                <a:sym typeface="Microsoft Yahei"/>
              </a:rPr>
              <a:t>错误。检错同时纠错需要</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码距≥</a:t>
            </a:r>
            <a:r>
              <a:rPr lang="en-US" altLang="zh-CN" sz="1200" dirty="0">
                <a:solidFill>
                  <a:srgbClr val="000000"/>
                </a:solidFill>
                <a:latin typeface="Microsoft Yahei"/>
                <a:ea typeface="Microsoft Yahei"/>
                <a:sym typeface="Microsoft Yahei"/>
              </a:rPr>
              <a:t>e+t+1(e&gt;t),</a:t>
            </a:r>
            <a:r>
              <a:rPr lang="zh-CN" altLang="en-US" sz="1200" dirty="0">
                <a:solidFill>
                  <a:srgbClr val="000000"/>
                </a:solidFill>
                <a:latin typeface="Microsoft Yahei"/>
                <a:ea typeface="Microsoft Yahei"/>
                <a:sym typeface="Microsoft Yahei"/>
              </a:rPr>
              <a:t>检</a:t>
            </a:r>
            <a:r>
              <a:rPr lang="en-US" altLang="zh-CN" sz="1200" dirty="0">
                <a:solidFill>
                  <a:srgbClr val="000000"/>
                </a:solidFill>
                <a:latin typeface="Microsoft Yahei"/>
                <a:ea typeface="Microsoft Yahei"/>
                <a:sym typeface="Microsoft Yahei"/>
              </a:rPr>
              <a:t>2,</a:t>
            </a:r>
            <a:r>
              <a:rPr lang="zh-CN" altLang="en-US" sz="1200" dirty="0">
                <a:solidFill>
                  <a:srgbClr val="000000"/>
                </a:solidFill>
                <a:latin typeface="Microsoft Yahei"/>
                <a:ea typeface="Microsoft Yahei"/>
                <a:sym typeface="Microsoft Yahei"/>
              </a:rPr>
              <a:t>纠错</a:t>
            </a:r>
            <a:r>
              <a:rPr lang="en-US" altLang="zh-CN" sz="1200" dirty="0">
                <a:solidFill>
                  <a:srgbClr val="000000"/>
                </a:solidFill>
                <a:latin typeface="Microsoft Yahei"/>
                <a:ea typeface="Microsoft Yahei"/>
                <a:sym typeface="Microsoft Yahei"/>
              </a:rPr>
              <a:t>2</a:t>
            </a:r>
            <a:r>
              <a:rPr lang="zh-CN" altLang="en-US" sz="1200" dirty="0">
                <a:solidFill>
                  <a:srgbClr val="000000"/>
                </a:solidFill>
                <a:latin typeface="Microsoft Yahei"/>
                <a:ea typeface="Microsoft Yahei"/>
                <a:sym typeface="Microsoft Yahei"/>
              </a:rPr>
              <a:t>位至少要码距是</a:t>
            </a:r>
            <a:r>
              <a:rPr lang="en-US" altLang="zh-CN" sz="1200" dirty="0">
                <a:solidFill>
                  <a:srgbClr val="000000"/>
                </a:solidFill>
                <a:latin typeface="Microsoft Yahei"/>
                <a:ea typeface="Microsoft Yahei"/>
                <a:sym typeface="Microsoft Yahei"/>
              </a:rPr>
              <a:t>5</a:t>
            </a:r>
            <a:r>
              <a:rPr lang="zh-CN" altLang="en-US" sz="1200" dirty="0">
                <a:solidFill>
                  <a:srgbClr val="000000"/>
                </a:solidFill>
                <a:latin typeface="Microsoft Yahei"/>
                <a:ea typeface="Microsoft Yahei"/>
                <a:sym typeface="Microsoft Yahei"/>
              </a:rPr>
              <a:t>才行。</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solidFill>
                  <a:prstClr val="black"/>
                </a:solidFill>
                <a:latin typeface="Calibri"/>
                <a:ea typeface="宋体"/>
              </a:rPr>
              <a:pPr/>
              <a:t>63</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891664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Microsoft Yahei"/>
                <a:ea typeface="Microsoft Yahei"/>
                <a:sym typeface="Microsoft Yahei"/>
              </a:rPr>
              <a:t>ABCD</a:t>
            </a:r>
            <a:r>
              <a:rPr lang="zh-CN" altLang="en-US" sz="1200" dirty="0">
                <a:solidFill>
                  <a:srgbClr val="000000"/>
                </a:solidFill>
                <a:latin typeface="Microsoft Yahei"/>
                <a:ea typeface="Microsoft Yahei"/>
                <a:sym typeface="Microsoft Yahei"/>
              </a:rPr>
              <a:t>都对。</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solidFill>
                  <a:prstClr val="black"/>
                </a:solidFill>
                <a:latin typeface="Calibri"/>
                <a:ea typeface="宋体"/>
              </a:rPr>
              <a:pPr/>
              <a:t>64</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789418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检测更多位数出错的目的还是纠错，没有必要只检测出几位错，而不纠错。</a:t>
            </a:r>
            <a:endParaRPr lang="en-US" altLang="zh-CN" dirty="0"/>
          </a:p>
          <a:p>
            <a:r>
              <a:rPr lang="zh-CN" altLang="en-US" dirty="0"/>
              <a:t>因此表中都是表示在既检错也纠错的情况下的数据。</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6</a:t>
            </a:fld>
            <a:endParaRPr lang="zh-CN" altLang="en-US"/>
          </a:p>
        </p:txBody>
      </p:sp>
    </p:spTree>
    <p:extLst>
      <p:ext uri="{BB962C8B-B14F-4D97-AF65-F5344CB8AC3E}">
        <p14:creationId xmlns:p14="http://schemas.microsoft.com/office/powerpoint/2010/main" val="182811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、注意上面有非的符号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2</a:t>
            </a:r>
            <a:r>
              <a:rPr lang="zh-CN" altLang="en-US" dirty="0"/>
              <a:t>位码距，只能检测一位错，不能纠错。</a:t>
            </a:r>
          </a:p>
          <a:p>
            <a:r>
              <a:rPr lang="zh-CN" altLang="en-US" dirty="0"/>
              <a:t>奇偶校验码距：</a:t>
            </a:r>
            <a:endParaRPr lang="en-US" altLang="zh-CN" dirty="0"/>
          </a:p>
          <a:p>
            <a:r>
              <a:rPr lang="zh-CN" altLang="en-US" dirty="0"/>
              <a:t>校验码</a:t>
            </a:r>
            <a:r>
              <a:rPr lang="en-US" altLang="zh-CN" dirty="0"/>
              <a:t>=</a:t>
            </a:r>
            <a:r>
              <a:rPr lang="zh-CN" altLang="en-US" dirty="0"/>
              <a:t>数据位</a:t>
            </a:r>
            <a:r>
              <a:rPr lang="en-US" altLang="zh-CN" dirty="0"/>
              <a:t>+P</a:t>
            </a:r>
            <a:r>
              <a:rPr lang="zh-CN" altLang="en-US" dirty="0"/>
              <a:t>，任意两个编码相比较，至少有</a:t>
            </a:r>
            <a:r>
              <a:rPr lang="en-US" altLang="zh-CN" b="1" dirty="0"/>
              <a:t>1</a:t>
            </a:r>
            <a:r>
              <a:rPr lang="zh-CN" altLang="en-US" b="1" dirty="0"/>
              <a:t>位数据位</a:t>
            </a:r>
            <a:r>
              <a:rPr lang="zh-CN" altLang="en-US" dirty="0"/>
              <a:t>不同，同时由于有</a:t>
            </a:r>
            <a:r>
              <a:rPr lang="en-US" altLang="zh-CN" dirty="0"/>
              <a:t>1</a:t>
            </a:r>
            <a:r>
              <a:rPr lang="zh-CN" altLang="en-US" dirty="0"/>
              <a:t>位数据位不同，也会导致</a:t>
            </a:r>
            <a:r>
              <a:rPr lang="en-US" altLang="zh-CN" b="1" dirty="0"/>
              <a:t>P</a:t>
            </a:r>
            <a:r>
              <a:rPr lang="zh-CN" altLang="en-US" b="1" dirty="0"/>
              <a:t>不同</a:t>
            </a:r>
            <a:r>
              <a:rPr lang="zh-CN" altLang="en-US" dirty="0"/>
              <a:t>，因此任意两个编码至少有</a:t>
            </a:r>
            <a:r>
              <a:rPr lang="en-US" altLang="zh-CN" dirty="0"/>
              <a:t>2</a:t>
            </a:r>
            <a:r>
              <a:rPr lang="zh-CN" altLang="en-US" dirty="0"/>
              <a:t>位不同，码距为</a:t>
            </a:r>
            <a:r>
              <a:rPr lang="en-US" altLang="zh-CN" dirty="0"/>
              <a:t>2</a:t>
            </a:r>
            <a:r>
              <a:rPr lang="zh-CN" altLang="en-US" dirty="0"/>
              <a:t>。如果有两位数据位不同，虽然</a:t>
            </a:r>
            <a:r>
              <a:rPr lang="en-US" altLang="zh-CN" dirty="0"/>
              <a:t>P</a:t>
            </a:r>
            <a:r>
              <a:rPr lang="zh-CN" altLang="en-US" dirty="0"/>
              <a:t>相同，但也符合码距是</a:t>
            </a:r>
            <a:r>
              <a:rPr lang="en-US" altLang="zh-CN" dirty="0"/>
              <a:t>2</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a:t>
            </a:fld>
            <a:endParaRPr lang="zh-CN" altLang="en-US"/>
          </a:p>
        </p:txBody>
      </p:sp>
    </p:spTree>
    <p:extLst>
      <p:ext uri="{BB962C8B-B14F-4D97-AF65-F5344CB8AC3E}">
        <p14:creationId xmlns:p14="http://schemas.microsoft.com/office/powerpoint/2010/main" val="94925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强调检错码</a:t>
            </a:r>
            <a:r>
              <a:rPr lang="en-US" altLang="zh-CN" dirty="0"/>
              <a:t>G=0</a:t>
            </a:r>
            <a:r>
              <a:rPr lang="zh-CN" altLang="en-US" dirty="0"/>
              <a:t>表示数据正常（注意奇校验上面有横杠表示非），海明校验需要使用此结论。同时强调检错码是利用</a:t>
            </a:r>
            <a:r>
              <a:rPr lang="zh-CN" altLang="en-US" b="1" dirty="0"/>
              <a:t>实际收到数据</a:t>
            </a:r>
            <a:r>
              <a:rPr lang="zh-CN" altLang="en-US" dirty="0"/>
              <a:t>的</a:t>
            </a:r>
            <a:r>
              <a:rPr lang="zh-CN" altLang="en-US"/>
              <a:t>生成的奇偶校验码。</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a:t>
            </a:fld>
            <a:endParaRPr lang="zh-CN" altLang="en-US"/>
          </a:p>
        </p:txBody>
      </p:sp>
    </p:spTree>
    <p:extLst>
      <p:ext uri="{BB962C8B-B14F-4D97-AF65-F5344CB8AC3E}">
        <p14:creationId xmlns:p14="http://schemas.microsoft.com/office/powerpoint/2010/main" val="381258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强调检错码</a:t>
            </a:r>
            <a:r>
              <a:rPr lang="en-US" altLang="zh-CN" dirty="0"/>
              <a:t>G=0</a:t>
            </a:r>
            <a:r>
              <a:rPr lang="zh-CN" altLang="en-US" dirty="0"/>
              <a:t>表示数据正常</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311154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为什么只能检错，不能纠错？</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12</a:t>
            </a:fld>
            <a:endParaRPr lang="zh-CN" altLang="en-US"/>
          </a:p>
        </p:txBody>
      </p:sp>
    </p:spTree>
    <p:extLst>
      <p:ext uri="{BB962C8B-B14F-4D97-AF65-F5344CB8AC3E}">
        <p14:creationId xmlns:p14="http://schemas.microsoft.com/office/powerpoint/2010/main" val="1386266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、所有一位错可以检错，定位了就可以纠错</a:t>
            </a:r>
            <a:endParaRPr lang="en-US" altLang="zh-CN" dirty="0"/>
          </a:p>
          <a:p>
            <a:r>
              <a:rPr lang="en-US" altLang="zh-CN" dirty="0"/>
              <a:t>2</a:t>
            </a:r>
            <a:r>
              <a:rPr lang="zh-CN" altLang="en-US" dirty="0"/>
              <a:t>位错：</a:t>
            </a:r>
            <a:endParaRPr lang="en-US" altLang="zh-CN" dirty="0"/>
          </a:p>
          <a:p>
            <a:r>
              <a:rPr lang="en-US" altLang="zh-CN" dirty="0"/>
              <a:t>          </a:t>
            </a:r>
            <a:r>
              <a:rPr lang="zh-CN" altLang="en-US" dirty="0"/>
              <a:t>不同行也不同列，既可以通过行，也可以通过列检错。</a:t>
            </a:r>
            <a:endParaRPr lang="en-US" altLang="zh-CN" dirty="0"/>
          </a:p>
          <a:p>
            <a:r>
              <a:rPr lang="en-US" altLang="zh-CN" dirty="0"/>
              <a:t>           </a:t>
            </a:r>
            <a:r>
              <a:rPr lang="zh-CN" altLang="en-US" dirty="0"/>
              <a:t>同行，可以通过列检测。</a:t>
            </a:r>
            <a:endParaRPr lang="en-US" altLang="zh-CN" dirty="0"/>
          </a:p>
          <a:p>
            <a:r>
              <a:rPr lang="en-US" altLang="zh-CN" dirty="0"/>
              <a:t>           </a:t>
            </a:r>
            <a:r>
              <a:rPr lang="zh-CN" altLang="en-US" dirty="0"/>
              <a:t>同列可以通过行检测。</a:t>
            </a:r>
            <a:endParaRPr lang="en-US" altLang="zh-CN" dirty="0"/>
          </a:p>
          <a:p>
            <a:r>
              <a:rPr lang="en-US" altLang="zh-CN" dirty="0"/>
              <a:t>           </a:t>
            </a:r>
          </a:p>
          <a:p>
            <a:r>
              <a:rPr lang="zh-CN" altLang="en-US" dirty="0"/>
              <a:t>所有</a:t>
            </a:r>
            <a:r>
              <a:rPr lang="en-US" altLang="zh-CN" dirty="0"/>
              <a:t>3</a:t>
            </a:r>
            <a:r>
              <a:rPr lang="zh-CN" altLang="en-US" dirty="0"/>
              <a:t>位错可以检测：</a:t>
            </a:r>
            <a:endParaRPr lang="en-US" altLang="zh-CN" dirty="0"/>
          </a:p>
          <a:p>
            <a:r>
              <a:rPr lang="zh-CN" altLang="en-US" dirty="0"/>
              <a:t>大多数四位错，可以检测，四个顶点上的。</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13</a:t>
            </a:fld>
            <a:endParaRPr lang="zh-CN" altLang="en-US"/>
          </a:p>
        </p:txBody>
      </p:sp>
    </p:spTree>
    <p:extLst>
      <p:ext uri="{BB962C8B-B14F-4D97-AF65-F5344CB8AC3E}">
        <p14:creationId xmlns:p14="http://schemas.microsoft.com/office/powerpoint/2010/main" val="1343893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2021/3/18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2021/3/18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2021/3/18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Impact" panose="020B0806030902050204" pitchFamily="34" charset="0"/>
                <a:ea typeface="微软雅黑" panose="020B0503020204020204" pitchFamily="34" charset="-122"/>
                <a:cs typeface="Segoe UI" panose="020B0502040204020203" pitchFamily="34" charset="0"/>
              </a:rPr>
              <a:t>‹#›</a:t>
            </a:fld>
            <a:endParaRPr lang="zh-CN" altLang="en-US" dirty="0">
              <a:solidFill>
                <a:schemeClr val="bg1"/>
              </a:solidFill>
              <a:latin typeface="Impact" panose="020B0806030902050204" pitchFamily="34" charset="0"/>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7E5A2486-ED0A-4089-AF06-9B1407663A5D}"/>
              </a:ext>
            </a:extLst>
          </p:cNvPr>
          <p:cNvPicPr>
            <a:picLocks noChangeAspect="1"/>
          </p:cNvPicPr>
          <p:nvPr userDrawn="1"/>
        </p:nvPicPr>
        <p:blipFill>
          <a:blip r:embed="rId2">
            <a:biLevel thresh="50000"/>
          </a:blip>
          <a:stretch>
            <a:fillRect/>
          </a:stretch>
        </p:blipFill>
        <p:spPr>
          <a:xfrm>
            <a:off x="597094" y="6680694"/>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2021/3/18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2021/3/18 Thursday</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2021/3/18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2021/3/18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2021/3/18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2021/3/18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2021/3/18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2021/3/18 Thursday</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2021/3/18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2021/3/18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2021/3/18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2021/3/18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7263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prstClr val="white"/>
                </a:solidFill>
                <a:latin typeface="Impact" panose="020B0806030902050204" pitchFamily="34" charset="0"/>
                <a:cs typeface="Segoe UI" panose="020B0502040204020203" pitchFamily="34" charset="0"/>
              </a:rPr>
              <a:pPr/>
              <a:t>‹#›</a:t>
            </a:fld>
            <a:endParaRPr lang="zh-CN" altLang="en-US" dirty="0">
              <a:solidFill>
                <a:prstClr val="white"/>
              </a:solidFill>
              <a:latin typeface="Impact" panose="020B0806030902050204" pitchFamily="34" charset="0"/>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图片 11">
            <a:extLst>
              <a:ext uri="{FF2B5EF4-FFF2-40B4-BE49-F238E27FC236}">
                <a16:creationId xmlns:a16="http://schemas.microsoft.com/office/drawing/2014/main" id="{7E5A2486-ED0A-4089-AF06-9B1407663A5D}"/>
              </a:ext>
            </a:extLst>
          </p:cNvPr>
          <p:cNvPicPr>
            <a:picLocks noChangeAspect="1"/>
          </p:cNvPicPr>
          <p:nvPr userDrawn="1"/>
        </p:nvPicPr>
        <p:blipFill>
          <a:blip r:embed="rId2">
            <a:biLevel thresh="50000"/>
          </a:blip>
          <a:stretch>
            <a:fillRect/>
          </a:stretch>
        </p:blipFill>
        <p:spPr>
          <a:xfrm>
            <a:off x="597094" y="6680694"/>
            <a:ext cx="1380275" cy="255024"/>
          </a:xfrm>
          <a:prstGeom prst="rect">
            <a:avLst/>
          </a:prstGeom>
        </p:spPr>
      </p:pic>
    </p:spTree>
    <p:extLst>
      <p:ext uri="{BB962C8B-B14F-4D97-AF65-F5344CB8AC3E}">
        <p14:creationId xmlns:p14="http://schemas.microsoft.com/office/powerpoint/2010/main" val="330045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2F030DD-4EA3-4D16-8C1C-D1952208EE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292964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2F030DD-4EA3-4D16-8C1C-D1952208EE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333396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2F030DD-4EA3-4D16-8C1C-D1952208EE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805472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2F030DD-4EA3-4D16-8C1C-D1952208EE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96925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2021/3/18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7306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2F030DD-4EA3-4D16-8C1C-D1952208EE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018466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2F030DD-4EA3-4D16-8C1C-D1952208EE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79141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2F030DD-4EA3-4D16-8C1C-D1952208EE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87368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2F030DD-4EA3-4D16-8C1C-D1952208EE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827456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3BB504D-74F3-442C-BEA0-A4B04CBF9628}"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88247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2021/3/18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2021/3/18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7.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2021/3/18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1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6"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2021/3/18 Thursday</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solidFill>
                  <a:prstClr val="black">
                    <a:tint val="75000"/>
                  </a:prstClr>
                </a:solidFill>
              </a:rPr>
              <a:pPr/>
              <a:t>2021/3/18 Thursday</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562466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en.m.wikipedia.org/wiki/Wesley_Peterson" TargetMode="Externa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image" Target="../media/image38.emf"/><Relationship Id="rId5" Type="http://schemas.openxmlformats.org/officeDocument/2006/relationships/oleObject" Target="../embeddings/oleObject2.bin"/><Relationship Id="rId4"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3.gif"/><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6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46.tmp"/><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26" Type="http://schemas.openxmlformats.org/officeDocument/2006/relationships/tags" Target="../tags/tag62.xml"/><Relationship Id="rId3" Type="http://schemas.openxmlformats.org/officeDocument/2006/relationships/tags" Target="../tags/tag39.xml"/><Relationship Id="rId21" Type="http://schemas.openxmlformats.org/officeDocument/2006/relationships/tags" Target="../tags/tag57.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5" Type="http://schemas.openxmlformats.org/officeDocument/2006/relationships/tags" Target="../tags/tag61.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tags" Target="../tags/tag56.xml"/><Relationship Id="rId29" Type="http://schemas.openxmlformats.org/officeDocument/2006/relationships/slideLayout" Target="../slideLayouts/slideLayout60.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24" Type="http://schemas.openxmlformats.org/officeDocument/2006/relationships/tags" Target="../tags/tag60.xml"/><Relationship Id="rId5" Type="http://schemas.openxmlformats.org/officeDocument/2006/relationships/tags" Target="../tags/tag41.xml"/><Relationship Id="rId15" Type="http://schemas.openxmlformats.org/officeDocument/2006/relationships/tags" Target="../tags/tag51.xml"/><Relationship Id="rId23" Type="http://schemas.openxmlformats.org/officeDocument/2006/relationships/tags" Target="../tags/tag59.xml"/><Relationship Id="rId28" Type="http://schemas.openxmlformats.org/officeDocument/2006/relationships/tags" Target="../tags/tag64.xml"/><Relationship Id="rId10" Type="http://schemas.openxmlformats.org/officeDocument/2006/relationships/tags" Target="../tags/tag46.xml"/><Relationship Id="rId19" Type="http://schemas.openxmlformats.org/officeDocument/2006/relationships/tags" Target="../tags/tag55.xml"/><Relationship Id="rId31" Type="http://schemas.openxmlformats.org/officeDocument/2006/relationships/image" Target="../media/image46.tmp"/><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 Id="rId22" Type="http://schemas.openxmlformats.org/officeDocument/2006/relationships/tags" Target="../tags/tag58.xml"/><Relationship Id="rId27" Type="http://schemas.openxmlformats.org/officeDocument/2006/relationships/tags" Target="../tags/tag63.xml"/><Relationship Id="rId30"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tags" Target="../tags/tag82.xml"/><Relationship Id="rId26" Type="http://schemas.openxmlformats.org/officeDocument/2006/relationships/tags" Target="../tags/tag90.xml"/><Relationship Id="rId3" Type="http://schemas.openxmlformats.org/officeDocument/2006/relationships/tags" Target="../tags/tag67.xml"/><Relationship Id="rId21" Type="http://schemas.openxmlformats.org/officeDocument/2006/relationships/tags" Target="../tags/tag85.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tags" Target="../tags/tag81.xml"/><Relationship Id="rId25" Type="http://schemas.openxmlformats.org/officeDocument/2006/relationships/tags" Target="../tags/tag89.xml"/><Relationship Id="rId2" Type="http://schemas.openxmlformats.org/officeDocument/2006/relationships/tags" Target="../tags/tag66.xml"/><Relationship Id="rId16" Type="http://schemas.openxmlformats.org/officeDocument/2006/relationships/tags" Target="../tags/tag80.xml"/><Relationship Id="rId20" Type="http://schemas.openxmlformats.org/officeDocument/2006/relationships/tags" Target="../tags/tag84.xml"/><Relationship Id="rId29" Type="http://schemas.openxmlformats.org/officeDocument/2006/relationships/slideLayout" Target="../slideLayouts/slideLayout60.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24" Type="http://schemas.openxmlformats.org/officeDocument/2006/relationships/tags" Target="../tags/tag88.xml"/><Relationship Id="rId5" Type="http://schemas.openxmlformats.org/officeDocument/2006/relationships/tags" Target="../tags/tag69.xml"/><Relationship Id="rId15" Type="http://schemas.openxmlformats.org/officeDocument/2006/relationships/tags" Target="../tags/tag79.xml"/><Relationship Id="rId23" Type="http://schemas.openxmlformats.org/officeDocument/2006/relationships/tags" Target="../tags/tag87.xml"/><Relationship Id="rId28" Type="http://schemas.openxmlformats.org/officeDocument/2006/relationships/tags" Target="../tags/tag92.xml"/><Relationship Id="rId10" Type="http://schemas.openxmlformats.org/officeDocument/2006/relationships/tags" Target="../tags/tag74.xml"/><Relationship Id="rId19" Type="http://schemas.openxmlformats.org/officeDocument/2006/relationships/tags" Target="../tags/tag83.xml"/><Relationship Id="rId31" Type="http://schemas.openxmlformats.org/officeDocument/2006/relationships/image" Target="../media/image46.tmp"/><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 Id="rId22" Type="http://schemas.openxmlformats.org/officeDocument/2006/relationships/tags" Target="../tags/tag86.xml"/><Relationship Id="rId27" Type="http://schemas.openxmlformats.org/officeDocument/2006/relationships/tags" Target="../tags/tag91.xml"/><Relationship Id="rId30"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tags" Target="../tags/tag118.xml"/><Relationship Id="rId3" Type="http://schemas.openxmlformats.org/officeDocument/2006/relationships/tags" Target="../tags/tag95.xml"/><Relationship Id="rId21" Type="http://schemas.openxmlformats.org/officeDocument/2006/relationships/tags" Target="../tags/tag113.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tags" Target="../tags/tag117.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29"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tags" Target="../tags/tag116.xml"/><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tags" Target="../tags/tag115.xml"/><Relationship Id="rId28" Type="http://schemas.openxmlformats.org/officeDocument/2006/relationships/tags" Target="../tags/tag120.xml"/><Relationship Id="rId10" Type="http://schemas.openxmlformats.org/officeDocument/2006/relationships/tags" Target="../tags/tag102.xml"/><Relationship Id="rId19" Type="http://schemas.openxmlformats.org/officeDocument/2006/relationships/tags" Target="../tags/tag111.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 Id="rId27" Type="http://schemas.openxmlformats.org/officeDocument/2006/relationships/tags" Target="../tags/tag119.xml"/><Relationship Id="rId30" Type="http://schemas.openxmlformats.org/officeDocument/2006/relationships/image" Target="../media/image46.tmp"/></Relationships>
</file>

<file path=ppt/slides/_rels/slide66.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tags" Target="../tags/tag138.xml"/><Relationship Id="rId26" Type="http://schemas.openxmlformats.org/officeDocument/2006/relationships/tags" Target="../tags/tag146.xml"/><Relationship Id="rId3" Type="http://schemas.openxmlformats.org/officeDocument/2006/relationships/tags" Target="../tags/tag123.xml"/><Relationship Id="rId21" Type="http://schemas.openxmlformats.org/officeDocument/2006/relationships/tags" Target="../tags/tag141.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5" Type="http://schemas.openxmlformats.org/officeDocument/2006/relationships/tags" Target="../tags/tag145.xml"/><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29" Type="http://schemas.openxmlformats.org/officeDocument/2006/relationships/slideLayout" Target="../slideLayouts/slideLayout7.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tags" Target="../tags/tag144.xml"/><Relationship Id="rId5" Type="http://schemas.openxmlformats.org/officeDocument/2006/relationships/tags" Target="../tags/tag125.xml"/><Relationship Id="rId15" Type="http://schemas.openxmlformats.org/officeDocument/2006/relationships/tags" Target="../tags/tag135.xml"/><Relationship Id="rId23" Type="http://schemas.openxmlformats.org/officeDocument/2006/relationships/tags" Target="../tags/tag143.xml"/><Relationship Id="rId28" Type="http://schemas.openxmlformats.org/officeDocument/2006/relationships/tags" Target="../tags/tag148.xml"/><Relationship Id="rId10" Type="http://schemas.openxmlformats.org/officeDocument/2006/relationships/tags" Target="../tags/tag130.xml"/><Relationship Id="rId19" Type="http://schemas.openxmlformats.org/officeDocument/2006/relationships/tags" Target="../tags/tag139.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tags" Target="../tags/tag142.xml"/><Relationship Id="rId27" Type="http://schemas.openxmlformats.org/officeDocument/2006/relationships/tags" Target="../tags/tag147.xml"/><Relationship Id="rId30" Type="http://schemas.openxmlformats.org/officeDocument/2006/relationships/image" Target="../media/image46.tmp"/></Relationships>
</file>

<file path=ppt/slides/_rels/slide67.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18" Type="http://schemas.openxmlformats.org/officeDocument/2006/relationships/tags" Target="../tags/tag166.xml"/><Relationship Id="rId26" Type="http://schemas.openxmlformats.org/officeDocument/2006/relationships/tags" Target="../tags/tag174.xml"/><Relationship Id="rId3" Type="http://schemas.openxmlformats.org/officeDocument/2006/relationships/tags" Target="../tags/tag151.xml"/><Relationship Id="rId21" Type="http://schemas.openxmlformats.org/officeDocument/2006/relationships/tags" Target="../tags/tag169.xml"/><Relationship Id="rId7" Type="http://schemas.openxmlformats.org/officeDocument/2006/relationships/tags" Target="../tags/tag155.xml"/><Relationship Id="rId12" Type="http://schemas.openxmlformats.org/officeDocument/2006/relationships/tags" Target="../tags/tag160.xml"/><Relationship Id="rId17" Type="http://schemas.openxmlformats.org/officeDocument/2006/relationships/tags" Target="../tags/tag165.xml"/><Relationship Id="rId25" Type="http://schemas.openxmlformats.org/officeDocument/2006/relationships/tags" Target="../tags/tag173.xml"/><Relationship Id="rId2" Type="http://schemas.openxmlformats.org/officeDocument/2006/relationships/tags" Target="../tags/tag150.xml"/><Relationship Id="rId16" Type="http://schemas.openxmlformats.org/officeDocument/2006/relationships/tags" Target="../tags/tag164.xml"/><Relationship Id="rId20" Type="http://schemas.openxmlformats.org/officeDocument/2006/relationships/tags" Target="../tags/tag168.xml"/><Relationship Id="rId29" Type="http://schemas.openxmlformats.org/officeDocument/2006/relationships/slideLayout" Target="../slideLayouts/slideLayout7.xml"/><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24" Type="http://schemas.openxmlformats.org/officeDocument/2006/relationships/tags" Target="../tags/tag172.xml"/><Relationship Id="rId5" Type="http://schemas.openxmlformats.org/officeDocument/2006/relationships/tags" Target="../tags/tag153.xml"/><Relationship Id="rId15" Type="http://schemas.openxmlformats.org/officeDocument/2006/relationships/tags" Target="../tags/tag163.xml"/><Relationship Id="rId23" Type="http://schemas.openxmlformats.org/officeDocument/2006/relationships/tags" Target="../tags/tag171.xml"/><Relationship Id="rId28" Type="http://schemas.openxmlformats.org/officeDocument/2006/relationships/tags" Target="../tags/tag176.xml"/><Relationship Id="rId10" Type="http://schemas.openxmlformats.org/officeDocument/2006/relationships/tags" Target="../tags/tag158.xml"/><Relationship Id="rId19" Type="http://schemas.openxmlformats.org/officeDocument/2006/relationships/tags" Target="../tags/tag167.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tags" Target="../tags/tag162.xml"/><Relationship Id="rId22" Type="http://schemas.openxmlformats.org/officeDocument/2006/relationships/tags" Target="../tags/tag170.xml"/><Relationship Id="rId27" Type="http://schemas.openxmlformats.org/officeDocument/2006/relationships/tags" Target="../tags/tag175.xml"/><Relationship Id="rId30" Type="http://schemas.openxmlformats.org/officeDocument/2006/relationships/image" Target="../media/image46.tmp"/></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10">
            <a:extLst>
              <a:ext uri="{FF2B5EF4-FFF2-40B4-BE49-F238E27FC236}">
                <a16:creationId xmlns:a16="http://schemas.microsoft.com/office/drawing/2014/main" id="{BFAE9FFC-FA9C-4D96-A9E5-717EC3CA3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8775"/>
          <a:stretch>
            <a:fillRect/>
          </a:stretch>
        </p:blipFill>
        <p:spPr bwMode="auto">
          <a:xfrm>
            <a:off x="0" y="0"/>
            <a:ext cx="35909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8D35BB73-809A-4302-AE65-472BCEF2EAC3}"/>
              </a:ext>
            </a:extLst>
          </p:cNvPr>
          <p:cNvSpPr/>
          <p:nvPr/>
        </p:nvSpPr>
        <p:spPr>
          <a:xfrm>
            <a:off x="0" y="0"/>
            <a:ext cx="3590925"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矩形 12">
            <a:extLst>
              <a:ext uri="{FF2B5EF4-FFF2-40B4-BE49-F238E27FC236}">
                <a16:creationId xmlns:a16="http://schemas.microsoft.com/office/drawing/2014/main" id="{DFBF5892-A62D-45BD-97D5-737C75AB51F2}"/>
              </a:ext>
            </a:extLst>
          </p:cNvPr>
          <p:cNvSpPr/>
          <p:nvPr/>
        </p:nvSpPr>
        <p:spPr>
          <a:xfrm>
            <a:off x="4346575" y="2389188"/>
            <a:ext cx="6961188" cy="914400"/>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14" name="文本框 13">
            <a:extLst>
              <a:ext uri="{FF2B5EF4-FFF2-40B4-BE49-F238E27FC236}">
                <a16:creationId xmlns:a16="http://schemas.microsoft.com/office/drawing/2014/main" id="{42422A6D-B79F-44CA-8073-399A5E2D235C}"/>
              </a:ext>
            </a:extLst>
          </p:cNvPr>
          <p:cNvSpPr txBox="1"/>
          <p:nvPr/>
        </p:nvSpPr>
        <p:spPr>
          <a:xfrm>
            <a:off x="4346575" y="2447925"/>
            <a:ext cx="6961188" cy="831850"/>
          </a:xfrm>
          <a:prstGeom prst="rect">
            <a:avLst/>
          </a:prstGeom>
          <a:noFill/>
        </p:spPr>
        <p:txBody>
          <a:bodyPr>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二、数据信息的表示</a:t>
            </a:r>
          </a:p>
        </p:txBody>
      </p:sp>
      <p:sp>
        <p:nvSpPr>
          <p:cNvPr id="20" name="矩形 19">
            <a:extLst>
              <a:ext uri="{FF2B5EF4-FFF2-40B4-BE49-F238E27FC236}">
                <a16:creationId xmlns:a16="http://schemas.microsoft.com/office/drawing/2014/main" id="{10EF9F9F-70E2-47A9-9B50-C75D5BD09817}"/>
              </a:ext>
            </a:extLst>
          </p:cNvPr>
          <p:cNvSpPr/>
          <p:nvPr/>
        </p:nvSpPr>
        <p:spPr>
          <a:xfrm>
            <a:off x="0" y="0"/>
            <a:ext cx="3590925"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8919" name="图片 20">
            <a:extLst>
              <a:ext uri="{FF2B5EF4-FFF2-40B4-BE49-F238E27FC236}">
                <a16:creationId xmlns:a16="http://schemas.microsoft.com/office/drawing/2014/main" id="{90210C6B-CEE7-4A77-AF93-EDC1E7D26482}"/>
              </a:ext>
            </a:extLst>
          </p:cNvPr>
          <p:cNvPicPr>
            <a:picLocks noChangeAspect="1" noChangeArrowheads="1"/>
          </p:cNvPicPr>
          <p:nvPr/>
        </p:nvPicPr>
        <p:blipFill>
          <a:blip r:embed="rId4">
            <a:clrChange>
              <a:clrFrom>
                <a:srgbClr val="656D78"/>
              </a:clrFrom>
              <a:clrTo>
                <a:srgbClr val="656D78">
                  <a:alpha val="0"/>
                </a:srgbClr>
              </a:clrTo>
            </a:clrChange>
            <a:extLst>
              <a:ext uri="{28A0092B-C50C-407E-A947-70E740481C1C}">
                <a14:useLocalDpi xmlns:a14="http://schemas.microsoft.com/office/drawing/2010/main" val="0"/>
              </a:ext>
            </a:extLst>
          </a:blip>
          <a:srcRect/>
          <a:stretch>
            <a:fillRect/>
          </a:stretch>
        </p:blipFill>
        <p:spPr bwMode="auto">
          <a:xfrm>
            <a:off x="1317625" y="506413"/>
            <a:ext cx="881063"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本框 23">
            <a:extLst>
              <a:ext uri="{FF2B5EF4-FFF2-40B4-BE49-F238E27FC236}">
                <a16:creationId xmlns:a16="http://schemas.microsoft.com/office/drawing/2014/main" id="{E3CA8D5E-F9F5-4648-8B5F-4B9FDD4C2E28}"/>
              </a:ext>
            </a:extLst>
          </p:cNvPr>
          <p:cNvSpPr txBox="1"/>
          <p:nvPr/>
        </p:nvSpPr>
        <p:spPr>
          <a:xfrm>
            <a:off x="-26988" y="2751138"/>
            <a:ext cx="3413126" cy="954087"/>
          </a:xfrm>
          <a:prstGeom prst="rect">
            <a:avLst/>
          </a:prstGeom>
          <a:noFill/>
        </p:spPr>
        <p:txBody>
          <a:bodyPr>
            <a:spAutoFit/>
          </a:bodyPr>
          <a:lstStyle/>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原版权：</a:t>
            </a:r>
            <a:endParaRPr lang="en-US" altLang="zh-CN" sz="2800" spc="300" dirty="0">
              <a:solidFill>
                <a:schemeClr val="bg1"/>
              </a:solidFill>
              <a:latin typeface="华文行楷" panose="02010800040101010101" pitchFamily="2" charset="-122"/>
              <a:ea typeface="华文行楷" panose="02010800040101010101" pitchFamily="2" charset="-122"/>
            </a:endParaRPr>
          </a:p>
          <a:p>
            <a:pPr algn="ct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谭志虎、秦磊华等</a:t>
            </a:r>
          </a:p>
        </p:txBody>
      </p:sp>
      <p:pic>
        <p:nvPicPr>
          <p:cNvPr id="38921" name="图片 25">
            <a:extLst>
              <a:ext uri="{FF2B5EF4-FFF2-40B4-BE49-F238E27FC236}">
                <a16:creationId xmlns:a16="http://schemas.microsoft.com/office/drawing/2014/main" id="{FD7E7039-C598-45EC-ADC7-16BA4396A0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675" y="1654175"/>
            <a:ext cx="4297363"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a:extLst>
              <a:ext uri="{FF2B5EF4-FFF2-40B4-BE49-F238E27FC236}">
                <a16:creationId xmlns:a16="http://schemas.microsoft.com/office/drawing/2014/main" id="{7F39A88E-9583-450E-B287-3F59979CC297}"/>
              </a:ext>
            </a:extLst>
          </p:cNvPr>
          <p:cNvSpPr txBox="1"/>
          <p:nvPr/>
        </p:nvSpPr>
        <p:spPr>
          <a:xfrm>
            <a:off x="-26988" y="5611813"/>
            <a:ext cx="3913188" cy="522287"/>
          </a:xfrm>
          <a:prstGeom prst="rect">
            <a:avLst/>
          </a:prstGeom>
          <a:noFill/>
        </p:spPr>
        <p:txBody>
          <a:bodyPr>
            <a:spAutoFit/>
          </a:bodyPr>
          <a:lstStyle/>
          <a:p>
            <a:pPr eaLnBrk="1" fontAlgn="auto" hangingPunct="1">
              <a:spcBef>
                <a:spcPts val="0"/>
              </a:spcBef>
              <a:spcAft>
                <a:spcPts val="0"/>
              </a:spcAft>
              <a:defRPr/>
            </a:pPr>
            <a:r>
              <a:rPr lang="zh-CN" altLang="en-US" sz="2800" spc="300" dirty="0">
                <a:solidFill>
                  <a:schemeClr val="bg1"/>
                </a:solidFill>
                <a:latin typeface="华文行楷" panose="02010800040101010101" pitchFamily="2" charset="-122"/>
                <a:ea typeface="华文行楷" panose="02010800040101010101" pitchFamily="2" charset="-122"/>
              </a:rPr>
              <a:t>改版及授课：刘双虎</a:t>
            </a:r>
          </a:p>
        </p:txBody>
      </p:sp>
      <p:pic>
        <p:nvPicPr>
          <p:cNvPr id="28" name="Picture 2" descr="20130702002045_美东行_副本">
            <a:extLst>
              <a:ext uri="{FF2B5EF4-FFF2-40B4-BE49-F238E27FC236}">
                <a16:creationId xmlns:a16="http://schemas.microsoft.com/office/drawing/2014/main" id="{98043BF8-AF02-4DAA-909A-086FC65B42A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3188" t="20805" r="27417" b="4822"/>
          <a:stretch/>
        </p:blipFill>
        <p:spPr bwMode="auto">
          <a:xfrm>
            <a:off x="1003704" y="3917473"/>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38924" name="图片 28">
            <a:extLst>
              <a:ext uri="{FF2B5EF4-FFF2-40B4-BE49-F238E27FC236}">
                <a16:creationId xmlns:a16="http://schemas.microsoft.com/office/drawing/2014/main" id="{46E51FD1-42C0-4949-A94F-516268C5A8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8213" y="6249988"/>
            <a:ext cx="3440112"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圆角矩形 17">
            <a:extLst>
              <a:ext uri="{FF2B5EF4-FFF2-40B4-BE49-F238E27FC236}">
                <a16:creationId xmlns:a16="http://schemas.microsoft.com/office/drawing/2014/main" id="{C9839E39-3598-4F0D-9B1B-4AC429B52F36}"/>
              </a:ext>
            </a:extLst>
          </p:cNvPr>
          <p:cNvSpPr/>
          <p:nvPr/>
        </p:nvSpPr>
        <p:spPr>
          <a:xfrm>
            <a:off x="1217613" y="392113"/>
            <a:ext cx="1082675" cy="10842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9" name="直接连接符 18">
            <a:extLst>
              <a:ext uri="{FF2B5EF4-FFF2-40B4-BE49-F238E27FC236}">
                <a16:creationId xmlns:a16="http://schemas.microsoft.com/office/drawing/2014/main" id="{0984B69D-1102-4126-B464-C4BB7BFE0CC2}"/>
              </a:ext>
            </a:extLst>
          </p:cNvPr>
          <p:cNvCxnSpPr/>
          <p:nvPr/>
        </p:nvCxnSpPr>
        <p:spPr>
          <a:xfrm>
            <a:off x="322263" y="2217738"/>
            <a:ext cx="299243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6FDEEFE-9D91-489B-96C2-CC36D2C8D98D}"/>
              </a:ext>
            </a:extLst>
          </p:cNvPr>
          <p:cNvSpPr txBox="1"/>
          <p:nvPr/>
        </p:nvSpPr>
        <p:spPr>
          <a:xfrm>
            <a:off x="5566408" y="3452840"/>
            <a:ext cx="5585627" cy="646331"/>
          </a:xfrm>
          <a:prstGeom prst="rect">
            <a:avLst/>
          </a:prstGeom>
          <a:noFill/>
        </p:spPr>
        <p:txBody>
          <a:bodyPr wrap="square" anchor="ctr">
            <a:spAutoFit/>
          </a:bodyPr>
          <a:lstStyle/>
          <a:p>
            <a:pPr>
              <a:defRPr/>
            </a:pPr>
            <a:r>
              <a:rPr lang="en-US" altLang="zh-CN" sz="3600" spc="600" dirty="0">
                <a:latin typeface="华文楷体" panose="02010600040101010101" pitchFamily="2" charset="-122"/>
                <a:ea typeface="华文楷体" panose="02010600040101010101" pitchFamily="2" charset="-122"/>
              </a:rPr>
              <a:t>2.4</a:t>
            </a:r>
            <a:r>
              <a:rPr lang="zh-CN" altLang="en-US" sz="3600" spc="600" dirty="0">
                <a:latin typeface="华文楷体" panose="02010600040101010101" pitchFamily="2" charset="-122"/>
                <a:ea typeface="华文楷体" panose="02010600040101010101" pitchFamily="2" charset="-122"/>
              </a:rPr>
              <a:t>数据信息的校验</a:t>
            </a:r>
          </a:p>
        </p:txBody>
      </p:sp>
      <p:pic>
        <p:nvPicPr>
          <p:cNvPr id="17" name="Picture 14" descr="j0335943">
            <a:extLst>
              <a:ext uri="{FF2B5EF4-FFF2-40B4-BE49-F238E27FC236}">
                <a16:creationId xmlns:a16="http://schemas.microsoft.com/office/drawing/2014/main" id="{71725A88-60CA-4B7F-86F1-567905268E8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28330" y="4099171"/>
            <a:ext cx="13525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advClick="0" advTm="8400"/>
    </mc:Choice>
    <mc:Fallback xmlns="">
      <p:transition spd="slow" advClick="0" advTm="84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CC722-9712-4F46-AC77-FBE056F4CE26}"/>
              </a:ext>
            </a:extLst>
          </p:cNvPr>
          <p:cNvSpPr>
            <a:spLocks noGrp="1"/>
          </p:cNvSpPr>
          <p:nvPr>
            <p:ph type="title"/>
          </p:nvPr>
        </p:nvSpPr>
        <p:spPr/>
        <p:txBody>
          <a:bodyPr/>
          <a:lstStyle/>
          <a:p>
            <a:r>
              <a:rPr lang="en-US" altLang="zh-CN" dirty="0"/>
              <a:t>2.4.2 </a:t>
            </a:r>
            <a:r>
              <a:rPr lang="zh-CN" altLang="en-US" dirty="0"/>
              <a:t>奇偶校验</a:t>
            </a:r>
          </a:p>
        </p:txBody>
      </p:sp>
      <p:grpSp>
        <p:nvGrpSpPr>
          <p:cNvPr id="106" name="组合 4179">
            <a:extLst>
              <a:ext uri="{FF2B5EF4-FFF2-40B4-BE49-F238E27FC236}">
                <a16:creationId xmlns:a16="http://schemas.microsoft.com/office/drawing/2014/main" id="{7F28BC0D-951F-419A-86F3-EFE5136DA3E1}"/>
              </a:ext>
            </a:extLst>
          </p:cNvPr>
          <p:cNvGrpSpPr/>
          <p:nvPr/>
        </p:nvGrpSpPr>
        <p:grpSpPr bwMode="auto">
          <a:xfrm>
            <a:off x="788443" y="1017084"/>
            <a:ext cx="5380674" cy="511009"/>
            <a:chOff x="-96346" y="0"/>
            <a:chExt cx="5282511" cy="505407"/>
          </a:xfrm>
        </p:grpSpPr>
        <p:sp>
          <p:nvSpPr>
            <p:cNvPr id="107" name="椭圆 4181">
              <a:extLst>
                <a:ext uri="{FF2B5EF4-FFF2-40B4-BE49-F238E27FC236}">
                  <a16:creationId xmlns:a16="http://schemas.microsoft.com/office/drawing/2014/main" id="{8013817E-332E-425C-B9B7-2417E8F3B84C}"/>
                </a:ext>
              </a:extLst>
            </p:cNvPr>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rPr>
                <a:t>1</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108" name="五边形 4182">
              <a:extLst>
                <a:ext uri="{FF2B5EF4-FFF2-40B4-BE49-F238E27FC236}">
                  <a16:creationId xmlns:a16="http://schemas.microsoft.com/office/drawing/2014/main" id="{C3F3D216-FEE0-4159-989A-D683FCA375F7}"/>
                </a:ext>
              </a:extLst>
            </p:cNvPr>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09" name="文本框 4183">
              <a:extLst>
                <a:ext uri="{FF2B5EF4-FFF2-40B4-BE49-F238E27FC236}">
                  <a16:creationId xmlns:a16="http://schemas.microsoft.com/office/drawing/2014/main" id="{05088B8F-EA03-4DE2-9C04-CE9CA96DCC47}"/>
                </a:ext>
              </a:extLst>
            </p:cNvPr>
            <p:cNvSpPr txBox="1">
              <a:spLocks noChangeArrowheads="1"/>
            </p:cNvSpPr>
            <p:nvPr/>
          </p:nvSpPr>
          <p:spPr bwMode="auto">
            <a:xfrm>
              <a:off x="743827" y="18567"/>
              <a:ext cx="4442338" cy="46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rPr>
                <a:t>奇偶校验的基本原理</a:t>
              </a:r>
            </a:p>
          </p:txBody>
        </p:sp>
      </p:grpSp>
      <p:sp>
        <p:nvSpPr>
          <p:cNvPr id="110" name="Text Box 12">
            <a:extLst>
              <a:ext uri="{FF2B5EF4-FFF2-40B4-BE49-F238E27FC236}">
                <a16:creationId xmlns:a16="http://schemas.microsoft.com/office/drawing/2014/main" id="{ADC20124-C8DE-4F23-A5E1-3B0511098391}"/>
              </a:ext>
            </a:extLst>
          </p:cNvPr>
          <p:cNvSpPr txBox="1">
            <a:spLocks noChangeArrowheads="1"/>
          </p:cNvSpPr>
          <p:nvPr/>
        </p:nvSpPr>
        <p:spPr bwMode="auto">
          <a:xfrm>
            <a:off x="5565279" y="1954013"/>
            <a:ext cx="2160286" cy="50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dirty="0">
                <a:solidFill>
                  <a:schemeClr val="tx1">
                    <a:lumMod val="75000"/>
                    <a:lumOff val="25000"/>
                  </a:schemeClr>
                </a:solidFill>
                <a:latin typeface="Calibri" panose="020F0502020204030204" pitchFamily="34" charset="0"/>
                <a:ea typeface="微软雅黑" panose="020B0503020204020204" pitchFamily="34" charset="-122"/>
              </a:rPr>
              <a:t>奇校验检错码：</a:t>
            </a:r>
            <a:endParaRPr lang="en-US" altLang="zh-CN" sz="2400" dirty="0">
              <a:solidFill>
                <a:schemeClr val="tx1">
                  <a:lumMod val="75000"/>
                  <a:lumOff val="25000"/>
                </a:schemeClr>
              </a:solidFill>
              <a:latin typeface="Calibri" panose="020F0502020204030204" pitchFamily="34" charset="0"/>
              <a:ea typeface="微软雅黑" panose="020B0503020204020204" pitchFamily="34" charset="-122"/>
            </a:endParaRPr>
          </a:p>
        </p:txBody>
      </p:sp>
      <p:grpSp>
        <p:nvGrpSpPr>
          <p:cNvPr id="111" name="组合 110">
            <a:extLst>
              <a:ext uri="{FF2B5EF4-FFF2-40B4-BE49-F238E27FC236}">
                <a16:creationId xmlns:a16="http://schemas.microsoft.com/office/drawing/2014/main" id="{EB9B9109-F51D-4F4B-A779-A0D38CA7B76F}"/>
              </a:ext>
            </a:extLst>
          </p:cNvPr>
          <p:cNvGrpSpPr/>
          <p:nvPr/>
        </p:nvGrpSpPr>
        <p:grpSpPr>
          <a:xfrm>
            <a:off x="5565279" y="2673708"/>
            <a:ext cx="7389124" cy="578013"/>
            <a:chOff x="2603273" y="2657913"/>
            <a:chExt cx="7252096" cy="571500"/>
          </a:xfrm>
        </p:grpSpPr>
        <p:grpSp>
          <p:nvGrpSpPr>
            <p:cNvPr id="112" name="Group 4">
              <a:extLst>
                <a:ext uri="{FF2B5EF4-FFF2-40B4-BE49-F238E27FC236}">
                  <a16:creationId xmlns:a16="http://schemas.microsoft.com/office/drawing/2014/main" id="{2A0D3DC2-F188-45BB-9099-A3C9463ED342}"/>
                </a:ext>
              </a:extLst>
            </p:cNvPr>
            <p:cNvGrpSpPr>
              <a:grpSpLocks noChangeAspect="1"/>
            </p:cNvGrpSpPr>
            <p:nvPr/>
          </p:nvGrpSpPr>
          <p:grpSpPr bwMode="auto">
            <a:xfrm>
              <a:off x="2603273" y="2657913"/>
              <a:ext cx="7252096" cy="571500"/>
              <a:chOff x="1659" y="1693"/>
              <a:chExt cx="4586" cy="360"/>
            </a:xfrm>
          </p:grpSpPr>
          <p:sp>
            <p:nvSpPr>
              <p:cNvPr id="114" name="AutoShape 3">
                <a:extLst>
                  <a:ext uri="{FF2B5EF4-FFF2-40B4-BE49-F238E27FC236}">
                    <a16:creationId xmlns:a16="http://schemas.microsoft.com/office/drawing/2014/main" id="{F68AF377-2AA2-480F-A68C-2C38E31F8CBB}"/>
                  </a:ext>
                </a:extLst>
              </p:cNvPr>
              <p:cNvSpPr>
                <a:spLocks noChangeAspect="1" noChangeArrowheads="1" noTextEdit="1"/>
              </p:cNvSpPr>
              <p:nvPr/>
            </p:nvSpPr>
            <p:spPr bwMode="auto">
              <a:xfrm>
                <a:off x="1659" y="1695"/>
                <a:ext cx="458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Rectangle 6">
                <a:extLst>
                  <a:ext uri="{FF2B5EF4-FFF2-40B4-BE49-F238E27FC236}">
                    <a16:creationId xmlns:a16="http://schemas.microsoft.com/office/drawing/2014/main" id="{68FD47AC-0D71-45F9-992B-0337387F0EA5}"/>
                  </a:ext>
                </a:extLst>
              </p:cNvPr>
              <p:cNvSpPr>
                <a:spLocks noChangeArrowheads="1"/>
              </p:cNvSpPr>
              <p:nvPr/>
            </p:nvSpPr>
            <p:spPr bwMode="auto">
              <a:xfrm>
                <a:off x="5654" y="1862"/>
                <a:ext cx="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dirty="0">
                    <a:ln>
                      <a:noFill/>
                    </a:ln>
                    <a:solidFill>
                      <a:srgbClr val="000000"/>
                    </a:solidFill>
                    <a:effectLst/>
                    <a:latin typeface="Times New Roman" panose="02020603050405020304" pitchFamily="18" charset="0"/>
                  </a:rPr>
                  <a:t>n</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6" name="Rectangle 7">
                <a:extLst>
                  <a:ext uri="{FF2B5EF4-FFF2-40B4-BE49-F238E27FC236}">
                    <a16:creationId xmlns:a16="http://schemas.microsoft.com/office/drawing/2014/main" id="{1761A3E1-348E-4844-8620-BEDCDBF49DF1}"/>
                  </a:ext>
                </a:extLst>
              </p:cNvPr>
              <p:cNvSpPr>
                <a:spLocks noChangeArrowheads="1"/>
              </p:cNvSpPr>
              <p:nvPr/>
            </p:nvSpPr>
            <p:spPr bwMode="auto">
              <a:xfrm>
                <a:off x="5153" y="1862"/>
                <a:ext cx="13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700" b="0" i="0" u="none" strike="noStrike" cap="none" normalizeH="0" baseline="0" dirty="0">
                    <a:ln>
                      <a:noFill/>
                    </a:ln>
                    <a:solidFill>
                      <a:srgbClr val="000000"/>
                    </a:solidFill>
                    <a:effectLst/>
                    <a:latin typeface="Times New Roman" panose="02020603050405020304" pitchFamily="18" charset="0"/>
                  </a:rPr>
                  <a: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7" name="Rectangle 8">
                <a:extLst>
                  <a:ext uri="{FF2B5EF4-FFF2-40B4-BE49-F238E27FC236}">
                    <a16:creationId xmlns:a16="http://schemas.microsoft.com/office/drawing/2014/main" id="{BEFDF388-24AA-494C-A962-264470A57557}"/>
                  </a:ext>
                </a:extLst>
              </p:cNvPr>
              <p:cNvSpPr>
                <a:spLocks noChangeArrowheads="1"/>
              </p:cNvSpPr>
              <p:nvPr/>
            </p:nvSpPr>
            <p:spPr bwMode="auto">
              <a:xfrm>
                <a:off x="4655"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8" name="Rectangle 9">
                <a:extLst>
                  <a:ext uri="{FF2B5EF4-FFF2-40B4-BE49-F238E27FC236}">
                    <a16:creationId xmlns:a16="http://schemas.microsoft.com/office/drawing/2014/main" id="{4E3EDB5B-CD4E-40EE-A525-582388DED91E}"/>
                  </a:ext>
                </a:extLst>
              </p:cNvPr>
              <p:cNvSpPr>
                <a:spLocks noChangeArrowheads="1"/>
              </p:cNvSpPr>
              <p:nvPr/>
            </p:nvSpPr>
            <p:spPr bwMode="auto">
              <a:xfrm>
                <a:off x="4157"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9" name="Rectangle 10">
                <a:extLst>
                  <a:ext uri="{FF2B5EF4-FFF2-40B4-BE49-F238E27FC236}">
                    <a16:creationId xmlns:a16="http://schemas.microsoft.com/office/drawing/2014/main" id="{60FD8A9C-6438-4411-8A22-8D07D79FB095}"/>
                  </a:ext>
                </a:extLst>
              </p:cNvPr>
              <p:cNvSpPr>
                <a:spLocks noChangeArrowheads="1"/>
              </p:cNvSpPr>
              <p:nvPr/>
            </p:nvSpPr>
            <p:spPr bwMode="auto">
              <a:xfrm>
                <a:off x="3658"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0" name="Rectangle 11">
                <a:extLst>
                  <a:ext uri="{FF2B5EF4-FFF2-40B4-BE49-F238E27FC236}">
                    <a16:creationId xmlns:a16="http://schemas.microsoft.com/office/drawing/2014/main" id="{C5FE453E-FB2F-4D80-8B04-CE6D7B306C64}"/>
                  </a:ext>
                </a:extLst>
              </p:cNvPr>
              <p:cNvSpPr>
                <a:spLocks noChangeArrowheads="1"/>
              </p:cNvSpPr>
              <p:nvPr/>
            </p:nvSpPr>
            <p:spPr bwMode="auto">
              <a:xfrm>
                <a:off x="3160"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2</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1" name="Rectangle 12">
                <a:extLst>
                  <a:ext uri="{FF2B5EF4-FFF2-40B4-BE49-F238E27FC236}">
                    <a16:creationId xmlns:a16="http://schemas.microsoft.com/office/drawing/2014/main" id="{7270DF92-21D6-43F7-9C50-001B008F9181}"/>
                  </a:ext>
                </a:extLst>
              </p:cNvPr>
              <p:cNvSpPr>
                <a:spLocks noChangeArrowheads="1"/>
              </p:cNvSpPr>
              <p:nvPr/>
            </p:nvSpPr>
            <p:spPr bwMode="auto">
              <a:xfrm>
                <a:off x="2668"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2" name="Rectangle 14">
                <a:extLst>
                  <a:ext uri="{FF2B5EF4-FFF2-40B4-BE49-F238E27FC236}">
                    <a16:creationId xmlns:a16="http://schemas.microsoft.com/office/drawing/2014/main" id="{EA9397FE-F84B-4F0D-8C58-1484CCDD39B8}"/>
                  </a:ext>
                </a:extLst>
              </p:cNvPr>
              <p:cNvSpPr>
                <a:spLocks noChangeArrowheads="1"/>
              </p:cNvSpPr>
              <p:nvPr/>
            </p:nvSpPr>
            <p:spPr bwMode="auto">
              <a:xfrm>
                <a:off x="1690" y="1711"/>
                <a:ext cx="1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Times New Roman" panose="02020603050405020304" pitchFamily="18" charset="0"/>
                  </a:rPr>
                  <a:t>G</a:t>
                </a:r>
                <a:endParaRPr kumimoji="0" lang="zh-CN" altLang="zh-CN" sz="2400" b="0" i="0" u="none" strike="noStrike" cap="none" normalizeH="0" baseline="0" dirty="0">
                  <a:ln>
                    <a:noFill/>
                  </a:ln>
                  <a:solidFill>
                    <a:schemeClr val="tx1"/>
                  </a:solidFill>
                  <a:effectLst/>
                </a:endParaRPr>
              </a:p>
            </p:txBody>
          </p:sp>
          <p:sp>
            <p:nvSpPr>
              <p:cNvPr id="123" name="Rectangle 16">
                <a:extLst>
                  <a:ext uri="{FF2B5EF4-FFF2-40B4-BE49-F238E27FC236}">
                    <a16:creationId xmlns:a16="http://schemas.microsoft.com/office/drawing/2014/main" id="{D47CAE8F-DDEB-40C3-831F-64144F3A5C63}"/>
                  </a:ext>
                </a:extLst>
              </p:cNvPr>
              <p:cNvSpPr>
                <a:spLocks noChangeArrowheads="1"/>
              </p:cNvSpPr>
              <p:nvPr/>
            </p:nvSpPr>
            <p:spPr bwMode="auto">
              <a:xfrm>
                <a:off x="5497"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124" name="Rectangle 17">
                <a:extLst>
                  <a:ext uri="{FF2B5EF4-FFF2-40B4-BE49-F238E27FC236}">
                    <a16:creationId xmlns:a16="http://schemas.microsoft.com/office/drawing/2014/main" id="{5A742B08-303B-4DA0-B515-A59428D1C686}"/>
                  </a:ext>
                </a:extLst>
              </p:cNvPr>
              <p:cNvSpPr>
                <a:spLocks noChangeArrowheads="1"/>
              </p:cNvSpPr>
              <p:nvPr/>
            </p:nvSpPr>
            <p:spPr bwMode="auto">
              <a:xfrm>
                <a:off x="4996" y="1720"/>
                <a:ext cx="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125" name="Rectangle 18">
                <a:extLst>
                  <a:ext uri="{FF2B5EF4-FFF2-40B4-BE49-F238E27FC236}">
                    <a16:creationId xmlns:a16="http://schemas.microsoft.com/office/drawing/2014/main" id="{AC0D78F3-0729-4ABF-8F8D-E251A0C5D95A}"/>
                  </a:ext>
                </a:extLst>
              </p:cNvPr>
              <p:cNvSpPr>
                <a:spLocks noChangeArrowheads="1"/>
              </p:cNvSpPr>
              <p:nvPr/>
            </p:nvSpPr>
            <p:spPr bwMode="auto">
              <a:xfrm>
                <a:off x="4500"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126" name="Rectangle 19">
                <a:extLst>
                  <a:ext uri="{FF2B5EF4-FFF2-40B4-BE49-F238E27FC236}">
                    <a16:creationId xmlns:a16="http://schemas.microsoft.com/office/drawing/2014/main" id="{4BF8FE91-8EEC-4AFA-86CF-D00EC05D7F9D}"/>
                  </a:ext>
                </a:extLst>
              </p:cNvPr>
              <p:cNvSpPr>
                <a:spLocks noChangeArrowheads="1"/>
              </p:cNvSpPr>
              <p:nvPr/>
            </p:nvSpPr>
            <p:spPr bwMode="auto">
              <a:xfrm>
                <a:off x="3997"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127" name="Rectangle 20">
                <a:extLst>
                  <a:ext uri="{FF2B5EF4-FFF2-40B4-BE49-F238E27FC236}">
                    <a16:creationId xmlns:a16="http://schemas.microsoft.com/office/drawing/2014/main" id="{3AF564B3-BC9A-45D8-B55B-B049E59A76FC}"/>
                  </a:ext>
                </a:extLst>
              </p:cNvPr>
              <p:cNvSpPr>
                <a:spLocks noChangeArrowheads="1"/>
              </p:cNvSpPr>
              <p:nvPr/>
            </p:nvSpPr>
            <p:spPr bwMode="auto">
              <a:xfrm>
                <a:off x="3503"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128" name="Rectangle 21">
                <a:extLst>
                  <a:ext uri="{FF2B5EF4-FFF2-40B4-BE49-F238E27FC236}">
                    <a16:creationId xmlns:a16="http://schemas.microsoft.com/office/drawing/2014/main" id="{91C57BD6-608C-40FF-A0A8-4841B156C84E}"/>
                  </a:ext>
                </a:extLst>
              </p:cNvPr>
              <p:cNvSpPr>
                <a:spLocks noChangeArrowheads="1"/>
              </p:cNvSpPr>
              <p:nvPr/>
            </p:nvSpPr>
            <p:spPr bwMode="auto">
              <a:xfrm>
                <a:off x="3001"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129" name="Rectangle 22">
                <a:extLst>
                  <a:ext uri="{FF2B5EF4-FFF2-40B4-BE49-F238E27FC236}">
                    <a16:creationId xmlns:a16="http://schemas.microsoft.com/office/drawing/2014/main" id="{36FFF690-1B98-4AA8-B43C-A0FC5F35F861}"/>
                  </a:ext>
                </a:extLst>
              </p:cNvPr>
              <p:cNvSpPr>
                <a:spLocks noChangeArrowheads="1"/>
              </p:cNvSpPr>
              <p:nvPr/>
            </p:nvSpPr>
            <p:spPr bwMode="auto">
              <a:xfrm>
                <a:off x="2523"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130" name="Rectangle 23">
                <a:extLst>
                  <a:ext uri="{FF2B5EF4-FFF2-40B4-BE49-F238E27FC236}">
                    <a16:creationId xmlns:a16="http://schemas.microsoft.com/office/drawing/2014/main" id="{96C9D7DA-595A-4456-997E-15C6B32157CF}"/>
                  </a:ext>
                </a:extLst>
              </p:cNvPr>
              <p:cNvSpPr>
                <a:spLocks noChangeArrowheads="1"/>
              </p:cNvSpPr>
              <p:nvPr/>
            </p:nvSpPr>
            <p:spPr bwMode="auto">
              <a:xfrm>
                <a:off x="2109" y="1707"/>
                <a:ext cx="11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i="1" dirty="0">
                    <a:solidFill>
                      <a:srgbClr val="000000"/>
                    </a:solidFill>
                    <a:latin typeface="Times New Roman" panose="02020603050405020304" pitchFamily="18" charset="0"/>
                  </a:rPr>
                  <a:t>P</a:t>
                </a:r>
                <a:endParaRPr lang="zh-CN" altLang="zh-CN" sz="2400" i="1" dirty="0">
                  <a:solidFill>
                    <a:srgbClr val="000000"/>
                  </a:solidFill>
                  <a:latin typeface="Times New Roman" panose="02020603050405020304" pitchFamily="18" charset="0"/>
                </a:endParaRPr>
              </a:p>
            </p:txBody>
          </p:sp>
          <p:sp>
            <p:nvSpPr>
              <p:cNvPr id="131" name="Rectangle 25">
                <a:extLst>
                  <a:ext uri="{FF2B5EF4-FFF2-40B4-BE49-F238E27FC236}">
                    <a16:creationId xmlns:a16="http://schemas.microsoft.com/office/drawing/2014/main" id="{55E19450-D304-40B7-9A72-BD022C850438}"/>
                  </a:ext>
                </a:extLst>
              </p:cNvPr>
              <p:cNvSpPr>
                <a:spLocks noChangeArrowheads="1"/>
              </p:cNvSpPr>
              <p:nvPr/>
            </p:nvSpPr>
            <p:spPr bwMode="auto">
              <a:xfrm>
                <a:off x="5277"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2" name="Rectangle 26">
                <a:extLst>
                  <a:ext uri="{FF2B5EF4-FFF2-40B4-BE49-F238E27FC236}">
                    <a16:creationId xmlns:a16="http://schemas.microsoft.com/office/drawing/2014/main" id="{0099FE1F-5F91-4344-B886-72EDE8310228}"/>
                  </a:ext>
                </a:extLst>
              </p:cNvPr>
              <p:cNvSpPr>
                <a:spLocks noChangeArrowheads="1"/>
              </p:cNvSpPr>
              <p:nvPr/>
            </p:nvSpPr>
            <p:spPr bwMode="auto">
              <a:xfrm>
                <a:off x="4777"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3" name="Rectangle 27">
                <a:extLst>
                  <a:ext uri="{FF2B5EF4-FFF2-40B4-BE49-F238E27FC236}">
                    <a16:creationId xmlns:a16="http://schemas.microsoft.com/office/drawing/2014/main" id="{D037DD90-BBD8-441C-A141-5727E46321B6}"/>
                  </a:ext>
                </a:extLst>
              </p:cNvPr>
              <p:cNvSpPr>
                <a:spLocks noChangeArrowheads="1"/>
              </p:cNvSpPr>
              <p:nvPr/>
            </p:nvSpPr>
            <p:spPr bwMode="auto">
              <a:xfrm>
                <a:off x="4280"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4" name="Rectangle 28">
                <a:extLst>
                  <a:ext uri="{FF2B5EF4-FFF2-40B4-BE49-F238E27FC236}">
                    <a16:creationId xmlns:a16="http://schemas.microsoft.com/office/drawing/2014/main" id="{EEC261F1-2C56-468D-8499-64ACC4C114AE}"/>
                  </a:ext>
                </a:extLst>
              </p:cNvPr>
              <p:cNvSpPr>
                <a:spLocks noChangeArrowheads="1"/>
              </p:cNvSpPr>
              <p:nvPr/>
            </p:nvSpPr>
            <p:spPr bwMode="auto">
              <a:xfrm>
                <a:off x="3778"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5" name="Rectangle 29">
                <a:extLst>
                  <a:ext uri="{FF2B5EF4-FFF2-40B4-BE49-F238E27FC236}">
                    <a16:creationId xmlns:a16="http://schemas.microsoft.com/office/drawing/2014/main" id="{F162A003-E2D0-4792-9F3E-423C327C5282}"/>
                  </a:ext>
                </a:extLst>
              </p:cNvPr>
              <p:cNvSpPr>
                <a:spLocks noChangeArrowheads="1"/>
              </p:cNvSpPr>
              <p:nvPr/>
            </p:nvSpPr>
            <p:spPr bwMode="auto">
              <a:xfrm>
                <a:off x="3283"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6" name="Rectangle 30">
                <a:extLst>
                  <a:ext uri="{FF2B5EF4-FFF2-40B4-BE49-F238E27FC236}">
                    <a16:creationId xmlns:a16="http://schemas.microsoft.com/office/drawing/2014/main" id="{BE0D56A9-7AC0-48A5-A579-1CF712CE2922}"/>
                  </a:ext>
                </a:extLst>
              </p:cNvPr>
              <p:cNvSpPr>
                <a:spLocks noChangeArrowheads="1"/>
              </p:cNvSpPr>
              <p:nvPr/>
            </p:nvSpPr>
            <p:spPr bwMode="auto">
              <a:xfrm>
                <a:off x="2781"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7" name="Rectangle 31">
                <a:extLst>
                  <a:ext uri="{FF2B5EF4-FFF2-40B4-BE49-F238E27FC236}">
                    <a16:creationId xmlns:a16="http://schemas.microsoft.com/office/drawing/2014/main" id="{EA65C511-384E-4A9C-A604-63314665215D}"/>
                  </a:ext>
                </a:extLst>
              </p:cNvPr>
              <p:cNvSpPr>
                <a:spLocks noChangeArrowheads="1"/>
              </p:cNvSpPr>
              <p:nvPr/>
            </p:nvSpPr>
            <p:spPr bwMode="auto">
              <a:xfrm>
                <a:off x="2303"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dirty="0">
                    <a:ln>
                      <a:noFill/>
                    </a:ln>
                    <a:solidFill>
                      <a:srgbClr val="000000"/>
                    </a:solidFill>
                    <a:effectLst/>
                    <a:latin typeface="Symbol" panose="05050102010706020507" pitchFamily="18" charset="2"/>
                  </a:rPr>
                  <a:t>Å</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8" name="Rectangle 32">
                <a:extLst>
                  <a:ext uri="{FF2B5EF4-FFF2-40B4-BE49-F238E27FC236}">
                    <a16:creationId xmlns:a16="http://schemas.microsoft.com/office/drawing/2014/main" id="{5439AC62-A04B-4DA5-AAF3-43A4AFD63DD4}"/>
                  </a:ext>
                </a:extLst>
              </p:cNvPr>
              <p:cNvSpPr>
                <a:spLocks noChangeArrowheads="1"/>
              </p:cNvSpPr>
              <p:nvPr/>
            </p:nvSpPr>
            <p:spPr bwMode="auto">
              <a:xfrm>
                <a:off x="1853" y="169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宋体" panose="02010600030101010101" pitchFamily="2" charset="-122"/>
                  </a:rPr>
                  <a:t>＝</a:t>
                </a:r>
                <a:endParaRPr kumimoji="0" lang="zh-CN" altLang="zh-CN" sz="2400" b="0" i="0" u="none" strike="noStrike" cap="none" normalizeH="0" baseline="0" dirty="0">
                  <a:ln>
                    <a:noFill/>
                  </a:ln>
                  <a:solidFill>
                    <a:schemeClr val="tx1"/>
                  </a:solidFill>
                  <a:effectLst/>
                </a:endParaRPr>
              </a:p>
            </p:txBody>
          </p:sp>
        </p:grpSp>
        <p:cxnSp>
          <p:nvCxnSpPr>
            <p:cNvPr id="113" name="直接连接符 112">
              <a:extLst>
                <a:ext uri="{FF2B5EF4-FFF2-40B4-BE49-F238E27FC236}">
                  <a16:creationId xmlns:a16="http://schemas.microsoft.com/office/drawing/2014/main" id="{DFDC6C1B-7933-4486-9BCB-5F31CBB0C697}"/>
                </a:ext>
              </a:extLst>
            </p:cNvPr>
            <p:cNvCxnSpPr/>
            <p:nvPr/>
          </p:nvCxnSpPr>
          <p:spPr>
            <a:xfrm flipV="1">
              <a:off x="3343366" y="2657913"/>
              <a:ext cx="55157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9" name="矩形 138">
            <a:extLst>
              <a:ext uri="{FF2B5EF4-FFF2-40B4-BE49-F238E27FC236}">
                <a16:creationId xmlns:a16="http://schemas.microsoft.com/office/drawing/2014/main" id="{A7988D5D-5F2C-41D5-809F-9560E196AE61}"/>
              </a:ext>
            </a:extLst>
          </p:cNvPr>
          <p:cNvSpPr/>
          <p:nvPr/>
        </p:nvSpPr>
        <p:spPr>
          <a:xfrm>
            <a:off x="5565278" y="3365424"/>
            <a:ext cx="4777705" cy="466926"/>
          </a:xfrm>
          <a:prstGeom prst="rect">
            <a:avLst/>
          </a:prstGeom>
        </p:spPr>
        <p:txBody>
          <a:bodyPr wrap="square">
            <a:spAutoFit/>
          </a:bodyPr>
          <a:lstStyle/>
          <a:p>
            <a:r>
              <a:rPr lang="en-US" altLang="zh-CN" sz="2400" dirty="0">
                <a:solidFill>
                  <a:schemeClr val="tx1">
                    <a:lumMod val="75000"/>
                    <a:lumOff val="25000"/>
                  </a:schemeClr>
                </a:solidFill>
                <a:ea typeface="微软雅黑" panose="020B0503020204020204" pitchFamily="34" charset="-122"/>
              </a:rPr>
              <a:t>G=0</a:t>
            </a:r>
            <a:r>
              <a:rPr lang="zh-CN" altLang="en-US" sz="2400" dirty="0">
                <a:solidFill>
                  <a:schemeClr val="tx1">
                    <a:lumMod val="75000"/>
                    <a:lumOff val="25000"/>
                  </a:schemeClr>
                </a:solidFill>
                <a:ea typeface="微软雅黑" panose="020B0503020204020204" pitchFamily="34" charset="-122"/>
              </a:rPr>
              <a:t>表示数据正常，否则表示出错</a:t>
            </a:r>
          </a:p>
        </p:txBody>
      </p:sp>
      <p:grpSp>
        <p:nvGrpSpPr>
          <p:cNvPr id="140" name="组合 139">
            <a:extLst>
              <a:ext uri="{FF2B5EF4-FFF2-40B4-BE49-F238E27FC236}">
                <a16:creationId xmlns:a16="http://schemas.microsoft.com/office/drawing/2014/main" id="{965EA7A5-E632-4DAD-9CF9-8758C20668F7}"/>
              </a:ext>
            </a:extLst>
          </p:cNvPr>
          <p:cNvGrpSpPr/>
          <p:nvPr/>
        </p:nvGrpSpPr>
        <p:grpSpPr>
          <a:xfrm>
            <a:off x="1028775" y="2775010"/>
            <a:ext cx="1546326" cy="3217579"/>
            <a:chOff x="1712789" y="3531343"/>
            <a:chExt cx="1517650" cy="3181326"/>
          </a:xfrm>
        </p:grpSpPr>
        <p:sp>
          <p:nvSpPr>
            <p:cNvPr id="141" name="Text Box 24">
              <a:extLst>
                <a:ext uri="{FF2B5EF4-FFF2-40B4-BE49-F238E27FC236}">
                  <a16:creationId xmlns:a16="http://schemas.microsoft.com/office/drawing/2014/main" id="{FEA6A5C1-8E56-4AE4-BCE2-0C3ACDE90A55}"/>
                </a:ext>
              </a:extLst>
            </p:cNvPr>
            <p:cNvSpPr txBox="1">
              <a:spLocks noChangeArrowheads="1"/>
            </p:cNvSpPr>
            <p:nvPr/>
          </p:nvSpPr>
          <p:spPr bwMode="auto">
            <a:xfrm>
              <a:off x="1712789" y="3531343"/>
              <a:ext cx="14553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200" b="1" i="0" dirty="0">
                  <a:solidFill>
                    <a:schemeClr val="tx1">
                      <a:lumMod val="75000"/>
                      <a:lumOff val="25000"/>
                    </a:schemeClr>
                  </a:solidFill>
                  <a:latin typeface="+mj-lt"/>
                  <a:ea typeface="+mj-lt"/>
                </a:rPr>
                <a:t>1100001</a:t>
              </a:r>
              <a:r>
                <a:rPr lang="en-US" altLang="zh-CN" sz="2200" b="1" i="0" dirty="0">
                  <a:solidFill>
                    <a:srgbClr val="0237D8"/>
                  </a:solidFill>
                  <a:latin typeface="+mj-lt"/>
                  <a:ea typeface="+mj-lt"/>
                </a:rPr>
                <a:t>0</a:t>
              </a:r>
            </a:p>
          </p:txBody>
        </p:sp>
        <p:grpSp>
          <p:nvGrpSpPr>
            <p:cNvPr id="142" name="Group 25">
              <a:extLst>
                <a:ext uri="{FF2B5EF4-FFF2-40B4-BE49-F238E27FC236}">
                  <a16:creationId xmlns:a16="http://schemas.microsoft.com/office/drawing/2014/main" id="{C38B7569-6F05-44C8-8AC1-A6F96CA41058}"/>
                </a:ext>
              </a:extLst>
            </p:cNvPr>
            <p:cNvGrpSpPr/>
            <p:nvPr/>
          </p:nvGrpSpPr>
          <p:grpSpPr bwMode="auto">
            <a:xfrm>
              <a:off x="1712789" y="3929951"/>
              <a:ext cx="1517650" cy="2427291"/>
              <a:chOff x="-37" y="-3"/>
              <a:chExt cx="956" cy="1529"/>
            </a:xfrm>
          </p:grpSpPr>
          <p:sp>
            <p:nvSpPr>
              <p:cNvPr id="147" name="Text Box 26">
                <a:extLst>
                  <a:ext uri="{FF2B5EF4-FFF2-40B4-BE49-F238E27FC236}">
                    <a16:creationId xmlns:a16="http://schemas.microsoft.com/office/drawing/2014/main" id="{A0411B22-4868-4AD7-AA44-1172CD1373A5}"/>
                  </a:ext>
                </a:extLst>
              </p:cNvPr>
              <p:cNvSpPr txBox="1">
                <a:spLocks noChangeArrowheads="1"/>
              </p:cNvSpPr>
              <p:nvPr/>
            </p:nvSpPr>
            <p:spPr bwMode="auto">
              <a:xfrm>
                <a:off x="-37" y="1255"/>
                <a:ext cx="95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200" b="1" i="0" dirty="0">
                    <a:solidFill>
                      <a:schemeClr val="tx1">
                        <a:lumMod val="75000"/>
                        <a:lumOff val="25000"/>
                      </a:schemeClr>
                    </a:solidFill>
                    <a:latin typeface="+mj-lt"/>
                    <a:ea typeface="+mj-lt"/>
                    <a:sym typeface="+mn-ea"/>
                  </a:rPr>
                  <a:t>1100001</a:t>
                </a:r>
                <a:r>
                  <a:rPr lang="en-US" altLang="zh-CN" sz="2200" b="1" i="0" dirty="0">
                    <a:solidFill>
                      <a:srgbClr val="0237D8"/>
                    </a:solidFill>
                    <a:latin typeface="+mj-lt"/>
                    <a:ea typeface="+mj-lt"/>
                    <a:sym typeface="+mn-ea"/>
                  </a:rPr>
                  <a:t>0</a:t>
                </a:r>
              </a:p>
            </p:txBody>
          </p:sp>
          <p:sp>
            <p:nvSpPr>
              <p:cNvPr id="148" name="Line 27">
                <a:extLst>
                  <a:ext uri="{FF2B5EF4-FFF2-40B4-BE49-F238E27FC236}">
                    <a16:creationId xmlns:a16="http://schemas.microsoft.com/office/drawing/2014/main" id="{1AEACCFB-9C0F-4944-851F-5F695717E48C}"/>
                  </a:ext>
                </a:extLst>
              </p:cNvPr>
              <p:cNvSpPr>
                <a:spLocks noChangeShapeType="1"/>
              </p:cNvSpPr>
              <p:nvPr/>
            </p:nvSpPr>
            <p:spPr bwMode="auto">
              <a:xfrm>
                <a:off x="154"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49" name="Line 28">
                <a:extLst>
                  <a:ext uri="{FF2B5EF4-FFF2-40B4-BE49-F238E27FC236}">
                    <a16:creationId xmlns:a16="http://schemas.microsoft.com/office/drawing/2014/main" id="{E2D10637-6D0B-4C17-9F95-CFF8C192DFB6}"/>
                  </a:ext>
                </a:extLst>
              </p:cNvPr>
              <p:cNvSpPr>
                <a:spLocks noChangeShapeType="1"/>
              </p:cNvSpPr>
              <p:nvPr/>
            </p:nvSpPr>
            <p:spPr bwMode="auto">
              <a:xfrm>
                <a:off x="459" y="-3"/>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50" name="Line 29">
                <a:extLst>
                  <a:ext uri="{FF2B5EF4-FFF2-40B4-BE49-F238E27FC236}">
                    <a16:creationId xmlns:a16="http://schemas.microsoft.com/office/drawing/2014/main" id="{644A2B9E-E473-4D94-83D4-F4261595996F}"/>
                  </a:ext>
                </a:extLst>
              </p:cNvPr>
              <p:cNvSpPr>
                <a:spLocks noChangeShapeType="1"/>
              </p:cNvSpPr>
              <p:nvPr/>
            </p:nvSpPr>
            <p:spPr bwMode="auto">
              <a:xfrm>
                <a:off x="558"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51" name="Line 30">
                <a:extLst>
                  <a:ext uri="{FF2B5EF4-FFF2-40B4-BE49-F238E27FC236}">
                    <a16:creationId xmlns:a16="http://schemas.microsoft.com/office/drawing/2014/main" id="{83B8D224-9224-464B-9D51-DE86622533D1}"/>
                  </a:ext>
                </a:extLst>
              </p:cNvPr>
              <p:cNvSpPr>
                <a:spLocks noChangeShapeType="1"/>
              </p:cNvSpPr>
              <p:nvPr/>
            </p:nvSpPr>
            <p:spPr bwMode="auto">
              <a:xfrm>
                <a:off x="656"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52" name="Line 31">
                <a:extLst>
                  <a:ext uri="{FF2B5EF4-FFF2-40B4-BE49-F238E27FC236}">
                    <a16:creationId xmlns:a16="http://schemas.microsoft.com/office/drawing/2014/main" id="{8A904FF4-318D-4866-8C27-ED1C6CFE7992}"/>
                  </a:ext>
                </a:extLst>
              </p:cNvPr>
              <p:cNvSpPr>
                <a:spLocks noChangeShapeType="1"/>
              </p:cNvSpPr>
              <p:nvPr/>
            </p:nvSpPr>
            <p:spPr bwMode="auto">
              <a:xfrm>
                <a:off x="749"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grpSp>
        <p:sp>
          <p:nvSpPr>
            <p:cNvPr id="143" name="文本框 2">
              <a:extLst>
                <a:ext uri="{FF2B5EF4-FFF2-40B4-BE49-F238E27FC236}">
                  <a16:creationId xmlns:a16="http://schemas.microsoft.com/office/drawing/2014/main" id="{75CF7D32-3E44-4BC4-B4F9-4919A7B5B4DC}"/>
                </a:ext>
              </a:extLst>
            </p:cNvPr>
            <p:cNvSpPr txBox="1"/>
            <p:nvPr/>
          </p:nvSpPr>
          <p:spPr>
            <a:xfrm>
              <a:off x="1798671" y="6344369"/>
              <a:ext cx="1152128"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i="0" dirty="0">
                  <a:solidFill>
                    <a:schemeClr val="tx1">
                      <a:lumMod val="75000"/>
                      <a:lumOff val="25000"/>
                    </a:schemeClr>
                  </a:solidFill>
                  <a:latin typeface="微软雅黑" panose="020B0503020204020204" pitchFamily="34" charset="-122"/>
                  <a:ea typeface="微软雅黑" panose="020B0503020204020204" pitchFamily="34" charset="-122"/>
                </a:rPr>
                <a:t>正确传输</a:t>
              </a:r>
            </a:p>
          </p:txBody>
        </p:sp>
        <p:sp>
          <p:nvSpPr>
            <p:cNvPr id="144" name="Line 27">
              <a:extLst>
                <a:ext uri="{FF2B5EF4-FFF2-40B4-BE49-F238E27FC236}">
                  <a16:creationId xmlns:a16="http://schemas.microsoft.com/office/drawing/2014/main" id="{0C50B2E4-133A-4DBB-A2D2-1EF24DE01F43}"/>
                </a:ext>
              </a:extLst>
            </p:cNvPr>
            <p:cNvSpPr>
              <a:spLocks noChangeShapeType="1"/>
            </p:cNvSpPr>
            <p:nvPr/>
          </p:nvSpPr>
          <p:spPr bwMode="auto">
            <a:xfrm>
              <a:off x="1848997" y="393471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45" name="Line 27">
              <a:extLst>
                <a:ext uri="{FF2B5EF4-FFF2-40B4-BE49-F238E27FC236}">
                  <a16:creationId xmlns:a16="http://schemas.microsoft.com/office/drawing/2014/main" id="{F34C1FAF-5E12-4D4B-BFC7-01222261C2EB}"/>
                </a:ext>
              </a:extLst>
            </p:cNvPr>
            <p:cNvSpPr>
              <a:spLocks noChangeShapeType="1"/>
            </p:cNvSpPr>
            <p:nvPr/>
          </p:nvSpPr>
          <p:spPr bwMode="auto">
            <a:xfrm>
              <a:off x="2324053" y="393471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46" name="Line 27">
              <a:extLst>
                <a:ext uri="{FF2B5EF4-FFF2-40B4-BE49-F238E27FC236}">
                  <a16:creationId xmlns:a16="http://schemas.microsoft.com/office/drawing/2014/main" id="{B94166D7-DFF4-430C-955F-C3AB9334F749}"/>
                </a:ext>
              </a:extLst>
            </p:cNvPr>
            <p:cNvSpPr>
              <a:spLocks noChangeShapeType="1"/>
            </p:cNvSpPr>
            <p:nvPr/>
          </p:nvSpPr>
          <p:spPr bwMode="auto">
            <a:xfrm>
              <a:off x="2173635" y="392963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grpSp>
      <p:grpSp>
        <p:nvGrpSpPr>
          <p:cNvPr id="153" name="组合 152">
            <a:extLst>
              <a:ext uri="{FF2B5EF4-FFF2-40B4-BE49-F238E27FC236}">
                <a16:creationId xmlns:a16="http://schemas.microsoft.com/office/drawing/2014/main" id="{BD76D3FD-1414-4174-BDCD-1BC697533C9C}"/>
              </a:ext>
            </a:extLst>
          </p:cNvPr>
          <p:cNvGrpSpPr/>
          <p:nvPr/>
        </p:nvGrpSpPr>
        <p:grpSpPr>
          <a:xfrm>
            <a:off x="2890592" y="2774373"/>
            <a:ext cx="1546326" cy="3218216"/>
            <a:chOff x="3431456" y="3530713"/>
            <a:chExt cx="1517650" cy="3181956"/>
          </a:xfrm>
        </p:grpSpPr>
        <p:sp>
          <p:nvSpPr>
            <p:cNvPr id="154" name="文本框 46">
              <a:extLst>
                <a:ext uri="{FF2B5EF4-FFF2-40B4-BE49-F238E27FC236}">
                  <a16:creationId xmlns:a16="http://schemas.microsoft.com/office/drawing/2014/main" id="{E86E9645-1F97-4374-B98C-688A4C0C8FA8}"/>
                </a:ext>
              </a:extLst>
            </p:cNvPr>
            <p:cNvSpPr txBox="1"/>
            <p:nvPr/>
          </p:nvSpPr>
          <p:spPr>
            <a:xfrm>
              <a:off x="3623611" y="6344369"/>
              <a:ext cx="1152128"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i="0" dirty="0">
                  <a:solidFill>
                    <a:schemeClr val="tx1">
                      <a:lumMod val="75000"/>
                      <a:lumOff val="25000"/>
                    </a:schemeClr>
                  </a:solidFill>
                  <a:latin typeface="微软雅黑" panose="020B0503020204020204" pitchFamily="34" charset="-122"/>
                  <a:ea typeface="微软雅黑" panose="020B0503020204020204" pitchFamily="34" charset="-122"/>
                </a:rPr>
                <a:t>正常检错</a:t>
              </a:r>
            </a:p>
          </p:txBody>
        </p:sp>
        <p:sp>
          <p:nvSpPr>
            <p:cNvPr id="155" name="Text Box 24">
              <a:extLst>
                <a:ext uri="{FF2B5EF4-FFF2-40B4-BE49-F238E27FC236}">
                  <a16:creationId xmlns:a16="http://schemas.microsoft.com/office/drawing/2014/main" id="{40AEDFF6-B105-46DD-BA01-5C431D061D8C}"/>
                </a:ext>
              </a:extLst>
            </p:cNvPr>
            <p:cNvSpPr txBox="1">
              <a:spLocks noChangeArrowheads="1"/>
            </p:cNvSpPr>
            <p:nvPr/>
          </p:nvSpPr>
          <p:spPr bwMode="auto">
            <a:xfrm>
              <a:off x="3435387" y="3530713"/>
              <a:ext cx="14414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200" b="1" i="0" dirty="0">
                  <a:solidFill>
                    <a:schemeClr val="tx1">
                      <a:lumMod val="75000"/>
                      <a:lumOff val="25000"/>
                    </a:schemeClr>
                  </a:solidFill>
                  <a:latin typeface="+mj-lt"/>
                  <a:ea typeface="+mj-lt"/>
                </a:rPr>
                <a:t>1100001</a:t>
              </a:r>
              <a:r>
                <a:rPr lang="en-US" altLang="zh-CN" sz="2200" b="1" i="0" dirty="0">
                  <a:solidFill>
                    <a:srgbClr val="0237D8"/>
                  </a:solidFill>
                  <a:latin typeface="+mj-lt"/>
                  <a:ea typeface="+mj-lt"/>
                </a:rPr>
                <a:t>0</a:t>
              </a:r>
            </a:p>
          </p:txBody>
        </p:sp>
        <p:grpSp>
          <p:nvGrpSpPr>
            <p:cNvPr id="156" name="Group 25">
              <a:extLst>
                <a:ext uri="{FF2B5EF4-FFF2-40B4-BE49-F238E27FC236}">
                  <a16:creationId xmlns:a16="http://schemas.microsoft.com/office/drawing/2014/main" id="{CD8CDBEA-7B35-46EE-9CEF-3BDEE73FD397}"/>
                </a:ext>
              </a:extLst>
            </p:cNvPr>
            <p:cNvGrpSpPr/>
            <p:nvPr/>
          </p:nvGrpSpPr>
          <p:grpSpPr bwMode="auto">
            <a:xfrm>
              <a:off x="3431456" y="3913441"/>
              <a:ext cx="1517650" cy="2451103"/>
              <a:chOff x="-43" y="-3"/>
              <a:chExt cx="956" cy="1544"/>
            </a:xfrm>
          </p:grpSpPr>
          <p:sp>
            <p:nvSpPr>
              <p:cNvPr id="162" name="Text Box 26">
                <a:extLst>
                  <a:ext uri="{FF2B5EF4-FFF2-40B4-BE49-F238E27FC236}">
                    <a16:creationId xmlns:a16="http://schemas.microsoft.com/office/drawing/2014/main" id="{555B0113-8F83-4821-B818-4FF72C4BD2EF}"/>
                  </a:ext>
                </a:extLst>
              </p:cNvPr>
              <p:cNvSpPr txBox="1">
                <a:spLocks noChangeArrowheads="1"/>
              </p:cNvSpPr>
              <p:nvPr/>
            </p:nvSpPr>
            <p:spPr bwMode="auto">
              <a:xfrm>
                <a:off x="-43" y="1260"/>
                <a:ext cx="95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300" b="1" i="0" dirty="0">
                    <a:solidFill>
                      <a:schemeClr val="tx1">
                        <a:lumMod val="75000"/>
                        <a:lumOff val="25000"/>
                      </a:schemeClr>
                    </a:solidFill>
                    <a:latin typeface="+mj-lt"/>
                    <a:ea typeface="+mj-lt"/>
                    <a:sym typeface="+mn-ea"/>
                  </a:rPr>
                  <a:t>1100001</a:t>
                </a:r>
                <a:r>
                  <a:rPr lang="en-US" altLang="zh-CN" sz="2300" b="1" i="0" dirty="0">
                    <a:solidFill>
                      <a:srgbClr val="FF0000"/>
                    </a:solidFill>
                    <a:latin typeface="+mj-lt"/>
                    <a:ea typeface="+mj-lt"/>
                    <a:sym typeface="+mn-ea"/>
                  </a:rPr>
                  <a:t>1</a:t>
                </a:r>
              </a:p>
            </p:txBody>
          </p:sp>
          <p:sp>
            <p:nvSpPr>
              <p:cNvPr id="163" name="Line 27">
                <a:extLst>
                  <a:ext uri="{FF2B5EF4-FFF2-40B4-BE49-F238E27FC236}">
                    <a16:creationId xmlns:a16="http://schemas.microsoft.com/office/drawing/2014/main" id="{078C00B9-C0C2-4384-8E30-2E75510192C7}"/>
                  </a:ext>
                </a:extLst>
              </p:cNvPr>
              <p:cNvSpPr>
                <a:spLocks noChangeShapeType="1"/>
              </p:cNvSpPr>
              <p:nvPr/>
            </p:nvSpPr>
            <p:spPr bwMode="auto">
              <a:xfrm>
                <a:off x="154"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64" name="Line 28">
                <a:extLst>
                  <a:ext uri="{FF2B5EF4-FFF2-40B4-BE49-F238E27FC236}">
                    <a16:creationId xmlns:a16="http://schemas.microsoft.com/office/drawing/2014/main" id="{CEDEE482-B2C2-424D-9F31-8EEC08DFB35D}"/>
                  </a:ext>
                </a:extLst>
              </p:cNvPr>
              <p:cNvSpPr>
                <a:spLocks noChangeShapeType="1"/>
              </p:cNvSpPr>
              <p:nvPr/>
            </p:nvSpPr>
            <p:spPr bwMode="auto">
              <a:xfrm>
                <a:off x="459" y="-3"/>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65" name="Line 29">
                <a:extLst>
                  <a:ext uri="{FF2B5EF4-FFF2-40B4-BE49-F238E27FC236}">
                    <a16:creationId xmlns:a16="http://schemas.microsoft.com/office/drawing/2014/main" id="{6D7F2912-08E6-467A-8BB9-49EFB33E8E6E}"/>
                  </a:ext>
                </a:extLst>
              </p:cNvPr>
              <p:cNvSpPr>
                <a:spLocks noChangeShapeType="1"/>
              </p:cNvSpPr>
              <p:nvPr/>
            </p:nvSpPr>
            <p:spPr bwMode="auto">
              <a:xfrm>
                <a:off x="558"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66" name="Line 30">
                <a:extLst>
                  <a:ext uri="{FF2B5EF4-FFF2-40B4-BE49-F238E27FC236}">
                    <a16:creationId xmlns:a16="http://schemas.microsoft.com/office/drawing/2014/main" id="{25E55E67-FAA4-485D-945A-D0D6E2515BB4}"/>
                  </a:ext>
                </a:extLst>
              </p:cNvPr>
              <p:cNvSpPr>
                <a:spLocks noChangeShapeType="1"/>
              </p:cNvSpPr>
              <p:nvPr/>
            </p:nvSpPr>
            <p:spPr bwMode="auto">
              <a:xfrm>
                <a:off x="656"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grpSp>
        <p:sp>
          <p:nvSpPr>
            <p:cNvPr id="157" name="Line 27">
              <a:extLst>
                <a:ext uri="{FF2B5EF4-FFF2-40B4-BE49-F238E27FC236}">
                  <a16:creationId xmlns:a16="http://schemas.microsoft.com/office/drawing/2014/main" id="{0EADDD81-26AD-41DF-A6CB-CB65A1449A7F}"/>
                </a:ext>
              </a:extLst>
            </p:cNvPr>
            <p:cNvSpPr>
              <a:spLocks noChangeShapeType="1"/>
            </p:cNvSpPr>
            <p:nvPr/>
          </p:nvSpPr>
          <p:spPr bwMode="auto">
            <a:xfrm>
              <a:off x="3577189" y="391820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58" name="Line 27">
              <a:extLst>
                <a:ext uri="{FF2B5EF4-FFF2-40B4-BE49-F238E27FC236}">
                  <a16:creationId xmlns:a16="http://schemas.microsoft.com/office/drawing/2014/main" id="{CF1B1ACA-29ED-42B3-BDED-E3EDDAD5473E}"/>
                </a:ext>
              </a:extLst>
            </p:cNvPr>
            <p:cNvSpPr>
              <a:spLocks noChangeShapeType="1"/>
            </p:cNvSpPr>
            <p:nvPr/>
          </p:nvSpPr>
          <p:spPr bwMode="auto">
            <a:xfrm>
              <a:off x="4082840" y="391820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59" name="Line 27">
              <a:extLst>
                <a:ext uri="{FF2B5EF4-FFF2-40B4-BE49-F238E27FC236}">
                  <a16:creationId xmlns:a16="http://schemas.microsoft.com/office/drawing/2014/main" id="{97CE0FA1-3010-49B2-87CC-4609FCD79DDB}"/>
                </a:ext>
              </a:extLst>
            </p:cNvPr>
            <p:cNvSpPr>
              <a:spLocks noChangeShapeType="1"/>
            </p:cNvSpPr>
            <p:nvPr/>
          </p:nvSpPr>
          <p:spPr bwMode="auto">
            <a:xfrm>
              <a:off x="3912026" y="391312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60" name="Line 17">
              <a:extLst>
                <a:ext uri="{FF2B5EF4-FFF2-40B4-BE49-F238E27FC236}">
                  <a16:creationId xmlns:a16="http://schemas.microsoft.com/office/drawing/2014/main" id="{D6C95CE7-D7CA-48D4-8994-7EF3B8E05F33}"/>
                </a:ext>
              </a:extLst>
            </p:cNvPr>
            <p:cNvSpPr>
              <a:spLocks noChangeShapeType="1"/>
            </p:cNvSpPr>
            <p:nvPr/>
          </p:nvSpPr>
          <p:spPr bwMode="auto">
            <a:xfrm>
              <a:off x="4673513" y="3929633"/>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161" name="AutoShape 38">
              <a:extLst>
                <a:ext uri="{FF2B5EF4-FFF2-40B4-BE49-F238E27FC236}">
                  <a16:creationId xmlns:a16="http://schemas.microsoft.com/office/drawing/2014/main" id="{356947C3-225F-4CEE-BDE4-4B55C930F6A0}"/>
                </a:ext>
              </a:extLst>
            </p:cNvPr>
            <p:cNvSpPr>
              <a:spLocks noChangeAspect="1"/>
            </p:cNvSpPr>
            <p:nvPr/>
          </p:nvSpPr>
          <p:spPr bwMode="auto">
            <a:xfrm>
              <a:off x="4525291" y="4654267"/>
              <a:ext cx="296545" cy="296545"/>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grpSp>
      <p:sp>
        <p:nvSpPr>
          <p:cNvPr id="167" name="矩形 166">
            <a:extLst>
              <a:ext uri="{FF2B5EF4-FFF2-40B4-BE49-F238E27FC236}">
                <a16:creationId xmlns:a16="http://schemas.microsoft.com/office/drawing/2014/main" id="{C4F2F7A1-70C4-442C-8E16-ED2BFCFB88D9}"/>
              </a:ext>
            </a:extLst>
          </p:cNvPr>
          <p:cNvSpPr/>
          <p:nvPr/>
        </p:nvSpPr>
        <p:spPr>
          <a:xfrm>
            <a:off x="1086211" y="1666486"/>
            <a:ext cx="3022960" cy="580352"/>
          </a:xfrm>
          <a:prstGeom prst="rect">
            <a:avLst/>
          </a:prstGeom>
        </p:spPr>
        <p:txBody>
          <a:bodyPr wrap="square">
            <a:spAutoFit/>
          </a:bodyPr>
          <a:lstStyle/>
          <a:p>
            <a:pPr marL="0" marR="0" algn="just">
              <a:lnSpc>
                <a:spcPct val="150000"/>
              </a:lnSpc>
              <a:spcBef>
                <a:spcPts val="0"/>
              </a:spcBef>
              <a:spcAft>
                <a:spcPts val="0"/>
              </a:spcAft>
            </a:pPr>
            <a:r>
              <a:rPr lang="en-US" altLang="zh-CN" sz="2400" dirty="0">
                <a:solidFill>
                  <a:schemeClr val="tx1">
                    <a:lumMod val="75000"/>
                    <a:lumOff val="25000"/>
                  </a:schemeClr>
                </a:solidFill>
                <a:ea typeface="微软雅黑" panose="020B0503020204020204" pitchFamily="34" charset="-122"/>
                <a:sym typeface="Symbol" panose="05050102010706020507" pitchFamily="18" charset="2"/>
              </a:rPr>
              <a:t>3)</a:t>
            </a:r>
            <a:r>
              <a:rPr lang="zh-CN" altLang="en-US" sz="2400" dirty="0">
                <a:solidFill>
                  <a:schemeClr val="tx1">
                    <a:lumMod val="75000"/>
                    <a:lumOff val="25000"/>
                  </a:schemeClr>
                </a:solidFill>
                <a:ea typeface="微软雅黑" panose="020B0503020204020204" pitchFamily="34" charset="-122"/>
                <a:sym typeface="Symbol" panose="05050102010706020507" pitchFamily="18" charset="2"/>
              </a:rPr>
              <a:t>检错方法</a:t>
            </a:r>
            <a:r>
              <a:rPr lang="zh-CN" altLang="en-US" sz="2400" dirty="0">
                <a:solidFill>
                  <a:schemeClr val="tx1">
                    <a:lumMod val="75000"/>
                    <a:lumOff val="25000"/>
                  </a:schemeClr>
                </a:solidFill>
                <a:ea typeface="微软雅黑" panose="020B0503020204020204" pitchFamily="34" charset="-122"/>
              </a:rPr>
              <a:t>与电路</a:t>
            </a:r>
          </a:p>
        </p:txBody>
      </p:sp>
      <p:grpSp>
        <p:nvGrpSpPr>
          <p:cNvPr id="168" name="组合 167">
            <a:extLst>
              <a:ext uri="{FF2B5EF4-FFF2-40B4-BE49-F238E27FC236}">
                <a16:creationId xmlns:a16="http://schemas.microsoft.com/office/drawing/2014/main" id="{99E950E6-4578-421D-B586-B0B52AF86140}"/>
              </a:ext>
            </a:extLst>
          </p:cNvPr>
          <p:cNvGrpSpPr/>
          <p:nvPr/>
        </p:nvGrpSpPr>
        <p:grpSpPr>
          <a:xfrm>
            <a:off x="5680522" y="4021385"/>
            <a:ext cx="5868835" cy="2390980"/>
            <a:chOff x="2364097" y="3544712"/>
            <a:chExt cx="5717404" cy="2364041"/>
          </a:xfrm>
        </p:grpSpPr>
        <p:sp>
          <p:nvSpPr>
            <p:cNvPr id="169" name="矩形 168">
              <a:extLst>
                <a:ext uri="{FF2B5EF4-FFF2-40B4-BE49-F238E27FC236}">
                  <a16:creationId xmlns:a16="http://schemas.microsoft.com/office/drawing/2014/main" id="{BB08B689-45C9-4A24-923C-F810E92B01C3}"/>
                </a:ext>
              </a:extLst>
            </p:cNvPr>
            <p:cNvSpPr/>
            <p:nvPr/>
          </p:nvSpPr>
          <p:spPr>
            <a:xfrm>
              <a:off x="3615642" y="3635228"/>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0" name="矩形 169">
              <a:extLst>
                <a:ext uri="{FF2B5EF4-FFF2-40B4-BE49-F238E27FC236}">
                  <a16:creationId xmlns:a16="http://schemas.microsoft.com/office/drawing/2014/main" id="{0970D593-1157-4958-B0AB-B7C04D56183F}"/>
                </a:ext>
              </a:extLst>
            </p:cNvPr>
            <p:cNvSpPr/>
            <p:nvPr/>
          </p:nvSpPr>
          <p:spPr>
            <a:xfrm>
              <a:off x="3626101" y="4374662"/>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1" name="矩形 170">
              <a:extLst>
                <a:ext uri="{FF2B5EF4-FFF2-40B4-BE49-F238E27FC236}">
                  <a16:creationId xmlns:a16="http://schemas.microsoft.com/office/drawing/2014/main" id="{DBCFACB5-7E07-42C2-B007-B919A8F59310}"/>
                </a:ext>
              </a:extLst>
            </p:cNvPr>
            <p:cNvSpPr/>
            <p:nvPr/>
          </p:nvSpPr>
          <p:spPr>
            <a:xfrm>
              <a:off x="3626101" y="5170433"/>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2" name="矩形 171">
              <a:extLst>
                <a:ext uri="{FF2B5EF4-FFF2-40B4-BE49-F238E27FC236}">
                  <a16:creationId xmlns:a16="http://schemas.microsoft.com/office/drawing/2014/main" id="{2D4310A5-5B1D-4617-80D9-4059D6670FDC}"/>
                </a:ext>
              </a:extLst>
            </p:cNvPr>
            <p:cNvSpPr/>
            <p:nvPr/>
          </p:nvSpPr>
          <p:spPr>
            <a:xfrm>
              <a:off x="4659996" y="4006132"/>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3" name="矩形 172">
              <a:extLst>
                <a:ext uri="{FF2B5EF4-FFF2-40B4-BE49-F238E27FC236}">
                  <a16:creationId xmlns:a16="http://schemas.microsoft.com/office/drawing/2014/main" id="{249C072B-70D4-4D34-892C-7B0B84D47F74}"/>
                </a:ext>
              </a:extLst>
            </p:cNvPr>
            <p:cNvSpPr/>
            <p:nvPr/>
          </p:nvSpPr>
          <p:spPr>
            <a:xfrm>
              <a:off x="4664923" y="5344465"/>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4" name="矩形 173">
              <a:extLst>
                <a:ext uri="{FF2B5EF4-FFF2-40B4-BE49-F238E27FC236}">
                  <a16:creationId xmlns:a16="http://schemas.microsoft.com/office/drawing/2014/main" id="{5A1622C3-684E-4872-A1A2-55F94F61FBBC}"/>
                </a:ext>
              </a:extLst>
            </p:cNvPr>
            <p:cNvSpPr/>
            <p:nvPr/>
          </p:nvSpPr>
          <p:spPr>
            <a:xfrm>
              <a:off x="5952924" y="4657212"/>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75" name="直接连接符 174">
              <a:extLst>
                <a:ext uri="{FF2B5EF4-FFF2-40B4-BE49-F238E27FC236}">
                  <a16:creationId xmlns:a16="http://schemas.microsoft.com/office/drawing/2014/main" id="{13513750-A689-4F7C-8708-B7EE7B4BE57A}"/>
                </a:ext>
              </a:extLst>
            </p:cNvPr>
            <p:cNvCxnSpPr/>
            <p:nvPr/>
          </p:nvCxnSpPr>
          <p:spPr>
            <a:xfrm>
              <a:off x="4108067" y="3887256"/>
              <a:ext cx="32160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76" name="直接连接符 175">
              <a:extLst>
                <a:ext uri="{FF2B5EF4-FFF2-40B4-BE49-F238E27FC236}">
                  <a16:creationId xmlns:a16="http://schemas.microsoft.com/office/drawing/2014/main" id="{8C33295B-9651-47AF-B3A5-0A7E229CE4AB}"/>
                </a:ext>
              </a:extLst>
            </p:cNvPr>
            <p:cNvCxnSpPr/>
            <p:nvPr/>
          </p:nvCxnSpPr>
          <p:spPr>
            <a:xfrm>
              <a:off x="4442759" y="4096565"/>
              <a:ext cx="19843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77" name="直接连接符 176">
              <a:extLst>
                <a:ext uri="{FF2B5EF4-FFF2-40B4-BE49-F238E27FC236}">
                  <a16:creationId xmlns:a16="http://schemas.microsoft.com/office/drawing/2014/main" id="{F607127E-CA87-4695-A4A0-DCA449D9FCE9}"/>
                </a:ext>
              </a:extLst>
            </p:cNvPr>
            <p:cNvCxnSpPr/>
            <p:nvPr/>
          </p:nvCxnSpPr>
          <p:spPr>
            <a:xfrm>
              <a:off x="4108067" y="4630619"/>
              <a:ext cx="3573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8" name="直接连接符 177">
              <a:extLst>
                <a:ext uri="{FF2B5EF4-FFF2-40B4-BE49-F238E27FC236}">
                  <a16:creationId xmlns:a16="http://schemas.microsoft.com/office/drawing/2014/main" id="{8CD6F432-E558-404A-9189-8F1EC56196AD}"/>
                </a:ext>
              </a:extLst>
            </p:cNvPr>
            <p:cNvCxnSpPr/>
            <p:nvPr/>
          </p:nvCxnSpPr>
          <p:spPr>
            <a:xfrm>
              <a:off x="4452285" y="441069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0392A44-BD12-4032-B3E3-BEBE09167BFE}"/>
                </a:ext>
              </a:extLst>
            </p:cNvPr>
            <p:cNvCxnSpPr/>
            <p:nvPr/>
          </p:nvCxnSpPr>
          <p:spPr>
            <a:xfrm>
              <a:off x="4442759" y="3880565"/>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DE35439F-9344-4B24-9766-785456DA209A}"/>
                </a:ext>
              </a:extLst>
            </p:cNvPr>
            <p:cNvCxnSpPr/>
            <p:nvPr/>
          </p:nvCxnSpPr>
          <p:spPr>
            <a:xfrm>
              <a:off x="4449388" y="4410690"/>
              <a:ext cx="19843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1" name="直接连接符 180">
              <a:extLst>
                <a:ext uri="{FF2B5EF4-FFF2-40B4-BE49-F238E27FC236}">
                  <a16:creationId xmlns:a16="http://schemas.microsoft.com/office/drawing/2014/main" id="{1804776A-EA63-4D82-B9B8-E61473443F65}"/>
                </a:ext>
              </a:extLst>
            </p:cNvPr>
            <p:cNvCxnSpPr/>
            <p:nvPr/>
          </p:nvCxnSpPr>
          <p:spPr>
            <a:xfrm>
              <a:off x="4108067" y="5428692"/>
              <a:ext cx="53600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2" name="直接连接符 181">
              <a:extLst>
                <a:ext uri="{FF2B5EF4-FFF2-40B4-BE49-F238E27FC236}">
                  <a16:creationId xmlns:a16="http://schemas.microsoft.com/office/drawing/2014/main" id="{F088B1C8-9E4B-4310-8E6C-28D24EA6CDFA}"/>
                </a:ext>
              </a:extLst>
            </p:cNvPr>
            <p:cNvCxnSpPr/>
            <p:nvPr/>
          </p:nvCxnSpPr>
          <p:spPr>
            <a:xfrm>
              <a:off x="2768059" y="5776565"/>
              <a:ext cx="19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3" name="直接连接符 182">
              <a:extLst>
                <a:ext uri="{FF2B5EF4-FFF2-40B4-BE49-F238E27FC236}">
                  <a16:creationId xmlns:a16="http://schemas.microsoft.com/office/drawing/2014/main" id="{94457FDA-2EEB-40D4-9B2A-B3B6EEC8E5F8}"/>
                </a:ext>
              </a:extLst>
            </p:cNvPr>
            <p:cNvCxnSpPr/>
            <p:nvPr/>
          </p:nvCxnSpPr>
          <p:spPr>
            <a:xfrm>
              <a:off x="5139833" y="4258160"/>
              <a:ext cx="357338"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4" name="直接连接符 183">
              <a:extLst>
                <a:ext uri="{FF2B5EF4-FFF2-40B4-BE49-F238E27FC236}">
                  <a16:creationId xmlns:a16="http://schemas.microsoft.com/office/drawing/2014/main" id="{5E06F64F-E668-4B9A-A27F-39BFC85351AE}"/>
                </a:ext>
              </a:extLst>
            </p:cNvPr>
            <p:cNvCxnSpPr/>
            <p:nvPr/>
          </p:nvCxnSpPr>
          <p:spPr>
            <a:xfrm>
              <a:off x="5139833" y="5596493"/>
              <a:ext cx="357338"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6B77839A-D9DB-48A4-80D2-D81BBA18496F}"/>
                </a:ext>
              </a:extLst>
            </p:cNvPr>
            <p:cNvCxnSpPr/>
            <p:nvPr/>
          </p:nvCxnSpPr>
          <p:spPr>
            <a:xfrm>
              <a:off x="5484924" y="4252499"/>
              <a:ext cx="0" cy="5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FB19CDAD-0912-4EFA-AF09-88B8C8B91B97}"/>
                </a:ext>
              </a:extLst>
            </p:cNvPr>
            <p:cNvCxnSpPr/>
            <p:nvPr/>
          </p:nvCxnSpPr>
          <p:spPr>
            <a:xfrm>
              <a:off x="5484924" y="5056493"/>
              <a:ext cx="0" cy="5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26412157-3394-4FDB-AB8A-169FED23DAD6}"/>
                </a:ext>
              </a:extLst>
            </p:cNvPr>
            <p:cNvCxnSpPr/>
            <p:nvPr/>
          </p:nvCxnSpPr>
          <p:spPr>
            <a:xfrm>
              <a:off x="5492040" y="4792499"/>
              <a:ext cx="468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8" name="直接连接符 187">
              <a:extLst>
                <a:ext uri="{FF2B5EF4-FFF2-40B4-BE49-F238E27FC236}">
                  <a16:creationId xmlns:a16="http://schemas.microsoft.com/office/drawing/2014/main" id="{76E4738C-8CA0-4921-BB7E-26BE8F6C7D57}"/>
                </a:ext>
              </a:extLst>
            </p:cNvPr>
            <p:cNvCxnSpPr/>
            <p:nvPr/>
          </p:nvCxnSpPr>
          <p:spPr>
            <a:xfrm>
              <a:off x="5484924" y="5066658"/>
              <a:ext cx="468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9" name="直接连接符 188">
              <a:extLst>
                <a:ext uri="{FF2B5EF4-FFF2-40B4-BE49-F238E27FC236}">
                  <a16:creationId xmlns:a16="http://schemas.microsoft.com/office/drawing/2014/main" id="{E48330D3-B643-4819-B299-8B64F7975DEA}"/>
                </a:ext>
              </a:extLst>
            </p:cNvPr>
            <p:cNvCxnSpPr/>
            <p:nvPr/>
          </p:nvCxnSpPr>
          <p:spPr>
            <a:xfrm>
              <a:off x="6425316" y="4909240"/>
              <a:ext cx="357338"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190" name="组合 189">
              <a:extLst>
                <a:ext uri="{FF2B5EF4-FFF2-40B4-BE49-F238E27FC236}">
                  <a16:creationId xmlns:a16="http://schemas.microsoft.com/office/drawing/2014/main" id="{EBADAA13-3BC9-4965-8F13-44B14C5EEB10}"/>
                </a:ext>
              </a:extLst>
            </p:cNvPr>
            <p:cNvGrpSpPr/>
            <p:nvPr/>
          </p:nvGrpSpPr>
          <p:grpSpPr>
            <a:xfrm>
              <a:off x="6801303" y="4665095"/>
              <a:ext cx="572324" cy="504056"/>
              <a:chOff x="2256651" y="3760341"/>
              <a:chExt cx="572324" cy="504056"/>
            </a:xfrm>
          </p:grpSpPr>
          <p:sp>
            <p:nvSpPr>
              <p:cNvPr id="206" name="矩形 205">
                <a:extLst>
                  <a:ext uri="{FF2B5EF4-FFF2-40B4-BE49-F238E27FC236}">
                    <a16:creationId xmlns:a16="http://schemas.microsoft.com/office/drawing/2014/main" id="{CB1A8205-DCB3-4045-8330-2B30C42A02ED}"/>
                  </a:ext>
                </a:extLst>
              </p:cNvPr>
              <p:cNvSpPr/>
              <p:nvPr/>
            </p:nvSpPr>
            <p:spPr>
              <a:xfrm>
                <a:off x="2256651" y="3760341"/>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07" name="流程图: 接点 206">
                <a:extLst>
                  <a:ext uri="{FF2B5EF4-FFF2-40B4-BE49-F238E27FC236}">
                    <a16:creationId xmlns:a16="http://schemas.microsoft.com/office/drawing/2014/main" id="{0AA573A8-3615-46FF-BB0C-93B2A6B70A76}"/>
                  </a:ext>
                </a:extLst>
              </p:cNvPr>
              <p:cNvSpPr/>
              <p:nvPr/>
            </p:nvSpPr>
            <p:spPr>
              <a:xfrm>
                <a:off x="2749546" y="3976365"/>
                <a:ext cx="79429" cy="72008"/>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91" name="直接连接符 190">
              <a:extLst>
                <a:ext uri="{FF2B5EF4-FFF2-40B4-BE49-F238E27FC236}">
                  <a16:creationId xmlns:a16="http://schemas.microsoft.com/office/drawing/2014/main" id="{D9D9A70C-8495-4A86-B619-ED296BED2543}"/>
                </a:ext>
              </a:extLst>
            </p:cNvPr>
            <p:cNvCxnSpPr/>
            <p:nvPr/>
          </p:nvCxnSpPr>
          <p:spPr>
            <a:xfrm>
              <a:off x="7373627" y="4917123"/>
              <a:ext cx="25479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2" name="直接连接符 191">
              <a:extLst>
                <a:ext uri="{FF2B5EF4-FFF2-40B4-BE49-F238E27FC236}">
                  <a16:creationId xmlns:a16="http://schemas.microsoft.com/office/drawing/2014/main" id="{9D787B7F-C797-4BCE-B0AA-914F23854DD1}"/>
                </a:ext>
              </a:extLst>
            </p:cNvPr>
            <p:cNvCxnSpPr/>
            <p:nvPr/>
          </p:nvCxnSpPr>
          <p:spPr>
            <a:xfrm>
              <a:off x="3157834" y="5560489"/>
              <a:ext cx="46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3" name="直接连接符 192">
              <a:extLst>
                <a:ext uri="{FF2B5EF4-FFF2-40B4-BE49-F238E27FC236}">
                  <a16:creationId xmlns:a16="http://schemas.microsoft.com/office/drawing/2014/main" id="{086E4BF0-9500-4DE1-8BC6-7D7483EA8EAA}"/>
                </a:ext>
              </a:extLst>
            </p:cNvPr>
            <p:cNvCxnSpPr/>
            <p:nvPr/>
          </p:nvCxnSpPr>
          <p:spPr>
            <a:xfrm>
              <a:off x="3147642" y="4754267"/>
              <a:ext cx="46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4" name="直接连接符 193">
              <a:extLst>
                <a:ext uri="{FF2B5EF4-FFF2-40B4-BE49-F238E27FC236}">
                  <a16:creationId xmlns:a16="http://schemas.microsoft.com/office/drawing/2014/main" id="{9D5A753C-3364-4431-8ED0-1F835678C5FB}"/>
                </a:ext>
              </a:extLst>
            </p:cNvPr>
            <p:cNvCxnSpPr/>
            <p:nvPr/>
          </p:nvCxnSpPr>
          <p:spPr>
            <a:xfrm>
              <a:off x="3147642" y="4004420"/>
              <a:ext cx="46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5" name="直接连接符 194">
              <a:extLst>
                <a:ext uri="{FF2B5EF4-FFF2-40B4-BE49-F238E27FC236}">
                  <a16:creationId xmlns:a16="http://schemas.microsoft.com/office/drawing/2014/main" id="{0A6BC10F-382B-4EFE-AE3F-BB767F11569E}"/>
                </a:ext>
              </a:extLst>
            </p:cNvPr>
            <p:cNvCxnSpPr/>
            <p:nvPr/>
          </p:nvCxnSpPr>
          <p:spPr>
            <a:xfrm>
              <a:off x="2717005" y="3760341"/>
              <a:ext cx="900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6" name="直接连接符 195">
              <a:extLst>
                <a:ext uri="{FF2B5EF4-FFF2-40B4-BE49-F238E27FC236}">
                  <a16:creationId xmlns:a16="http://schemas.microsoft.com/office/drawing/2014/main" id="{AACE01FA-372C-43EC-8F8E-FF699E2A6D39}"/>
                </a:ext>
              </a:extLst>
            </p:cNvPr>
            <p:cNvCxnSpPr/>
            <p:nvPr/>
          </p:nvCxnSpPr>
          <p:spPr>
            <a:xfrm>
              <a:off x="2715642" y="4510188"/>
              <a:ext cx="900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97" name="直接连接符 196">
              <a:extLst>
                <a:ext uri="{FF2B5EF4-FFF2-40B4-BE49-F238E27FC236}">
                  <a16:creationId xmlns:a16="http://schemas.microsoft.com/office/drawing/2014/main" id="{905310EC-9CFE-4061-B165-D2058B994B6E}"/>
                </a:ext>
              </a:extLst>
            </p:cNvPr>
            <p:cNvCxnSpPr/>
            <p:nvPr/>
          </p:nvCxnSpPr>
          <p:spPr>
            <a:xfrm>
              <a:off x="2726945" y="5326493"/>
              <a:ext cx="900000" cy="0"/>
            </a:xfrm>
            <a:prstGeom prst="line">
              <a:avLst/>
            </a:prstGeom>
            <a:ln w="19050"/>
          </p:spPr>
          <p:style>
            <a:lnRef idx="1">
              <a:schemeClr val="dk1"/>
            </a:lnRef>
            <a:fillRef idx="0">
              <a:schemeClr val="dk1"/>
            </a:fillRef>
            <a:effectRef idx="0">
              <a:schemeClr val="dk1"/>
            </a:effectRef>
            <a:fontRef idx="minor">
              <a:schemeClr val="tx1"/>
            </a:fontRef>
          </p:style>
        </p:cxnSp>
        <p:sp>
          <p:nvSpPr>
            <p:cNvPr id="198" name="文本框 197">
              <a:extLst>
                <a:ext uri="{FF2B5EF4-FFF2-40B4-BE49-F238E27FC236}">
                  <a16:creationId xmlns:a16="http://schemas.microsoft.com/office/drawing/2014/main" id="{097DD116-8E05-4909-BA0A-3175DFCA78F9}"/>
                </a:ext>
              </a:extLst>
            </p:cNvPr>
            <p:cNvSpPr txBox="1"/>
            <p:nvPr/>
          </p:nvSpPr>
          <p:spPr>
            <a:xfrm>
              <a:off x="2364097" y="3544712"/>
              <a:ext cx="432048" cy="369332"/>
            </a:xfrm>
            <a:prstGeom prst="rect">
              <a:avLst/>
            </a:prstGeom>
            <a:noFill/>
          </p:spPr>
          <p:txBody>
            <a:bodyPr wrap="square" rtlCol="0">
              <a:spAutoFit/>
            </a:bodyPr>
            <a:lstStyle/>
            <a:p>
              <a:r>
                <a:rPr lang="en-US" altLang="zh-CN" dirty="0"/>
                <a:t>X</a:t>
              </a:r>
              <a:r>
                <a:rPr lang="en-US" altLang="zh-CN" baseline="-25000" dirty="0"/>
                <a:t>1</a:t>
              </a:r>
              <a:endParaRPr lang="zh-CN" altLang="en-US" baseline="-25000" dirty="0"/>
            </a:p>
          </p:txBody>
        </p:sp>
        <p:sp>
          <p:nvSpPr>
            <p:cNvPr id="199" name="文本框 198">
              <a:extLst>
                <a:ext uri="{FF2B5EF4-FFF2-40B4-BE49-F238E27FC236}">
                  <a16:creationId xmlns:a16="http://schemas.microsoft.com/office/drawing/2014/main" id="{3ECBAE5D-8537-4F3F-8F40-3EFF303F972C}"/>
                </a:ext>
              </a:extLst>
            </p:cNvPr>
            <p:cNvSpPr txBox="1"/>
            <p:nvPr/>
          </p:nvSpPr>
          <p:spPr>
            <a:xfrm>
              <a:off x="2804222" y="3756115"/>
              <a:ext cx="432048" cy="369332"/>
            </a:xfrm>
            <a:prstGeom prst="rect">
              <a:avLst/>
            </a:prstGeom>
            <a:noFill/>
          </p:spPr>
          <p:txBody>
            <a:bodyPr wrap="square" rtlCol="0">
              <a:spAutoFit/>
            </a:bodyPr>
            <a:lstStyle/>
            <a:p>
              <a:r>
                <a:rPr lang="en-US" altLang="zh-CN" dirty="0"/>
                <a:t>X</a:t>
              </a:r>
              <a:r>
                <a:rPr lang="en-US" altLang="zh-CN" baseline="-25000" dirty="0"/>
                <a:t>2</a:t>
              </a:r>
              <a:endParaRPr lang="zh-CN" altLang="en-US" baseline="-25000" dirty="0"/>
            </a:p>
          </p:txBody>
        </p:sp>
        <p:sp>
          <p:nvSpPr>
            <p:cNvPr id="200" name="文本框 199">
              <a:extLst>
                <a:ext uri="{FF2B5EF4-FFF2-40B4-BE49-F238E27FC236}">
                  <a16:creationId xmlns:a16="http://schemas.microsoft.com/office/drawing/2014/main" id="{793BABC4-BF31-46C4-B4BC-C0A9DF759605}"/>
                </a:ext>
              </a:extLst>
            </p:cNvPr>
            <p:cNvSpPr txBox="1"/>
            <p:nvPr/>
          </p:nvSpPr>
          <p:spPr>
            <a:xfrm>
              <a:off x="2364097" y="4272646"/>
              <a:ext cx="432048" cy="369332"/>
            </a:xfrm>
            <a:prstGeom prst="rect">
              <a:avLst/>
            </a:prstGeom>
            <a:noFill/>
          </p:spPr>
          <p:txBody>
            <a:bodyPr wrap="square" rtlCol="0">
              <a:spAutoFit/>
            </a:bodyPr>
            <a:lstStyle/>
            <a:p>
              <a:r>
                <a:rPr lang="en-US" altLang="zh-CN" dirty="0"/>
                <a:t>X</a:t>
              </a:r>
              <a:r>
                <a:rPr lang="en-US" altLang="zh-CN" baseline="-25000" dirty="0"/>
                <a:t>3</a:t>
              </a:r>
              <a:endParaRPr lang="zh-CN" altLang="en-US" baseline="-25000" dirty="0"/>
            </a:p>
          </p:txBody>
        </p:sp>
        <p:sp>
          <p:nvSpPr>
            <p:cNvPr id="201" name="文本框 200">
              <a:extLst>
                <a:ext uri="{FF2B5EF4-FFF2-40B4-BE49-F238E27FC236}">
                  <a16:creationId xmlns:a16="http://schemas.microsoft.com/office/drawing/2014/main" id="{C649301A-66DA-49A4-9909-A57816D5F5C4}"/>
                </a:ext>
              </a:extLst>
            </p:cNvPr>
            <p:cNvSpPr txBox="1"/>
            <p:nvPr/>
          </p:nvSpPr>
          <p:spPr>
            <a:xfrm>
              <a:off x="2803260" y="4525598"/>
              <a:ext cx="432048" cy="369332"/>
            </a:xfrm>
            <a:prstGeom prst="rect">
              <a:avLst/>
            </a:prstGeom>
            <a:noFill/>
          </p:spPr>
          <p:txBody>
            <a:bodyPr wrap="square" rtlCol="0">
              <a:spAutoFit/>
            </a:bodyPr>
            <a:lstStyle/>
            <a:p>
              <a:r>
                <a:rPr lang="en-US" altLang="zh-CN" dirty="0"/>
                <a:t>X</a:t>
              </a:r>
              <a:r>
                <a:rPr lang="en-US" altLang="zh-CN" baseline="-25000" dirty="0"/>
                <a:t>4</a:t>
              </a:r>
              <a:endParaRPr lang="zh-CN" altLang="en-US" baseline="-25000" dirty="0"/>
            </a:p>
          </p:txBody>
        </p:sp>
        <p:sp>
          <p:nvSpPr>
            <p:cNvPr id="202" name="文本框 201">
              <a:extLst>
                <a:ext uri="{FF2B5EF4-FFF2-40B4-BE49-F238E27FC236}">
                  <a16:creationId xmlns:a16="http://schemas.microsoft.com/office/drawing/2014/main" id="{794366D4-D514-411A-BF20-FB5C6D262266}"/>
                </a:ext>
              </a:extLst>
            </p:cNvPr>
            <p:cNvSpPr txBox="1"/>
            <p:nvPr/>
          </p:nvSpPr>
          <p:spPr>
            <a:xfrm>
              <a:off x="2403738" y="5093105"/>
              <a:ext cx="432048" cy="369332"/>
            </a:xfrm>
            <a:prstGeom prst="rect">
              <a:avLst/>
            </a:prstGeom>
            <a:noFill/>
          </p:spPr>
          <p:txBody>
            <a:bodyPr wrap="square" rtlCol="0">
              <a:spAutoFit/>
            </a:bodyPr>
            <a:lstStyle/>
            <a:p>
              <a:r>
                <a:rPr lang="en-US" altLang="zh-CN" dirty="0"/>
                <a:t>X</a:t>
              </a:r>
              <a:r>
                <a:rPr lang="en-US" altLang="zh-CN" baseline="-25000" dirty="0"/>
                <a:t>5</a:t>
              </a:r>
              <a:endParaRPr lang="zh-CN" altLang="en-US" baseline="-25000" dirty="0"/>
            </a:p>
          </p:txBody>
        </p:sp>
        <p:sp>
          <p:nvSpPr>
            <p:cNvPr id="203" name="文本框 202">
              <a:extLst>
                <a:ext uri="{FF2B5EF4-FFF2-40B4-BE49-F238E27FC236}">
                  <a16:creationId xmlns:a16="http://schemas.microsoft.com/office/drawing/2014/main" id="{437F1D9D-B660-4EFA-873C-7F7DD73BE727}"/>
                </a:ext>
              </a:extLst>
            </p:cNvPr>
            <p:cNvSpPr txBox="1"/>
            <p:nvPr/>
          </p:nvSpPr>
          <p:spPr>
            <a:xfrm>
              <a:off x="2842722" y="5342705"/>
              <a:ext cx="432048" cy="369332"/>
            </a:xfrm>
            <a:prstGeom prst="rect">
              <a:avLst/>
            </a:prstGeom>
            <a:noFill/>
          </p:spPr>
          <p:txBody>
            <a:bodyPr wrap="square" rtlCol="0">
              <a:spAutoFit/>
            </a:bodyPr>
            <a:lstStyle/>
            <a:p>
              <a:r>
                <a:rPr lang="en-US" altLang="zh-CN" dirty="0"/>
                <a:t>X</a:t>
              </a:r>
              <a:r>
                <a:rPr lang="en-US" altLang="zh-CN" baseline="-25000" dirty="0"/>
                <a:t>6</a:t>
              </a:r>
              <a:endParaRPr lang="zh-CN" altLang="en-US" baseline="-25000" dirty="0"/>
            </a:p>
          </p:txBody>
        </p:sp>
        <p:sp>
          <p:nvSpPr>
            <p:cNvPr id="204" name="文本框 203">
              <a:extLst>
                <a:ext uri="{FF2B5EF4-FFF2-40B4-BE49-F238E27FC236}">
                  <a16:creationId xmlns:a16="http://schemas.microsoft.com/office/drawing/2014/main" id="{0CC525AD-43C6-4864-8F02-38FFABFEC55E}"/>
                </a:ext>
              </a:extLst>
            </p:cNvPr>
            <p:cNvSpPr txBox="1"/>
            <p:nvPr/>
          </p:nvSpPr>
          <p:spPr>
            <a:xfrm>
              <a:off x="2410674" y="5543582"/>
              <a:ext cx="432048" cy="365171"/>
            </a:xfrm>
            <a:prstGeom prst="rect">
              <a:avLst/>
            </a:prstGeom>
            <a:noFill/>
          </p:spPr>
          <p:txBody>
            <a:bodyPr wrap="square" rtlCol="0">
              <a:spAutoFit/>
            </a:bodyPr>
            <a:lstStyle/>
            <a:p>
              <a:r>
                <a:rPr lang="en-US" altLang="zh-CN" dirty="0"/>
                <a:t>P</a:t>
              </a:r>
              <a:endParaRPr lang="zh-CN" altLang="en-US" baseline="-25000" dirty="0"/>
            </a:p>
          </p:txBody>
        </p:sp>
        <p:sp>
          <p:nvSpPr>
            <p:cNvPr id="205" name="文本框 204">
              <a:extLst>
                <a:ext uri="{FF2B5EF4-FFF2-40B4-BE49-F238E27FC236}">
                  <a16:creationId xmlns:a16="http://schemas.microsoft.com/office/drawing/2014/main" id="{9306C7CF-3E89-4E63-973C-64057284DC27}"/>
                </a:ext>
              </a:extLst>
            </p:cNvPr>
            <p:cNvSpPr txBox="1"/>
            <p:nvPr/>
          </p:nvSpPr>
          <p:spPr>
            <a:xfrm>
              <a:off x="7649453" y="4707503"/>
              <a:ext cx="432048" cy="369332"/>
            </a:xfrm>
            <a:prstGeom prst="rect">
              <a:avLst/>
            </a:prstGeom>
            <a:noFill/>
          </p:spPr>
          <p:txBody>
            <a:bodyPr wrap="square" rtlCol="0">
              <a:spAutoFit/>
            </a:bodyPr>
            <a:lstStyle/>
            <a:p>
              <a:r>
                <a:rPr lang="en-US" altLang="zh-CN" dirty="0"/>
                <a:t>G</a:t>
              </a:r>
              <a:endParaRPr lang="zh-CN" altLang="en-US" baseline="-25000" dirty="0"/>
            </a:p>
          </p:txBody>
        </p:sp>
      </p:grpSp>
    </p:spTree>
    <p:extLst>
      <p:ext uri="{BB962C8B-B14F-4D97-AF65-F5344CB8AC3E}">
        <p14:creationId xmlns:p14="http://schemas.microsoft.com/office/powerpoint/2010/main" val="132512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linds(vertical)">
                                      <p:cBhvr>
                                        <p:cTn id="7" dur="500"/>
                                        <p:tgtEl>
                                          <p:spTgt spid="110"/>
                                        </p:tgtEl>
                                      </p:cBhvr>
                                    </p:animEffect>
                                  </p:childTnLst>
                                </p:cTn>
                              </p:par>
                              <p:par>
                                <p:cTn id="8" presetID="3" presetClass="entr" presetSubtype="5"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blinds(vertical)">
                                      <p:cBhvr>
                                        <p:cTn id="10" dur="500"/>
                                        <p:tgtEl>
                                          <p:spTgt spid="111"/>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blinds(vertical)">
                                      <p:cBhvr>
                                        <p:cTn id="13" dur="500"/>
                                        <p:tgtEl>
                                          <p:spTgt spid="13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nodeType="click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blinds(vertical)">
                                      <p:cBhvr>
                                        <p:cTn id="18"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D5042E-174F-4B2E-A2F4-E769A42D9CDB}"/>
              </a:ext>
            </a:extLst>
          </p:cNvPr>
          <p:cNvSpPr>
            <a:spLocks noGrp="1"/>
          </p:cNvSpPr>
          <p:nvPr>
            <p:ph type="title"/>
          </p:nvPr>
        </p:nvSpPr>
        <p:spPr>
          <a:xfrm>
            <a:off x="487822" y="257614"/>
            <a:ext cx="10515600" cy="617641"/>
          </a:xfrm>
        </p:spPr>
        <p:txBody>
          <a:bodyPr/>
          <a:lstStyle/>
          <a:p>
            <a:r>
              <a:rPr lang="en-US" altLang="zh-CN" dirty="0"/>
              <a:t>2.4.2 </a:t>
            </a:r>
            <a:r>
              <a:rPr lang="zh-CN" altLang="en-US" dirty="0"/>
              <a:t>奇偶校验</a:t>
            </a:r>
          </a:p>
        </p:txBody>
      </p:sp>
      <p:grpSp>
        <p:nvGrpSpPr>
          <p:cNvPr id="4" name="组合 4179">
            <a:extLst>
              <a:ext uri="{FF2B5EF4-FFF2-40B4-BE49-F238E27FC236}">
                <a16:creationId xmlns:a16="http://schemas.microsoft.com/office/drawing/2014/main" id="{9F2E3F3C-B441-4936-A466-81285525045F}"/>
              </a:ext>
            </a:extLst>
          </p:cNvPr>
          <p:cNvGrpSpPr/>
          <p:nvPr/>
        </p:nvGrpSpPr>
        <p:grpSpPr bwMode="auto">
          <a:xfrm>
            <a:off x="788443" y="1022842"/>
            <a:ext cx="5280892" cy="505251"/>
            <a:chOff x="-96346" y="0"/>
            <a:chExt cx="5282511" cy="505407"/>
          </a:xfrm>
        </p:grpSpPr>
        <p:sp>
          <p:nvSpPr>
            <p:cNvPr id="5" name="椭圆 4181">
              <a:extLst>
                <a:ext uri="{FF2B5EF4-FFF2-40B4-BE49-F238E27FC236}">
                  <a16:creationId xmlns:a16="http://schemas.microsoft.com/office/drawing/2014/main" id="{18D20D4D-D99E-4133-AA49-BD1F87F3BB32}"/>
                </a:ext>
              </a:extLst>
            </p:cNvPr>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rPr>
                <a:t>1</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6" name="五边形 4182">
              <a:extLst>
                <a:ext uri="{FF2B5EF4-FFF2-40B4-BE49-F238E27FC236}">
                  <a16:creationId xmlns:a16="http://schemas.microsoft.com/office/drawing/2014/main" id="{0F45A7A3-5746-4244-A82B-653DADBE2146}"/>
                </a:ext>
              </a:extLst>
            </p:cNvPr>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7" name="文本框 4183">
              <a:extLst>
                <a:ext uri="{FF2B5EF4-FFF2-40B4-BE49-F238E27FC236}">
                  <a16:creationId xmlns:a16="http://schemas.microsoft.com/office/drawing/2014/main" id="{5D5F8B0F-B3D9-4101-AE43-09004F5047F7}"/>
                </a:ext>
              </a:extLst>
            </p:cNvPr>
            <p:cNvSpPr txBox="1">
              <a:spLocks noChangeArrowheads="1"/>
            </p:cNvSpPr>
            <p:nvPr/>
          </p:nvSpPr>
          <p:spPr bwMode="auto">
            <a:xfrm>
              <a:off x="743827" y="18567"/>
              <a:ext cx="4442338" cy="46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rPr>
                <a:t>奇偶校验的基本原理</a:t>
              </a:r>
            </a:p>
          </p:txBody>
        </p:sp>
      </p:grpSp>
      <p:sp>
        <p:nvSpPr>
          <p:cNvPr id="8" name="Text Box 12">
            <a:extLst>
              <a:ext uri="{FF2B5EF4-FFF2-40B4-BE49-F238E27FC236}">
                <a16:creationId xmlns:a16="http://schemas.microsoft.com/office/drawing/2014/main" id="{40366E3B-3AAA-42FF-9B9F-A695C85B43AA}"/>
              </a:ext>
            </a:extLst>
          </p:cNvPr>
          <p:cNvSpPr txBox="1">
            <a:spLocks noChangeArrowheads="1"/>
          </p:cNvSpPr>
          <p:nvPr/>
        </p:nvSpPr>
        <p:spPr bwMode="auto">
          <a:xfrm>
            <a:off x="4782502" y="1822034"/>
            <a:ext cx="2048851"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just" eaLnBrk="1" hangingPunct="1">
              <a:lnSpc>
                <a:spcPct val="150000"/>
              </a:lnSpc>
              <a:spcBef>
                <a:spcPts val="0"/>
              </a:spcBef>
              <a:spcAft>
                <a:spcPts val="0"/>
              </a:spcAft>
              <a:buClr>
                <a:schemeClr val="accent2"/>
              </a:buClr>
              <a:buFont typeface="Wingdings" panose="05000000000000000000" pitchFamily="2" charset="2"/>
              <a:buNone/>
            </a:pPr>
            <a:r>
              <a:rPr lang="zh-CN" altLang="en-US" sz="2400" dirty="0">
                <a:solidFill>
                  <a:schemeClr val="tx1">
                    <a:lumMod val="75000"/>
                    <a:lumOff val="25000"/>
                  </a:schemeClr>
                </a:solidFill>
                <a:latin typeface="Calibri" panose="020F0502020204030204" pitchFamily="34" charset="0"/>
                <a:ea typeface="微软雅黑" panose="020B0503020204020204" pitchFamily="34" charset="-122"/>
              </a:rPr>
              <a:t>偶校验检错码：</a:t>
            </a:r>
            <a:endParaRPr lang="en-US" altLang="zh-CN" sz="2400" dirty="0">
              <a:solidFill>
                <a:schemeClr val="tx1">
                  <a:lumMod val="75000"/>
                  <a:lumOff val="25000"/>
                </a:schemeClr>
              </a:solidFill>
              <a:latin typeface="Calibri" panose="020F0502020204030204" pitchFamily="34" charset="0"/>
              <a:ea typeface="微软雅黑" panose="020B0503020204020204" pitchFamily="34" charset="-122"/>
            </a:endParaRPr>
          </a:p>
        </p:txBody>
      </p:sp>
      <p:grpSp>
        <p:nvGrpSpPr>
          <p:cNvPr id="9" name="Group 4">
            <a:extLst>
              <a:ext uri="{FF2B5EF4-FFF2-40B4-BE49-F238E27FC236}">
                <a16:creationId xmlns:a16="http://schemas.microsoft.com/office/drawing/2014/main" id="{A84E8A85-04BF-4AE2-893E-7F680DD9FC19}"/>
              </a:ext>
            </a:extLst>
          </p:cNvPr>
          <p:cNvGrpSpPr>
            <a:grpSpLocks noChangeAspect="1"/>
          </p:cNvGrpSpPr>
          <p:nvPr/>
        </p:nvGrpSpPr>
        <p:grpSpPr bwMode="auto">
          <a:xfrm>
            <a:off x="4692205" y="2560058"/>
            <a:ext cx="7252096" cy="571500"/>
            <a:chOff x="1659" y="1693"/>
            <a:chExt cx="4586" cy="360"/>
          </a:xfrm>
        </p:grpSpPr>
        <p:sp>
          <p:nvSpPr>
            <p:cNvPr id="10" name="AutoShape 3">
              <a:extLst>
                <a:ext uri="{FF2B5EF4-FFF2-40B4-BE49-F238E27FC236}">
                  <a16:creationId xmlns:a16="http://schemas.microsoft.com/office/drawing/2014/main" id="{75FF4BFE-24A0-41BC-A38D-6DCD0D703C2E}"/>
                </a:ext>
              </a:extLst>
            </p:cNvPr>
            <p:cNvSpPr>
              <a:spLocks noChangeAspect="1" noChangeArrowheads="1" noTextEdit="1"/>
            </p:cNvSpPr>
            <p:nvPr/>
          </p:nvSpPr>
          <p:spPr bwMode="auto">
            <a:xfrm>
              <a:off x="1659" y="1695"/>
              <a:ext cx="4586"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Rectangle 6">
              <a:extLst>
                <a:ext uri="{FF2B5EF4-FFF2-40B4-BE49-F238E27FC236}">
                  <a16:creationId xmlns:a16="http://schemas.microsoft.com/office/drawing/2014/main" id="{656AF02A-98D0-44B0-A9A4-20F560B11244}"/>
                </a:ext>
              </a:extLst>
            </p:cNvPr>
            <p:cNvSpPr>
              <a:spLocks noChangeArrowheads="1"/>
            </p:cNvSpPr>
            <p:nvPr/>
          </p:nvSpPr>
          <p:spPr bwMode="auto">
            <a:xfrm>
              <a:off x="5654"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7</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Rectangle 7">
              <a:extLst>
                <a:ext uri="{FF2B5EF4-FFF2-40B4-BE49-F238E27FC236}">
                  <a16:creationId xmlns:a16="http://schemas.microsoft.com/office/drawing/2014/main" id="{95BB3DD0-AA8E-49F1-AC49-6D67360799B1}"/>
                </a:ext>
              </a:extLst>
            </p:cNvPr>
            <p:cNvSpPr>
              <a:spLocks noChangeArrowheads="1"/>
            </p:cNvSpPr>
            <p:nvPr/>
          </p:nvSpPr>
          <p:spPr bwMode="auto">
            <a:xfrm>
              <a:off x="5153"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6</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8">
              <a:extLst>
                <a:ext uri="{FF2B5EF4-FFF2-40B4-BE49-F238E27FC236}">
                  <a16:creationId xmlns:a16="http://schemas.microsoft.com/office/drawing/2014/main" id="{081A26A2-7ABE-4C0B-9888-CA5E443A7D48}"/>
                </a:ext>
              </a:extLst>
            </p:cNvPr>
            <p:cNvSpPr>
              <a:spLocks noChangeArrowheads="1"/>
            </p:cNvSpPr>
            <p:nvPr/>
          </p:nvSpPr>
          <p:spPr bwMode="auto">
            <a:xfrm>
              <a:off x="4655"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5</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E8E2EE5F-EA92-4571-94DF-5AF8538A1759}"/>
                </a:ext>
              </a:extLst>
            </p:cNvPr>
            <p:cNvSpPr>
              <a:spLocks noChangeArrowheads="1"/>
            </p:cNvSpPr>
            <p:nvPr/>
          </p:nvSpPr>
          <p:spPr bwMode="auto">
            <a:xfrm>
              <a:off x="4157"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4</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DFC9B5FC-6990-4A9A-B070-CBFD0FA69DE6}"/>
                </a:ext>
              </a:extLst>
            </p:cNvPr>
            <p:cNvSpPr>
              <a:spLocks noChangeArrowheads="1"/>
            </p:cNvSpPr>
            <p:nvPr/>
          </p:nvSpPr>
          <p:spPr bwMode="auto">
            <a:xfrm>
              <a:off x="3658"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3</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 name="Rectangle 11">
              <a:extLst>
                <a:ext uri="{FF2B5EF4-FFF2-40B4-BE49-F238E27FC236}">
                  <a16:creationId xmlns:a16="http://schemas.microsoft.com/office/drawing/2014/main" id="{656F9D00-54E6-4A46-A1E8-9932C8E353D8}"/>
                </a:ext>
              </a:extLst>
            </p:cNvPr>
            <p:cNvSpPr>
              <a:spLocks noChangeArrowheads="1"/>
            </p:cNvSpPr>
            <p:nvPr/>
          </p:nvSpPr>
          <p:spPr bwMode="auto">
            <a:xfrm>
              <a:off x="3160"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dirty="0">
                  <a:ln>
                    <a:noFill/>
                  </a:ln>
                  <a:solidFill>
                    <a:srgbClr val="000000"/>
                  </a:solidFill>
                  <a:effectLst/>
                  <a:latin typeface="Times New Roman" panose="02020603050405020304" pitchFamily="18" charset="0"/>
                </a:rPr>
                <a:t>2</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7" name="Rectangle 12">
              <a:extLst>
                <a:ext uri="{FF2B5EF4-FFF2-40B4-BE49-F238E27FC236}">
                  <a16:creationId xmlns:a16="http://schemas.microsoft.com/office/drawing/2014/main" id="{7F540CD4-42B5-42B1-9F54-AA1B440C2765}"/>
                </a:ext>
              </a:extLst>
            </p:cNvPr>
            <p:cNvSpPr>
              <a:spLocks noChangeArrowheads="1"/>
            </p:cNvSpPr>
            <p:nvPr/>
          </p:nvSpPr>
          <p:spPr bwMode="auto">
            <a:xfrm>
              <a:off x="2668" y="1862"/>
              <a:ext cx="120"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700" b="0" i="0" u="none" strike="noStrike" cap="none" normalizeH="0" baseline="0">
                  <a:ln>
                    <a:noFill/>
                  </a:ln>
                  <a:solidFill>
                    <a:srgbClr val="000000"/>
                  </a:solidFill>
                  <a:effectLst/>
                  <a:latin typeface="Times New Roman" panose="02020603050405020304" pitchFamily="18" charset="0"/>
                </a:rPr>
                <a:t>1</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8" name="Rectangle 14">
              <a:extLst>
                <a:ext uri="{FF2B5EF4-FFF2-40B4-BE49-F238E27FC236}">
                  <a16:creationId xmlns:a16="http://schemas.microsoft.com/office/drawing/2014/main" id="{6E1DB48F-8C21-4C11-B117-FC910BB8BBBE}"/>
                </a:ext>
              </a:extLst>
            </p:cNvPr>
            <p:cNvSpPr>
              <a:spLocks noChangeArrowheads="1"/>
            </p:cNvSpPr>
            <p:nvPr/>
          </p:nvSpPr>
          <p:spPr bwMode="auto">
            <a:xfrm>
              <a:off x="1690" y="1711"/>
              <a:ext cx="14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Times New Roman" panose="02020603050405020304" pitchFamily="18" charset="0"/>
                </a:rPr>
                <a:t>G</a:t>
              </a:r>
              <a:endParaRPr kumimoji="0" lang="zh-CN" altLang="zh-CN" sz="2400" b="0" i="0" u="none" strike="noStrike" cap="none" normalizeH="0" baseline="0" dirty="0">
                <a:ln>
                  <a:noFill/>
                </a:ln>
                <a:solidFill>
                  <a:schemeClr val="tx1"/>
                </a:solidFill>
                <a:effectLst/>
              </a:endParaRPr>
            </a:p>
          </p:txBody>
        </p:sp>
        <p:sp>
          <p:nvSpPr>
            <p:cNvPr id="19" name="Rectangle 16">
              <a:extLst>
                <a:ext uri="{FF2B5EF4-FFF2-40B4-BE49-F238E27FC236}">
                  <a16:creationId xmlns:a16="http://schemas.microsoft.com/office/drawing/2014/main" id="{D275B147-40A5-4E99-B75D-756152DD3C38}"/>
                </a:ext>
              </a:extLst>
            </p:cNvPr>
            <p:cNvSpPr>
              <a:spLocks noChangeArrowheads="1"/>
            </p:cNvSpPr>
            <p:nvPr/>
          </p:nvSpPr>
          <p:spPr bwMode="auto">
            <a:xfrm>
              <a:off x="5497"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20" name="Rectangle 17">
              <a:extLst>
                <a:ext uri="{FF2B5EF4-FFF2-40B4-BE49-F238E27FC236}">
                  <a16:creationId xmlns:a16="http://schemas.microsoft.com/office/drawing/2014/main" id="{9945A320-C3C9-4B24-B619-31AC62468407}"/>
                </a:ext>
              </a:extLst>
            </p:cNvPr>
            <p:cNvSpPr>
              <a:spLocks noChangeArrowheads="1"/>
            </p:cNvSpPr>
            <p:nvPr/>
          </p:nvSpPr>
          <p:spPr bwMode="auto">
            <a:xfrm>
              <a:off x="4996" y="1720"/>
              <a:ext cx="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21" name="Rectangle 18">
              <a:extLst>
                <a:ext uri="{FF2B5EF4-FFF2-40B4-BE49-F238E27FC236}">
                  <a16:creationId xmlns:a16="http://schemas.microsoft.com/office/drawing/2014/main" id="{4B13914C-61C3-42F1-A3E1-963EA237F6C1}"/>
                </a:ext>
              </a:extLst>
            </p:cNvPr>
            <p:cNvSpPr>
              <a:spLocks noChangeArrowheads="1"/>
            </p:cNvSpPr>
            <p:nvPr/>
          </p:nvSpPr>
          <p:spPr bwMode="auto">
            <a:xfrm>
              <a:off x="4500"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22" name="Rectangle 19">
              <a:extLst>
                <a:ext uri="{FF2B5EF4-FFF2-40B4-BE49-F238E27FC236}">
                  <a16:creationId xmlns:a16="http://schemas.microsoft.com/office/drawing/2014/main" id="{F0AB22BF-38B6-4BE7-A9C9-80CEBB7A83DC}"/>
                </a:ext>
              </a:extLst>
            </p:cNvPr>
            <p:cNvSpPr>
              <a:spLocks noChangeArrowheads="1"/>
            </p:cNvSpPr>
            <p:nvPr/>
          </p:nvSpPr>
          <p:spPr bwMode="auto">
            <a:xfrm>
              <a:off x="3997"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23" name="Rectangle 20">
              <a:extLst>
                <a:ext uri="{FF2B5EF4-FFF2-40B4-BE49-F238E27FC236}">
                  <a16:creationId xmlns:a16="http://schemas.microsoft.com/office/drawing/2014/main" id="{BE0330D4-8903-448A-974F-413E185655B2}"/>
                </a:ext>
              </a:extLst>
            </p:cNvPr>
            <p:cNvSpPr>
              <a:spLocks noChangeArrowheads="1"/>
            </p:cNvSpPr>
            <p:nvPr/>
          </p:nvSpPr>
          <p:spPr bwMode="auto">
            <a:xfrm>
              <a:off x="3503"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24" name="Rectangle 21">
              <a:extLst>
                <a:ext uri="{FF2B5EF4-FFF2-40B4-BE49-F238E27FC236}">
                  <a16:creationId xmlns:a16="http://schemas.microsoft.com/office/drawing/2014/main" id="{B4FF3C2A-BBB2-4B74-B930-0335F2378FCF}"/>
                </a:ext>
              </a:extLst>
            </p:cNvPr>
            <p:cNvSpPr>
              <a:spLocks noChangeArrowheads="1"/>
            </p:cNvSpPr>
            <p:nvPr/>
          </p:nvSpPr>
          <p:spPr bwMode="auto">
            <a:xfrm>
              <a:off x="3001"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25" name="Rectangle 22">
              <a:extLst>
                <a:ext uri="{FF2B5EF4-FFF2-40B4-BE49-F238E27FC236}">
                  <a16:creationId xmlns:a16="http://schemas.microsoft.com/office/drawing/2014/main" id="{F1E12562-C299-4201-A151-7483E19F6DC3}"/>
                </a:ext>
              </a:extLst>
            </p:cNvPr>
            <p:cNvSpPr>
              <a:spLocks noChangeArrowheads="1"/>
            </p:cNvSpPr>
            <p:nvPr/>
          </p:nvSpPr>
          <p:spPr bwMode="auto">
            <a:xfrm>
              <a:off x="2523" y="1720"/>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1" u="none" strike="noStrike" cap="none" normalizeH="0" baseline="0" dirty="0">
                  <a:ln>
                    <a:noFill/>
                  </a:ln>
                  <a:solidFill>
                    <a:srgbClr val="000000"/>
                  </a:solidFill>
                  <a:effectLst/>
                  <a:latin typeface="Times New Roman" panose="02020603050405020304" pitchFamily="18" charset="0"/>
                </a:rPr>
                <a:t>X</a:t>
              </a:r>
              <a:endParaRPr kumimoji="0" lang="zh-CN" altLang="zh-CN" sz="2400" b="0" i="0" u="none" strike="noStrike" cap="none" normalizeH="0" baseline="0" dirty="0">
                <a:ln>
                  <a:noFill/>
                </a:ln>
                <a:solidFill>
                  <a:schemeClr val="tx1"/>
                </a:solidFill>
                <a:effectLst/>
              </a:endParaRPr>
            </a:p>
          </p:txBody>
        </p:sp>
        <p:sp>
          <p:nvSpPr>
            <p:cNvPr id="26" name="Rectangle 23">
              <a:extLst>
                <a:ext uri="{FF2B5EF4-FFF2-40B4-BE49-F238E27FC236}">
                  <a16:creationId xmlns:a16="http://schemas.microsoft.com/office/drawing/2014/main" id="{655AB9A6-7F9E-45B5-9C6A-18BB7DBAAF42}"/>
                </a:ext>
              </a:extLst>
            </p:cNvPr>
            <p:cNvSpPr>
              <a:spLocks noChangeArrowheads="1"/>
            </p:cNvSpPr>
            <p:nvPr/>
          </p:nvSpPr>
          <p:spPr bwMode="auto">
            <a:xfrm>
              <a:off x="2109" y="1707"/>
              <a:ext cx="11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i="1" dirty="0">
                  <a:solidFill>
                    <a:srgbClr val="000000"/>
                  </a:solidFill>
                  <a:latin typeface="Times New Roman" panose="02020603050405020304" pitchFamily="18" charset="0"/>
                </a:rPr>
                <a:t>P</a:t>
              </a:r>
              <a:endParaRPr lang="zh-CN" altLang="zh-CN" sz="2400" i="1" dirty="0">
                <a:solidFill>
                  <a:srgbClr val="000000"/>
                </a:solidFill>
                <a:latin typeface="Times New Roman" panose="02020603050405020304" pitchFamily="18" charset="0"/>
              </a:endParaRPr>
            </a:p>
          </p:txBody>
        </p:sp>
        <p:sp>
          <p:nvSpPr>
            <p:cNvPr id="27" name="Rectangle 25">
              <a:extLst>
                <a:ext uri="{FF2B5EF4-FFF2-40B4-BE49-F238E27FC236}">
                  <a16:creationId xmlns:a16="http://schemas.microsoft.com/office/drawing/2014/main" id="{98CD92FF-3B8D-45B5-B38B-2B4329701379}"/>
                </a:ext>
              </a:extLst>
            </p:cNvPr>
            <p:cNvSpPr>
              <a:spLocks noChangeArrowheads="1"/>
            </p:cNvSpPr>
            <p:nvPr/>
          </p:nvSpPr>
          <p:spPr bwMode="auto">
            <a:xfrm>
              <a:off x="5277"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8" name="Rectangle 26">
              <a:extLst>
                <a:ext uri="{FF2B5EF4-FFF2-40B4-BE49-F238E27FC236}">
                  <a16:creationId xmlns:a16="http://schemas.microsoft.com/office/drawing/2014/main" id="{BD2DED26-A3FB-4D76-85FA-367433D8EA9F}"/>
                </a:ext>
              </a:extLst>
            </p:cNvPr>
            <p:cNvSpPr>
              <a:spLocks noChangeArrowheads="1"/>
            </p:cNvSpPr>
            <p:nvPr/>
          </p:nvSpPr>
          <p:spPr bwMode="auto">
            <a:xfrm>
              <a:off x="4777"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 name="Rectangle 27">
              <a:extLst>
                <a:ext uri="{FF2B5EF4-FFF2-40B4-BE49-F238E27FC236}">
                  <a16:creationId xmlns:a16="http://schemas.microsoft.com/office/drawing/2014/main" id="{B4C28A7E-96CE-421F-9970-2E5CC29B5B9F}"/>
                </a:ext>
              </a:extLst>
            </p:cNvPr>
            <p:cNvSpPr>
              <a:spLocks noChangeArrowheads="1"/>
            </p:cNvSpPr>
            <p:nvPr/>
          </p:nvSpPr>
          <p:spPr bwMode="auto">
            <a:xfrm>
              <a:off x="4280"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0" name="Rectangle 28">
              <a:extLst>
                <a:ext uri="{FF2B5EF4-FFF2-40B4-BE49-F238E27FC236}">
                  <a16:creationId xmlns:a16="http://schemas.microsoft.com/office/drawing/2014/main" id="{0C072563-DB00-416B-B635-1E7E42D8151E}"/>
                </a:ext>
              </a:extLst>
            </p:cNvPr>
            <p:cNvSpPr>
              <a:spLocks noChangeArrowheads="1"/>
            </p:cNvSpPr>
            <p:nvPr/>
          </p:nvSpPr>
          <p:spPr bwMode="auto">
            <a:xfrm>
              <a:off x="3778"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dirty="0">
                  <a:ln>
                    <a:noFill/>
                  </a:ln>
                  <a:solidFill>
                    <a:srgbClr val="000000"/>
                  </a:solidFill>
                  <a:effectLst/>
                  <a:latin typeface="Symbol" panose="05050102010706020507" pitchFamily="18" charset="2"/>
                </a:rPr>
                <a:t>Å</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1" name="Rectangle 29">
              <a:extLst>
                <a:ext uri="{FF2B5EF4-FFF2-40B4-BE49-F238E27FC236}">
                  <a16:creationId xmlns:a16="http://schemas.microsoft.com/office/drawing/2014/main" id="{8F5EE66D-3E05-413D-8336-BF33016B7D17}"/>
                </a:ext>
              </a:extLst>
            </p:cNvPr>
            <p:cNvSpPr>
              <a:spLocks noChangeArrowheads="1"/>
            </p:cNvSpPr>
            <p:nvPr/>
          </p:nvSpPr>
          <p:spPr bwMode="auto">
            <a:xfrm>
              <a:off x="3283"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dirty="0">
                  <a:ln>
                    <a:noFill/>
                  </a:ln>
                  <a:solidFill>
                    <a:srgbClr val="000000"/>
                  </a:solidFill>
                  <a:effectLst/>
                  <a:latin typeface="Symbol" panose="05050102010706020507" pitchFamily="18" charset="2"/>
                </a:rPr>
                <a:t>Å</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2" name="Rectangle 30">
              <a:extLst>
                <a:ext uri="{FF2B5EF4-FFF2-40B4-BE49-F238E27FC236}">
                  <a16:creationId xmlns:a16="http://schemas.microsoft.com/office/drawing/2014/main" id="{2A17CC25-0D49-4EA1-99FC-B8BAFA740819}"/>
                </a:ext>
              </a:extLst>
            </p:cNvPr>
            <p:cNvSpPr>
              <a:spLocks noChangeArrowheads="1"/>
            </p:cNvSpPr>
            <p:nvPr/>
          </p:nvSpPr>
          <p:spPr bwMode="auto">
            <a:xfrm>
              <a:off x="2781"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a:ln>
                    <a:noFill/>
                  </a:ln>
                  <a:solidFill>
                    <a:srgbClr val="000000"/>
                  </a:solidFill>
                  <a:effectLst/>
                  <a:latin typeface="Symbol" panose="05050102010706020507" pitchFamily="18" charset="2"/>
                </a:rPr>
                <a:t>Å</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3" name="Rectangle 31">
              <a:extLst>
                <a:ext uri="{FF2B5EF4-FFF2-40B4-BE49-F238E27FC236}">
                  <a16:creationId xmlns:a16="http://schemas.microsoft.com/office/drawing/2014/main" id="{EA0D96FB-D1FB-4613-85C1-A9DA581C0951}"/>
                </a:ext>
              </a:extLst>
            </p:cNvPr>
            <p:cNvSpPr>
              <a:spLocks noChangeArrowheads="1"/>
            </p:cNvSpPr>
            <p:nvPr/>
          </p:nvSpPr>
          <p:spPr bwMode="auto">
            <a:xfrm>
              <a:off x="2303" y="1693"/>
              <a:ext cx="31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900" b="0" i="0" u="none" strike="noStrike" cap="none" normalizeH="0" baseline="0" dirty="0">
                  <a:ln>
                    <a:noFill/>
                  </a:ln>
                  <a:solidFill>
                    <a:srgbClr val="000000"/>
                  </a:solidFill>
                  <a:effectLst/>
                  <a:latin typeface="Symbol" panose="05050102010706020507" pitchFamily="18" charset="2"/>
                </a:rPr>
                <a:t>Å</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4" name="Rectangle 32">
              <a:extLst>
                <a:ext uri="{FF2B5EF4-FFF2-40B4-BE49-F238E27FC236}">
                  <a16:creationId xmlns:a16="http://schemas.microsoft.com/office/drawing/2014/main" id="{CDF794DF-9989-45FB-9385-2435689357B0}"/>
                </a:ext>
              </a:extLst>
            </p:cNvPr>
            <p:cNvSpPr>
              <a:spLocks noChangeArrowheads="1"/>
            </p:cNvSpPr>
            <p:nvPr/>
          </p:nvSpPr>
          <p:spPr bwMode="auto">
            <a:xfrm>
              <a:off x="1853" y="169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宋体" panose="02010600030101010101" pitchFamily="2" charset="-122"/>
                </a:rPr>
                <a:t>＝</a:t>
              </a:r>
              <a:endParaRPr kumimoji="0" lang="zh-CN" altLang="zh-CN" sz="2400" b="0" i="0" u="none" strike="noStrike" cap="none" normalizeH="0" baseline="0" dirty="0">
                <a:ln>
                  <a:noFill/>
                </a:ln>
                <a:solidFill>
                  <a:schemeClr val="tx1"/>
                </a:solidFill>
                <a:effectLst/>
              </a:endParaRPr>
            </a:p>
          </p:txBody>
        </p:sp>
      </p:grpSp>
      <p:sp>
        <p:nvSpPr>
          <p:cNvPr id="35" name="矩形 34">
            <a:extLst>
              <a:ext uri="{FF2B5EF4-FFF2-40B4-BE49-F238E27FC236}">
                <a16:creationId xmlns:a16="http://schemas.microsoft.com/office/drawing/2014/main" id="{1DBBE960-6963-4F7A-96E8-58C9B88D5792}"/>
              </a:ext>
            </a:extLst>
          </p:cNvPr>
          <p:cNvSpPr/>
          <p:nvPr/>
        </p:nvSpPr>
        <p:spPr>
          <a:xfrm>
            <a:off x="4691142" y="3084819"/>
            <a:ext cx="4689104" cy="587340"/>
          </a:xfrm>
          <a:prstGeom prst="rect">
            <a:avLst/>
          </a:prstGeom>
        </p:spPr>
        <p:txBody>
          <a:bodyPr wrap="none">
            <a:spAutoFit/>
          </a:bodyPr>
          <a:lstStyle/>
          <a:p>
            <a:pPr algn="just">
              <a:lnSpc>
                <a:spcPct val="150000"/>
              </a:lnSpc>
              <a:spcBef>
                <a:spcPts val="0"/>
              </a:spcBef>
              <a:spcAft>
                <a:spcPts val="0"/>
              </a:spcAft>
            </a:pPr>
            <a:r>
              <a:rPr lang="en-US" altLang="zh-CN" sz="2400" dirty="0">
                <a:solidFill>
                  <a:schemeClr val="tx1">
                    <a:lumMod val="75000"/>
                    <a:lumOff val="25000"/>
                  </a:schemeClr>
                </a:solidFill>
                <a:ea typeface="微软雅黑" panose="020B0503020204020204" pitchFamily="34" charset="-122"/>
              </a:rPr>
              <a:t>G=0</a:t>
            </a:r>
            <a:r>
              <a:rPr lang="zh-CN" altLang="en-US" sz="2400" dirty="0">
                <a:solidFill>
                  <a:schemeClr val="tx1">
                    <a:lumMod val="75000"/>
                    <a:lumOff val="25000"/>
                  </a:schemeClr>
                </a:solidFill>
                <a:ea typeface="微软雅黑" panose="020B0503020204020204" pitchFamily="34" charset="-122"/>
              </a:rPr>
              <a:t>表示数据正常，否则表示出错</a:t>
            </a:r>
          </a:p>
        </p:txBody>
      </p:sp>
      <p:grpSp>
        <p:nvGrpSpPr>
          <p:cNvPr id="36" name="组合 35">
            <a:extLst>
              <a:ext uri="{FF2B5EF4-FFF2-40B4-BE49-F238E27FC236}">
                <a16:creationId xmlns:a16="http://schemas.microsoft.com/office/drawing/2014/main" id="{7B548B3D-1C43-4ECA-9B5C-20EDDCF608CA}"/>
              </a:ext>
            </a:extLst>
          </p:cNvPr>
          <p:cNvGrpSpPr/>
          <p:nvPr/>
        </p:nvGrpSpPr>
        <p:grpSpPr>
          <a:xfrm>
            <a:off x="715504" y="2352505"/>
            <a:ext cx="1612058" cy="3289761"/>
            <a:chOff x="1712789" y="3531343"/>
            <a:chExt cx="1538742" cy="3181326"/>
          </a:xfrm>
        </p:grpSpPr>
        <p:sp>
          <p:nvSpPr>
            <p:cNvPr id="37" name="Text Box 24">
              <a:extLst>
                <a:ext uri="{FF2B5EF4-FFF2-40B4-BE49-F238E27FC236}">
                  <a16:creationId xmlns:a16="http://schemas.microsoft.com/office/drawing/2014/main" id="{A9904EF5-8068-4C7E-9F77-B5C6B5CAB5A4}"/>
                </a:ext>
              </a:extLst>
            </p:cNvPr>
            <p:cNvSpPr txBox="1">
              <a:spLocks noChangeArrowheads="1"/>
            </p:cNvSpPr>
            <p:nvPr/>
          </p:nvSpPr>
          <p:spPr bwMode="auto">
            <a:xfrm>
              <a:off x="1726662" y="3531343"/>
              <a:ext cx="152486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200" b="1" i="0" dirty="0">
                  <a:solidFill>
                    <a:schemeClr val="tx1">
                      <a:lumMod val="75000"/>
                      <a:lumOff val="25000"/>
                    </a:schemeClr>
                  </a:solidFill>
                  <a:latin typeface="+mj-lt"/>
                  <a:ea typeface="+mj-lt"/>
                </a:rPr>
                <a:t>1100001</a:t>
              </a:r>
              <a:r>
                <a:rPr lang="en-US" altLang="zh-CN" sz="2200" b="1" i="0" dirty="0">
                  <a:solidFill>
                    <a:srgbClr val="0237D8"/>
                  </a:solidFill>
                  <a:latin typeface="+mj-lt"/>
                  <a:ea typeface="+mj-lt"/>
                </a:rPr>
                <a:t>1</a:t>
              </a:r>
            </a:p>
          </p:txBody>
        </p:sp>
        <p:grpSp>
          <p:nvGrpSpPr>
            <p:cNvPr id="38" name="Group 25">
              <a:extLst>
                <a:ext uri="{FF2B5EF4-FFF2-40B4-BE49-F238E27FC236}">
                  <a16:creationId xmlns:a16="http://schemas.microsoft.com/office/drawing/2014/main" id="{A5DAF8A0-48AC-4F4B-9F1A-9BD2D83FD4D8}"/>
                </a:ext>
              </a:extLst>
            </p:cNvPr>
            <p:cNvGrpSpPr/>
            <p:nvPr/>
          </p:nvGrpSpPr>
          <p:grpSpPr bwMode="auto">
            <a:xfrm>
              <a:off x="1712789" y="3929951"/>
              <a:ext cx="1517650" cy="2427291"/>
              <a:chOff x="-37" y="-3"/>
              <a:chExt cx="956" cy="1529"/>
            </a:xfrm>
          </p:grpSpPr>
          <p:sp>
            <p:nvSpPr>
              <p:cNvPr id="43" name="Text Box 26">
                <a:extLst>
                  <a:ext uri="{FF2B5EF4-FFF2-40B4-BE49-F238E27FC236}">
                    <a16:creationId xmlns:a16="http://schemas.microsoft.com/office/drawing/2014/main" id="{CFAE65FB-61A9-49E4-A47F-19C5DE3E0611}"/>
                  </a:ext>
                </a:extLst>
              </p:cNvPr>
              <p:cNvSpPr txBox="1">
                <a:spLocks noChangeArrowheads="1"/>
              </p:cNvSpPr>
              <p:nvPr/>
            </p:nvSpPr>
            <p:spPr bwMode="auto">
              <a:xfrm>
                <a:off x="-37" y="1255"/>
                <a:ext cx="95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200" b="1" dirty="0">
                    <a:solidFill>
                      <a:schemeClr val="tx1">
                        <a:lumMod val="75000"/>
                        <a:lumOff val="25000"/>
                      </a:schemeClr>
                    </a:solidFill>
                    <a:latin typeface="+mj-lt"/>
                    <a:ea typeface="+mj-lt"/>
                    <a:sym typeface="+mn-ea"/>
                  </a:rPr>
                  <a:t>1100001</a:t>
                </a:r>
                <a:r>
                  <a:rPr lang="en-US" altLang="zh-CN" sz="2200" b="1" i="0" dirty="0">
                    <a:solidFill>
                      <a:srgbClr val="0237D8"/>
                    </a:solidFill>
                    <a:latin typeface="+mj-lt"/>
                    <a:ea typeface="+mj-lt"/>
                    <a:sym typeface="+mn-ea"/>
                  </a:rPr>
                  <a:t>1</a:t>
                </a:r>
              </a:p>
            </p:txBody>
          </p:sp>
          <p:sp>
            <p:nvSpPr>
              <p:cNvPr id="44" name="Line 27">
                <a:extLst>
                  <a:ext uri="{FF2B5EF4-FFF2-40B4-BE49-F238E27FC236}">
                    <a16:creationId xmlns:a16="http://schemas.microsoft.com/office/drawing/2014/main" id="{BF7702EB-E3D9-47E9-BE86-D8C682F4F75E}"/>
                  </a:ext>
                </a:extLst>
              </p:cNvPr>
              <p:cNvSpPr>
                <a:spLocks noChangeShapeType="1"/>
              </p:cNvSpPr>
              <p:nvPr/>
            </p:nvSpPr>
            <p:spPr bwMode="auto">
              <a:xfrm>
                <a:off x="160"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5" name="Line 28">
                <a:extLst>
                  <a:ext uri="{FF2B5EF4-FFF2-40B4-BE49-F238E27FC236}">
                    <a16:creationId xmlns:a16="http://schemas.microsoft.com/office/drawing/2014/main" id="{A3E29073-BAC6-431B-B32E-7477E093A959}"/>
                  </a:ext>
                </a:extLst>
              </p:cNvPr>
              <p:cNvSpPr>
                <a:spLocks noChangeShapeType="1"/>
              </p:cNvSpPr>
              <p:nvPr/>
            </p:nvSpPr>
            <p:spPr bwMode="auto">
              <a:xfrm>
                <a:off x="441" y="-3"/>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6" name="Line 29">
                <a:extLst>
                  <a:ext uri="{FF2B5EF4-FFF2-40B4-BE49-F238E27FC236}">
                    <a16:creationId xmlns:a16="http://schemas.microsoft.com/office/drawing/2014/main" id="{C6A52AAE-1000-46FA-B92D-D024A1B1A40D}"/>
                  </a:ext>
                </a:extLst>
              </p:cNvPr>
              <p:cNvSpPr>
                <a:spLocks noChangeShapeType="1"/>
              </p:cNvSpPr>
              <p:nvPr/>
            </p:nvSpPr>
            <p:spPr bwMode="auto">
              <a:xfrm>
                <a:off x="534"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7" name="Line 30">
                <a:extLst>
                  <a:ext uri="{FF2B5EF4-FFF2-40B4-BE49-F238E27FC236}">
                    <a16:creationId xmlns:a16="http://schemas.microsoft.com/office/drawing/2014/main" id="{96769028-CEBA-40E4-B906-EDC8519129E6}"/>
                  </a:ext>
                </a:extLst>
              </p:cNvPr>
              <p:cNvSpPr>
                <a:spLocks noChangeShapeType="1"/>
              </p:cNvSpPr>
              <p:nvPr/>
            </p:nvSpPr>
            <p:spPr bwMode="auto">
              <a:xfrm>
                <a:off x="638"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8" name="Line 31">
                <a:extLst>
                  <a:ext uri="{FF2B5EF4-FFF2-40B4-BE49-F238E27FC236}">
                    <a16:creationId xmlns:a16="http://schemas.microsoft.com/office/drawing/2014/main" id="{5C7417DB-8738-45C9-BDF0-9442864062F0}"/>
                  </a:ext>
                </a:extLst>
              </p:cNvPr>
              <p:cNvSpPr>
                <a:spLocks noChangeShapeType="1"/>
              </p:cNvSpPr>
              <p:nvPr/>
            </p:nvSpPr>
            <p:spPr bwMode="auto">
              <a:xfrm>
                <a:off x="743"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grpSp>
        <p:sp>
          <p:nvSpPr>
            <p:cNvPr id="39" name="文本框 2">
              <a:extLst>
                <a:ext uri="{FF2B5EF4-FFF2-40B4-BE49-F238E27FC236}">
                  <a16:creationId xmlns:a16="http://schemas.microsoft.com/office/drawing/2014/main" id="{68390466-9857-44AD-BD90-3ADEA1F1FBF7}"/>
                </a:ext>
              </a:extLst>
            </p:cNvPr>
            <p:cNvSpPr txBox="1"/>
            <p:nvPr/>
          </p:nvSpPr>
          <p:spPr>
            <a:xfrm>
              <a:off x="1798671" y="6344369"/>
              <a:ext cx="1152128"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i="0" dirty="0">
                  <a:solidFill>
                    <a:schemeClr val="tx1">
                      <a:lumMod val="75000"/>
                      <a:lumOff val="25000"/>
                    </a:schemeClr>
                  </a:solidFill>
                  <a:latin typeface="微软雅黑" panose="020B0503020204020204" pitchFamily="34" charset="-122"/>
                  <a:ea typeface="微软雅黑" panose="020B0503020204020204" pitchFamily="34" charset="-122"/>
                </a:rPr>
                <a:t>正确传输</a:t>
              </a:r>
            </a:p>
          </p:txBody>
        </p:sp>
        <p:sp>
          <p:nvSpPr>
            <p:cNvPr id="40" name="Line 27">
              <a:extLst>
                <a:ext uri="{FF2B5EF4-FFF2-40B4-BE49-F238E27FC236}">
                  <a16:creationId xmlns:a16="http://schemas.microsoft.com/office/drawing/2014/main" id="{B0BBF05D-91B4-4C6F-8940-6928A45AE3C6}"/>
                </a:ext>
              </a:extLst>
            </p:cNvPr>
            <p:cNvSpPr>
              <a:spLocks noChangeShapeType="1"/>
            </p:cNvSpPr>
            <p:nvPr/>
          </p:nvSpPr>
          <p:spPr bwMode="auto">
            <a:xfrm>
              <a:off x="1848997" y="393471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1" name="Line 27">
              <a:extLst>
                <a:ext uri="{FF2B5EF4-FFF2-40B4-BE49-F238E27FC236}">
                  <a16:creationId xmlns:a16="http://schemas.microsoft.com/office/drawing/2014/main" id="{E8DBAF00-3182-4599-9E2C-AA23B1A78AEF}"/>
                </a:ext>
              </a:extLst>
            </p:cNvPr>
            <p:cNvSpPr>
              <a:spLocks noChangeShapeType="1"/>
            </p:cNvSpPr>
            <p:nvPr/>
          </p:nvSpPr>
          <p:spPr bwMode="auto">
            <a:xfrm>
              <a:off x="2323493" y="393471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2" name="Line 27">
              <a:extLst>
                <a:ext uri="{FF2B5EF4-FFF2-40B4-BE49-F238E27FC236}">
                  <a16:creationId xmlns:a16="http://schemas.microsoft.com/office/drawing/2014/main" id="{91DAEF1D-89DD-4709-9521-9CF5A175AC9C}"/>
                </a:ext>
              </a:extLst>
            </p:cNvPr>
            <p:cNvSpPr>
              <a:spLocks noChangeShapeType="1"/>
            </p:cNvSpPr>
            <p:nvPr/>
          </p:nvSpPr>
          <p:spPr bwMode="auto">
            <a:xfrm>
              <a:off x="2172516" y="392963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grpSp>
      <p:grpSp>
        <p:nvGrpSpPr>
          <p:cNvPr id="49" name="组合 48">
            <a:extLst>
              <a:ext uri="{FF2B5EF4-FFF2-40B4-BE49-F238E27FC236}">
                <a16:creationId xmlns:a16="http://schemas.microsoft.com/office/drawing/2014/main" id="{04FB8766-5973-4FBD-9044-6485D5ACB25A}"/>
              </a:ext>
            </a:extLst>
          </p:cNvPr>
          <p:cNvGrpSpPr/>
          <p:nvPr/>
        </p:nvGrpSpPr>
        <p:grpSpPr>
          <a:xfrm>
            <a:off x="2490981" y="2369130"/>
            <a:ext cx="1914625" cy="3273136"/>
            <a:chOff x="3431456" y="3530713"/>
            <a:chExt cx="1638043" cy="3181956"/>
          </a:xfrm>
        </p:grpSpPr>
        <p:sp>
          <p:nvSpPr>
            <p:cNvPr id="50" name="文本框 46">
              <a:extLst>
                <a:ext uri="{FF2B5EF4-FFF2-40B4-BE49-F238E27FC236}">
                  <a16:creationId xmlns:a16="http://schemas.microsoft.com/office/drawing/2014/main" id="{1E8245C4-B129-40B4-B0A4-5D415C1A59EA}"/>
                </a:ext>
              </a:extLst>
            </p:cNvPr>
            <p:cNvSpPr txBox="1"/>
            <p:nvPr/>
          </p:nvSpPr>
          <p:spPr>
            <a:xfrm>
              <a:off x="3623611" y="6344369"/>
              <a:ext cx="1152128"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i="0" dirty="0">
                  <a:solidFill>
                    <a:schemeClr val="tx1">
                      <a:lumMod val="75000"/>
                      <a:lumOff val="25000"/>
                    </a:schemeClr>
                  </a:solidFill>
                  <a:latin typeface="微软雅黑" panose="020B0503020204020204" pitchFamily="34" charset="-122"/>
                  <a:ea typeface="微软雅黑" panose="020B0503020204020204" pitchFamily="34" charset="-122"/>
                </a:rPr>
                <a:t>正常检错</a:t>
              </a:r>
            </a:p>
          </p:txBody>
        </p:sp>
        <p:sp>
          <p:nvSpPr>
            <p:cNvPr id="51" name="Text Box 24">
              <a:extLst>
                <a:ext uri="{FF2B5EF4-FFF2-40B4-BE49-F238E27FC236}">
                  <a16:creationId xmlns:a16="http://schemas.microsoft.com/office/drawing/2014/main" id="{03EF9E6E-5219-4634-952F-3DDD94CFB2BD}"/>
                </a:ext>
              </a:extLst>
            </p:cNvPr>
            <p:cNvSpPr txBox="1">
              <a:spLocks noChangeArrowheads="1"/>
            </p:cNvSpPr>
            <p:nvPr/>
          </p:nvSpPr>
          <p:spPr bwMode="auto">
            <a:xfrm>
              <a:off x="3435388" y="3530713"/>
              <a:ext cx="16341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200" b="1" dirty="0">
                  <a:solidFill>
                    <a:schemeClr val="tx1">
                      <a:lumMod val="75000"/>
                      <a:lumOff val="25000"/>
                    </a:schemeClr>
                  </a:solidFill>
                  <a:latin typeface="+mj-lt"/>
                  <a:ea typeface="+mj-lt"/>
                </a:rPr>
                <a:t>1100001</a:t>
              </a:r>
              <a:r>
                <a:rPr lang="en-US" altLang="zh-CN" sz="2200" b="1" i="0" dirty="0">
                  <a:solidFill>
                    <a:srgbClr val="0237D8"/>
                  </a:solidFill>
                  <a:latin typeface="+mj-lt"/>
                  <a:ea typeface="+mj-lt"/>
                </a:rPr>
                <a:t>1</a:t>
              </a:r>
            </a:p>
          </p:txBody>
        </p:sp>
        <p:grpSp>
          <p:nvGrpSpPr>
            <p:cNvPr id="52" name="Group 25">
              <a:extLst>
                <a:ext uri="{FF2B5EF4-FFF2-40B4-BE49-F238E27FC236}">
                  <a16:creationId xmlns:a16="http://schemas.microsoft.com/office/drawing/2014/main" id="{3D07E4AA-A9D6-4AB3-A6FA-1CFF98D29B9A}"/>
                </a:ext>
              </a:extLst>
            </p:cNvPr>
            <p:cNvGrpSpPr/>
            <p:nvPr/>
          </p:nvGrpSpPr>
          <p:grpSpPr bwMode="auto">
            <a:xfrm>
              <a:off x="3431456" y="3913441"/>
              <a:ext cx="1517650" cy="2451103"/>
              <a:chOff x="-43" y="-3"/>
              <a:chExt cx="956" cy="1544"/>
            </a:xfrm>
          </p:grpSpPr>
          <p:sp>
            <p:nvSpPr>
              <p:cNvPr id="58" name="Text Box 26">
                <a:extLst>
                  <a:ext uri="{FF2B5EF4-FFF2-40B4-BE49-F238E27FC236}">
                    <a16:creationId xmlns:a16="http://schemas.microsoft.com/office/drawing/2014/main" id="{141C9903-DE1D-41B9-B79C-E1D4AAAC308C}"/>
                  </a:ext>
                </a:extLst>
              </p:cNvPr>
              <p:cNvSpPr txBox="1">
                <a:spLocks noChangeArrowheads="1"/>
              </p:cNvSpPr>
              <p:nvPr/>
            </p:nvSpPr>
            <p:spPr bwMode="auto">
              <a:xfrm>
                <a:off x="-43" y="1260"/>
                <a:ext cx="956"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200" b="1" dirty="0">
                    <a:solidFill>
                      <a:schemeClr val="tx1">
                        <a:lumMod val="75000"/>
                        <a:lumOff val="25000"/>
                      </a:schemeClr>
                    </a:solidFill>
                    <a:latin typeface="+mj-lt"/>
                    <a:ea typeface="+mj-lt"/>
                    <a:sym typeface="+mn-ea"/>
                  </a:rPr>
                  <a:t>1100001</a:t>
                </a:r>
                <a:r>
                  <a:rPr lang="en-US" altLang="zh-CN" sz="2300" b="1" i="0" dirty="0">
                    <a:solidFill>
                      <a:srgbClr val="FF0000"/>
                    </a:solidFill>
                    <a:latin typeface="+mj-lt"/>
                    <a:ea typeface="+mj-lt"/>
                    <a:sym typeface="+mn-ea"/>
                  </a:rPr>
                  <a:t>0</a:t>
                </a:r>
              </a:p>
            </p:txBody>
          </p:sp>
          <p:sp>
            <p:nvSpPr>
              <p:cNvPr id="59" name="Line 27">
                <a:extLst>
                  <a:ext uri="{FF2B5EF4-FFF2-40B4-BE49-F238E27FC236}">
                    <a16:creationId xmlns:a16="http://schemas.microsoft.com/office/drawing/2014/main" id="{9B2FCEAD-818E-4E8E-ACE9-01E143D5F384}"/>
                  </a:ext>
                </a:extLst>
              </p:cNvPr>
              <p:cNvSpPr>
                <a:spLocks noChangeShapeType="1"/>
              </p:cNvSpPr>
              <p:nvPr/>
            </p:nvSpPr>
            <p:spPr bwMode="auto">
              <a:xfrm>
                <a:off x="136"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60" name="Line 28">
                <a:extLst>
                  <a:ext uri="{FF2B5EF4-FFF2-40B4-BE49-F238E27FC236}">
                    <a16:creationId xmlns:a16="http://schemas.microsoft.com/office/drawing/2014/main" id="{ADB2CB53-AF8B-4A4F-AF53-774DF859DFE1}"/>
                  </a:ext>
                </a:extLst>
              </p:cNvPr>
              <p:cNvSpPr>
                <a:spLocks noChangeShapeType="1"/>
              </p:cNvSpPr>
              <p:nvPr/>
            </p:nvSpPr>
            <p:spPr bwMode="auto">
              <a:xfrm>
                <a:off x="405" y="-3"/>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61" name="Line 29">
                <a:extLst>
                  <a:ext uri="{FF2B5EF4-FFF2-40B4-BE49-F238E27FC236}">
                    <a16:creationId xmlns:a16="http://schemas.microsoft.com/office/drawing/2014/main" id="{22D26D7D-C209-4B12-B330-5985C160B053}"/>
                  </a:ext>
                </a:extLst>
              </p:cNvPr>
              <p:cNvSpPr>
                <a:spLocks noChangeShapeType="1"/>
              </p:cNvSpPr>
              <p:nvPr/>
            </p:nvSpPr>
            <p:spPr bwMode="auto">
              <a:xfrm>
                <a:off x="498"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62" name="Line 30">
                <a:extLst>
                  <a:ext uri="{FF2B5EF4-FFF2-40B4-BE49-F238E27FC236}">
                    <a16:creationId xmlns:a16="http://schemas.microsoft.com/office/drawing/2014/main" id="{7CB31CDD-90A3-4B1A-8716-F338E16FA395}"/>
                  </a:ext>
                </a:extLst>
              </p:cNvPr>
              <p:cNvSpPr>
                <a:spLocks noChangeShapeType="1"/>
              </p:cNvSpPr>
              <p:nvPr/>
            </p:nvSpPr>
            <p:spPr bwMode="auto">
              <a:xfrm>
                <a:off x="578"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grpSp>
        <p:sp>
          <p:nvSpPr>
            <p:cNvPr id="53" name="Line 27">
              <a:extLst>
                <a:ext uri="{FF2B5EF4-FFF2-40B4-BE49-F238E27FC236}">
                  <a16:creationId xmlns:a16="http://schemas.microsoft.com/office/drawing/2014/main" id="{E4E157F3-88EF-42DF-A8CB-CF847FE9475D}"/>
                </a:ext>
              </a:extLst>
            </p:cNvPr>
            <p:cNvSpPr>
              <a:spLocks noChangeShapeType="1"/>
            </p:cNvSpPr>
            <p:nvPr/>
          </p:nvSpPr>
          <p:spPr bwMode="auto">
            <a:xfrm>
              <a:off x="3577189" y="391820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54" name="Line 27">
              <a:extLst>
                <a:ext uri="{FF2B5EF4-FFF2-40B4-BE49-F238E27FC236}">
                  <a16:creationId xmlns:a16="http://schemas.microsoft.com/office/drawing/2014/main" id="{7F5A0697-A6EB-49EE-B199-1B62F5586194}"/>
                </a:ext>
              </a:extLst>
            </p:cNvPr>
            <p:cNvSpPr>
              <a:spLocks noChangeShapeType="1"/>
            </p:cNvSpPr>
            <p:nvPr/>
          </p:nvSpPr>
          <p:spPr bwMode="auto">
            <a:xfrm>
              <a:off x="4004774" y="391820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55" name="Line 27">
              <a:extLst>
                <a:ext uri="{FF2B5EF4-FFF2-40B4-BE49-F238E27FC236}">
                  <a16:creationId xmlns:a16="http://schemas.microsoft.com/office/drawing/2014/main" id="{18410E36-3A42-4BDE-B32B-110A7F1E6035}"/>
                </a:ext>
              </a:extLst>
            </p:cNvPr>
            <p:cNvSpPr>
              <a:spLocks noChangeShapeType="1"/>
            </p:cNvSpPr>
            <p:nvPr/>
          </p:nvSpPr>
          <p:spPr bwMode="auto">
            <a:xfrm>
              <a:off x="3861439" y="3913123"/>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56" name="Line 17">
              <a:extLst>
                <a:ext uri="{FF2B5EF4-FFF2-40B4-BE49-F238E27FC236}">
                  <a16:creationId xmlns:a16="http://schemas.microsoft.com/office/drawing/2014/main" id="{F2B8FE8B-FEE6-45E0-9396-3CD14B120891}"/>
                </a:ext>
              </a:extLst>
            </p:cNvPr>
            <p:cNvSpPr>
              <a:spLocks noChangeShapeType="1"/>
            </p:cNvSpPr>
            <p:nvPr/>
          </p:nvSpPr>
          <p:spPr bwMode="auto">
            <a:xfrm>
              <a:off x="4564807" y="3929633"/>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57" name="AutoShape 38">
              <a:extLst>
                <a:ext uri="{FF2B5EF4-FFF2-40B4-BE49-F238E27FC236}">
                  <a16:creationId xmlns:a16="http://schemas.microsoft.com/office/drawing/2014/main" id="{9C15999E-191E-4C2D-BE3A-F5EF563ABBB2}"/>
                </a:ext>
              </a:extLst>
            </p:cNvPr>
            <p:cNvSpPr>
              <a:spLocks noChangeAspect="1"/>
            </p:cNvSpPr>
            <p:nvPr/>
          </p:nvSpPr>
          <p:spPr bwMode="auto">
            <a:xfrm>
              <a:off x="4427501" y="4654267"/>
              <a:ext cx="296545" cy="296545"/>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grpSp>
      <p:grpSp>
        <p:nvGrpSpPr>
          <p:cNvPr id="63" name="组合 62">
            <a:extLst>
              <a:ext uri="{FF2B5EF4-FFF2-40B4-BE49-F238E27FC236}">
                <a16:creationId xmlns:a16="http://schemas.microsoft.com/office/drawing/2014/main" id="{1044082B-2A50-4BC2-898F-C5F9253F7AC7}"/>
              </a:ext>
            </a:extLst>
          </p:cNvPr>
          <p:cNvGrpSpPr/>
          <p:nvPr/>
        </p:nvGrpSpPr>
        <p:grpSpPr>
          <a:xfrm>
            <a:off x="5451176" y="4073827"/>
            <a:ext cx="5246741" cy="2368202"/>
            <a:chOff x="2364097" y="3544712"/>
            <a:chExt cx="5207941" cy="2368202"/>
          </a:xfrm>
        </p:grpSpPr>
        <p:sp>
          <p:nvSpPr>
            <p:cNvPr id="64" name="矩形 63">
              <a:extLst>
                <a:ext uri="{FF2B5EF4-FFF2-40B4-BE49-F238E27FC236}">
                  <a16:creationId xmlns:a16="http://schemas.microsoft.com/office/drawing/2014/main" id="{08092C6F-D9C4-40B8-A721-0C6EF206B067}"/>
                </a:ext>
              </a:extLst>
            </p:cNvPr>
            <p:cNvSpPr/>
            <p:nvPr/>
          </p:nvSpPr>
          <p:spPr>
            <a:xfrm>
              <a:off x="3615642" y="3635228"/>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69083F76-AC97-4FBF-9966-477551C0E491}"/>
                </a:ext>
              </a:extLst>
            </p:cNvPr>
            <p:cNvSpPr/>
            <p:nvPr/>
          </p:nvSpPr>
          <p:spPr>
            <a:xfrm>
              <a:off x="3626101" y="4374662"/>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34141481-B5D6-4C9E-8A19-C7384AC0DF83}"/>
                </a:ext>
              </a:extLst>
            </p:cNvPr>
            <p:cNvSpPr/>
            <p:nvPr/>
          </p:nvSpPr>
          <p:spPr>
            <a:xfrm>
              <a:off x="3626101" y="5170433"/>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A4A8D89D-0C7C-4FF8-ABFB-D357CD3E79BA}"/>
                </a:ext>
              </a:extLst>
            </p:cNvPr>
            <p:cNvSpPr/>
            <p:nvPr/>
          </p:nvSpPr>
          <p:spPr>
            <a:xfrm>
              <a:off x="4659996" y="4006132"/>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A9EAF4E5-C6D1-4E63-8DEB-C4DD46D927AB}"/>
                </a:ext>
              </a:extLst>
            </p:cNvPr>
            <p:cNvSpPr/>
            <p:nvPr/>
          </p:nvSpPr>
          <p:spPr>
            <a:xfrm>
              <a:off x="4664923" y="5344465"/>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7365CBB8-FC05-4108-AC40-2A404B78727C}"/>
                </a:ext>
              </a:extLst>
            </p:cNvPr>
            <p:cNvSpPr/>
            <p:nvPr/>
          </p:nvSpPr>
          <p:spPr>
            <a:xfrm>
              <a:off x="5952924" y="4657212"/>
              <a:ext cx="489070" cy="504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=1</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70" name="直接连接符 69">
              <a:extLst>
                <a:ext uri="{FF2B5EF4-FFF2-40B4-BE49-F238E27FC236}">
                  <a16:creationId xmlns:a16="http://schemas.microsoft.com/office/drawing/2014/main" id="{544D1C8F-232D-49E8-9C30-0294504F9C03}"/>
                </a:ext>
              </a:extLst>
            </p:cNvPr>
            <p:cNvCxnSpPr/>
            <p:nvPr/>
          </p:nvCxnSpPr>
          <p:spPr>
            <a:xfrm>
              <a:off x="4108067" y="3887256"/>
              <a:ext cx="321604"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67D7A9B2-A593-448D-B0BF-BEFC180FC218}"/>
                </a:ext>
              </a:extLst>
            </p:cNvPr>
            <p:cNvCxnSpPr/>
            <p:nvPr/>
          </p:nvCxnSpPr>
          <p:spPr>
            <a:xfrm>
              <a:off x="4442759" y="4096565"/>
              <a:ext cx="19843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CDFA746C-C702-4F5F-894E-EDD7011B2252}"/>
                </a:ext>
              </a:extLst>
            </p:cNvPr>
            <p:cNvCxnSpPr/>
            <p:nvPr/>
          </p:nvCxnSpPr>
          <p:spPr>
            <a:xfrm>
              <a:off x="4108067" y="4630619"/>
              <a:ext cx="35733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接连接符 72">
              <a:extLst>
                <a:ext uri="{FF2B5EF4-FFF2-40B4-BE49-F238E27FC236}">
                  <a16:creationId xmlns:a16="http://schemas.microsoft.com/office/drawing/2014/main" id="{2EBD74BC-FFE3-49AB-B798-C1753FE53507}"/>
                </a:ext>
              </a:extLst>
            </p:cNvPr>
            <p:cNvCxnSpPr/>
            <p:nvPr/>
          </p:nvCxnSpPr>
          <p:spPr>
            <a:xfrm>
              <a:off x="4452285" y="4410690"/>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243F3C9-8337-4E9F-98E3-EFFC0A4F26B0}"/>
                </a:ext>
              </a:extLst>
            </p:cNvPr>
            <p:cNvCxnSpPr/>
            <p:nvPr/>
          </p:nvCxnSpPr>
          <p:spPr>
            <a:xfrm>
              <a:off x="4442759" y="3880565"/>
              <a:ext cx="0" cy="216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EB15CBDE-7FB3-4249-9E0A-A4309AB87569}"/>
                </a:ext>
              </a:extLst>
            </p:cNvPr>
            <p:cNvCxnSpPr/>
            <p:nvPr/>
          </p:nvCxnSpPr>
          <p:spPr>
            <a:xfrm>
              <a:off x="4449388" y="4410690"/>
              <a:ext cx="198437"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DF074AFA-3841-4CFE-81BF-69D70EAF535A}"/>
                </a:ext>
              </a:extLst>
            </p:cNvPr>
            <p:cNvCxnSpPr/>
            <p:nvPr/>
          </p:nvCxnSpPr>
          <p:spPr>
            <a:xfrm>
              <a:off x="4108067" y="5428692"/>
              <a:ext cx="53600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E0ADC85F-BD78-46A8-9604-C0ADC46AE9E3}"/>
                </a:ext>
              </a:extLst>
            </p:cNvPr>
            <p:cNvCxnSpPr/>
            <p:nvPr/>
          </p:nvCxnSpPr>
          <p:spPr>
            <a:xfrm>
              <a:off x="2768059" y="5776565"/>
              <a:ext cx="19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BB890AD5-5884-45C9-ABCE-97ED66012CE3}"/>
                </a:ext>
              </a:extLst>
            </p:cNvPr>
            <p:cNvCxnSpPr/>
            <p:nvPr/>
          </p:nvCxnSpPr>
          <p:spPr>
            <a:xfrm>
              <a:off x="5139833" y="4258160"/>
              <a:ext cx="357338"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36BCB08D-F8FB-48A9-AE28-6570CE75F08F}"/>
                </a:ext>
              </a:extLst>
            </p:cNvPr>
            <p:cNvCxnSpPr/>
            <p:nvPr/>
          </p:nvCxnSpPr>
          <p:spPr>
            <a:xfrm>
              <a:off x="5139833" y="5596493"/>
              <a:ext cx="357338"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EDFD19A7-199F-40B5-806C-BAD987D9FF1B}"/>
                </a:ext>
              </a:extLst>
            </p:cNvPr>
            <p:cNvCxnSpPr/>
            <p:nvPr/>
          </p:nvCxnSpPr>
          <p:spPr>
            <a:xfrm>
              <a:off x="5484924" y="4252499"/>
              <a:ext cx="0" cy="5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3ECF31F-35F5-4C89-B7EE-1D6FAEE3A995}"/>
                </a:ext>
              </a:extLst>
            </p:cNvPr>
            <p:cNvCxnSpPr/>
            <p:nvPr/>
          </p:nvCxnSpPr>
          <p:spPr>
            <a:xfrm>
              <a:off x="5484924" y="5056493"/>
              <a:ext cx="0" cy="540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8484339-1127-41D7-9408-F27667247E90}"/>
                </a:ext>
              </a:extLst>
            </p:cNvPr>
            <p:cNvCxnSpPr/>
            <p:nvPr/>
          </p:nvCxnSpPr>
          <p:spPr>
            <a:xfrm>
              <a:off x="5492040" y="4792499"/>
              <a:ext cx="468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2A59E608-DAF8-4C52-97D4-1A3A3DC4FD29}"/>
                </a:ext>
              </a:extLst>
            </p:cNvPr>
            <p:cNvCxnSpPr/>
            <p:nvPr/>
          </p:nvCxnSpPr>
          <p:spPr>
            <a:xfrm>
              <a:off x="5484924" y="5066658"/>
              <a:ext cx="4680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8FAA66AD-2D0F-4084-BC50-2ADC562E8D9B}"/>
                </a:ext>
              </a:extLst>
            </p:cNvPr>
            <p:cNvCxnSpPr/>
            <p:nvPr/>
          </p:nvCxnSpPr>
          <p:spPr>
            <a:xfrm>
              <a:off x="6425316" y="4909240"/>
              <a:ext cx="71467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0639ECC0-D260-4D2C-84CD-AA83D0257F1B}"/>
                </a:ext>
              </a:extLst>
            </p:cNvPr>
            <p:cNvCxnSpPr/>
            <p:nvPr/>
          </p:nvCxnSpPr>
          <p:spPr>
            <a:xfrm>
              <a:off x="3157834" y="5560489"/>
              <a:ext cx="46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17C42EA8-00C1-43C6-AF3C-1A4A8DA3327A}"/>
                </a:ext>
              </a:extLst>
            </p:cNvPr>
            <p:cNvCxnSpPr/>
            <p:nvPr/>
          </p:nvCxnSpPr>
          <p:spPr>
            <a:xfrm>
              <a:off x="3147642" y="4754267"/>
              <a:ext cx="46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DBD234DF-6B99-477D-8104-E44F48AE0FBA}"/>
                </a:ext>
              </a:extLst>
            </p:cNvPr>
            <p:cNvCxnSpPr/>
            <p:nvPr/>
          </p:nvCxnSpPr>
          <p:spPr>
            <a:xfrm>
              <a:off x="3147642" y="4004420"/>
              <a:ext cx="46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36544B78-62D6-479A-8CAD-15D89DC13091}"/>
                </a:ext>
              </a:extLst>
            </p:cNvPr>
            <p:cNvCxnSpPr/>
            <p:nvPr/>
          </p:nvCxnSpPr>
          <p:spPr>
            <a:xfrm>
              <a:off x="2717005" y="3760341"/>
              <a:ext cx="900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9" name="直接连接符 88">
              <a:extLst>
                <a:ext uri="{FF2B5EF4-FFF2-40B4-BE49-F238E27FC236}">
                  <a16:creationId xmlns:a16="http://schemas.microsoft.com/office/drawing/2014/main" id="{5DEE469C-D815-451A-BFD0-1BF8A7140915}"/>
                </a:ext>
              </a:extLst>
            </p:cNvPr>
            <p:cNvCxnSpPr/>
            <p:nvPr/>
          </p:nvCxnSpPr>
          <p:spPr>
            <a:xfrm>
              <a:off x="2715642" y="4510188"/>
              <a:ext cx="900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99F29692-694F-4886-9886-419073DE6D17}"/>
                </a:ext>
              </a:extLst>
            </p:cNvPr>
            <p:cNvCxnSpPr/>
            <p:nvPr/>
          </p:nvCxnSpPr>
          <p:spPr>
            <a:xfrm>
              <a:off x="2726945" y="5326493"/>
              <a:ext cx="900000" cy="0"/>
            </a:xfrm>
            <a:prstGeom prst="line">
              <a:avLst/>
            </a:prstGeom>
            <a:ln w="19050"/>
          </p:spPr>
          <p:style>
            <a:lnRef idx="1">
              <a:schemeClr val="dk1"/>
            </a:lnRef>
            <a:fillRef idx="0">
              <a:schemeClr val="dk1"/>
            </a:fillRef>
            <a:effectRef idx="0">
              <a:schemeClr val="dk1"/>
            </a:effectRef>
            <a:fontRef idx="minor">
              <a:schemeClr val="tx1"/>
            </a:fontRef>
          </p:style>
        </p:cxnSp>
        <p:sp>
          <p:nvSpPr>
            <p:cNvPr id="91" name="文本框 152">
              <a:extLst>
                <a:ext uri="{FF2B5EF4-FFF2-40B4-BE49-F238E27FC236}">
                  <a16:creationId xmlns:a16="http://schemas.microsoft.com/office/drawing/2014/main" id="{A2B9B695-737D-4C9F-BDDF-A1A1AFB5C1EB}"/>
                </a:ext>
              </a:extLst>
            </p:cNvPr>
            <p:cNvSpPr txBox="1"/>
            <p:nvPr/>
          </p:nvSpPr>
          <p:spPr>
            <a:xfrm>
              <a:off x="2364097" y="3544712"/>
              <a:ext cx="432048" cy="369332"/>
            </a:xfrm>
            <a:prstGeom prst="rect">
              <a:avLst/>
            </a:prstGeom>
            <a:noFill/>
          </p:spPr>
          <p:txBody>
            <a:bodyPr wrap="square" rtlCol="0">
              <a:spAutoFit/>
            </a:bodyPr>
            <a:lstStyle/>
            <a:p>
              <a:r>
                <a:rPr lang="en-US" altLang="zh-CN" dirty="0"/>
                <a:t>X</a:t>
              </a:r>
              <a:r>
                <a:rPr lang="en-US" altLang="zh-CN" baseline="-25000" dirty="0"/>
                <a:t>1</a:t>
              </a:r>
              <a:endParaRPr lang="zh-CN" altLang="en-US" baseline="-25000" dirty="0"/>
            </a:p>
          </p:txBody>
        </p:sp>
        <p:sp>
          <p:nvSpPr>
            <p:cNvPr id="92" name="文本框 153">
              <a:extLst>
                <a:ext uri="{FF2B5EF4-FFF2-40B4-BE49-F238E27FC236}">
                  <a16:creationId xmlns:a16="http://schemas.microsoft.com/office/drawing/2014/main" id="{557E7C3F-026A-4C07-9160-361DB7DAAA2D}"/>
                </a:ext>
              </a:extLst>
            </p:cNvPr>
            <p:cNvSpPr txBox="1"/>
            <p:nvPr/>
          </p:nvSpPr>
          <p:spPr>
            <a:xfrm>
              <a:off x="2804222" y="3756115"/>
              <a:ext cx="432048" cy="369332"/>
            </a:xfrm>
            <a:prstGeom prst="rect">
              <a:avLst/>
            </a:prstGeom>
            <a:noFill/>
          </p:spPr>
          <p:txBody>
            <a:bodyPr wrap="square" rtlCol="0">
              <a:spAutoFit/>
            </a:bodyPr>
            <a:lstStyle/>
            <a:p>
              <a:r>
                <a:rPr lang="en-US" altLang="zh-CN" dirty="0"/>
                <a:t>X</a:t>
              </a:r>
              <a:r>
                <a:rPr lang="en-US" altLang="zh-CN" baseline="-25000" dirty="0"/>
                <a:t>2</a:t>
              </a:r>
              <a:endParaRPr lang="zh-CN" altLang="en-US" baseline="-25000" dirty="0"/>
            </a:p>
          </p:txBody>
        </p:sp>
        <p:sp>
          <p:nvSpPr>
            <p:cNvPr id="93" name="文本框 154">
              <a:extLst>
                <a:ext uri="{FF2B5EF4-FFF2-40B4-BE49-F238E27FC236}">
                  <a16:creationId xmlns:a16="http://schemas.microsoft.com/office/drawing/2014/main" id="{C170673E-769D-4506-A671-0949F3C91183}"/>
                </a:ext>
              </a:extLst>
            </p:cNvPr>
            <p:cNvSpPr txBox="1"/>
            <p:nvPr/>
          </p:nvSpPr>
          <p:spPr>
            <a:xfrm>
              <a:off x="2364097" y="4272646"/>
              <a:ext cx="432048" cy="369332"/>
            </a:xfrm>
            <a:prstGeom prst="rect">
              <a:avLst/>
            </a:prstGeom>
            <a:noFill/>
          </p:spPr>
          <p:txBody>
            <a:bodyPr wrap="square" rtlCol="0">
              <a:spAutoFit/>
            </a:bodyPr>
            <a:lstStyle/>
            <a:p>
              <a:r>
                <a:rPr lang="en-US" altLang="zh-CN" dirty="0"/>
                <a:t>X</a:t>
              </a:r>
              <a:r>
                <a:rPr lang="en-US" altLang="zh-CN" baseline="-25000" dirty="0"/>
                <a:t>3</a:t>
              </a:r>
              <a:endParaRPr lang="zh-CN" altLang="en-US" baseline="-25000" dirty="0"/>
            </a:p>
          </p:txBody>
        </p:sp>
        <p:sp>
          <p:nvSpPr>
            <p:cNvPr id="94" name="文本框 155">
              <a:extLst>
                <a:ext uri="{FF2B5EF4-FFF2-40B4-BE49-F238E27FC236}">
                  <a16:creationId xmlns:a16="http://schemas.microsoft.com/office/drawing/2014/main" id="{FB7173E3-77A0-4957-90B1-8D5DA0169ABD}"/>
                </a:ext>
              </a:extLst>
            </p:cNvPr>
            <p:cNvSpPr txBox="1"/>
            <p:nvPr/>
          </p:nvSpPr>
          <p:spPr>
            <a:xfrm>
              <a:off x="2803260" y="4525598"/>
              <a:ext cx="432048" cy="369332"/>
            </a:xfrm>
            <a:prstGeom prst="rect">
              <a:avLst/>
            </a:prstGeom>
            <a:noFill/>
          </p:spPr>
          <p:txBody>
            <a:bodyPr wrap="square" rtlCol="0">
              <a:spAutoFit/>
            </a:bodyPr>
            <a:lstStyle/>
            <a:p>
              <a:r>
                <a:rPr lang="en-US" altLang="zh-CN" dirty="0"/>
                <a:t>X</a:t>
              </a:r>
              <a:r>
                <a:rPr lang="en-US" altLang="zh-CN" baseline="-25000" dirty="0"/>
                <a:t>4</a:t>
              </a:r>
              <a:endParaRPr lang="zh-CN" altLang="en-US" baseline="-25000" dirty="0"/>
            </a:p>
          </p:txBody>
        </p:sp>
        <p:sp>
          <p:nvSpPr>
            <p:cNvPr id="95" name="文本框 156">
              <a:extLst>
                <a:ext uri="{FF2B5EF4-FFF2-40B4-BE49-F238E27FC236}">
                  <a16:creationId xmlns:a16="http://schemas.microsoft.com/office/drawing/2014/main" id="{C649ED52-7E49-4D16-B659-8EB700C4B2F3}"/>
                </a:ext>
              </a:extLst>
            </p:cNvPr>
            <p:cNvSpPr txBox="1"/>
            <p:nvPr/>
          </p:nvSpPr>
          <p:spPr>
            <a:xfrm>
              <a:off x="2403738" y="5093105"/>
              <a:ext cx="432048" cy="369332"/>
            </a:xfrm>
            <a:prstGeom prst="rect">
              <a:avLst/>
            </a:prstGeom>
            <a:noFill/>
          </p:spPr>
          <p:txBody>
            <a:bodyPr wrap="square" rtlCol="0">
              <a:spAutoFit/>
            </a:bodyPr>
            <a:lstStyle/>
            <a:p>
              <a:r>
                <a:rPr lang="en-US" altLang="zh-CN" dirty="0"/>
                <a:t>X</a:t>
              </a:r>
              <a:r>
                <a:rPr lang="en-US" altLang="zh-CN" baseline="-25000" dirty="0"/>
                <a:t>5</a:t>
              </a:r>
              <a:endParaRPr lang="zh-CN" altLang="en-US" baseline="-25000" dirty="0"/>
            </a:p>
          </p:txBody>
        </p:sp>
        <p:sp>
          <p:nvSpPr>
            <p:cNvPr id="96" name="文本框 157">
              <a:extLst>
                <a:ext uri="{FF2B5EF4-FFF2-40B4-BE49-F238E27FC236}">
                  <a16:creationId xmlns:a16="http://schemas.microsoft.com/office/drawing/2014/main" id="{4BA5BC20-3F97-4CAB-ACF4-36C480D7FD0C}"/>
                </a:ext>
              </a:extLst>
            </p:cNvPr>
            <p:cNvSpPr txBox="1"/>
            <p:nvPr/>
          </p:nvSpPr>
          <p:spPr>
            <a:xfrm>
              <a:off x="2842722" y="5342705"/>
              <a:ext cx="432048" cy="369332"/>
            </a:xfrm>
            <a:prstGeom prst="rect">
              <a:avLst/>
            </a:prstGeom>
            <a:noFill/>
          </p:spPr>
          <p:txBody>
            <a:bodyPr wrap="square" rtlCol="0">
              <a:spAutoFit/>
            </a:bodyPr>
            <a:lstStyle/>
            <a:p>
              <a:r>
                <a:rPr lang="en-US" altLang="zh-CN" dirty="0"/>
                <a:t>X</a:t>
              </a:r>
              <a:r>
                <a:rPr lang="en-US" altLang="zh-CN" baseline="-25000" dirty="0"/>
                <a:t>6</a:t>
              </a:r>
              <a:endParaRPr lang="zh-CN" altLang="en-US" baseline="-25000" dirty="0"/>
            </a:p>
          </p:txBody>
        </p:sp>
        <p:sp>
          <p:nvSpPr>
            <p:cNvPr id="97" name="文本框 158">
              <a:extLst>
                <a:ext uri="{FF2B5EF4-FFF2-40B4-BE49-F238E27FC236}">
                  <a16:creationId xmlns:a16="http://schemas.microsoft.com/office/drawing/2014/main" id="{EFACD0DA-17D4-4F8F-B2C7-C2C35064DB7F}"/>
                </a:ext>
              </a:extLst>
            </p:cNvPr>
            <p:cNvSpPr txBox="1"/>
            <p:nvPr/>
          </p:nvSpPr>
          <p:spPr>
            <a:xfrm>
              <a:off x="2410674" y="5543582"/>
              <a:ext cx="432048" cy="369332"/>
            </a:xfrm>
            <a:prstGeom prst="rect">
              <a:avLst/>
            </a:prstGeom>
            <a:noFill/>
          </p:spPr>
          <p:txBody>
            <a:bodyPr wrap="square" rtlCol="0">
              <a:spAutoFit/>
            </a:bodyPr>
            <a:lstStyle/>
            <a:p>
              <a:r>
                <a:rPr lang="en-US" altLang="zh-CN" dirty="0"/>
                <a:t>P</a:t>
              </a:r>
              <a:endParaRPr lang="zh-CN" altLang="en-US" baseline="-25000" dirty="0"/>
            </a:p>
          </p:txBody>
        </p:sp>
        <p:sp>
          <p:nvSpPr>
            <p:cNvPr id="98" name="文本框 159">
              <a:extLst>
                <a:ext uri="{FF2B5EF4-FFF2-40B4-BE49-F238E27FC236}">
                  <a16:creationId xmlns:a16="http://schemas.microsoft.com/office/drawing/2014/main" id="{41B0F283-B6AC-47A3-BCF4-2DB771F79285}"/>
                </a:ext>
              </a:extLst>
            </p:cNvPr>
            <p:cNvSpPr txBox="1"/>
            <p:nvPr/>
          </p:nvSpPr>
          <p:spPr>
            <a:xfrm>
              <a:off x="7139990" y="4707503"/>
              <a:ext cx="432048" cy="369332"/>
            </a:xfrm>
            <a:prstGeom prst="rect">
              <a:avLst/>
            </a:prstGeom>
            <a:noFill/>
          </p:spPr>
          <p:txBody>
            <a:bodyPr wrap="square" rtlCol="0">
              <a:spAutoFit/>
            </a:bodyPr>
            <a:lstStyle/>
            <a:p>
              <a:r>
                <a:rPr lang="en-US" altLang="zh-CN" dirty="0"/>
                <a:t>G</a:t>
              </a:r>
              <a:endParaRPr lang="zh-CN" altLang="en-US" baseline="-25000" dirty="0"/>
            </a:p>
          </p:txBody>
        </p:sp>
      </p:grpSp>
    </p:spTree>
    <p:extLst>
      <p:ext uri="{BB962C8B-B14F-4D97-AF65-F5344CB8AC3E}">
        <p14:creationId xmlns:p14="http://schemas.microsoft.com/office/powerpoint/2010/main" val="65319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vertical)">
                                      <p:cBhvr>
                                        <p:cTn id="7" dur="500"/>
                                        <p:tgtEl>
                                          <p:spTgt spid="8"/>
                                        </p:tgtEl>
                                      </p:cBhvr>
                                    </p:animEffect>
                                  </p:childTnLst>
                                </p:cTn>
                              </p:par>
                              <p:par>
                                <p:cTn id="8" presetID="3" presetClass="entr" presetSubtype="5"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vertical)">
                                      <p:cBhvr>
                                        <p:cTn id="10" dur="500"/>
                                        <p:tgtEl>
                                          <p:spTgt spid="9"/>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linds(vertical)">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blinds(vertical)">
                                      <p:cBhvr>
                                        <p:cTn id="1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2.4.2 </a:t>
            </a:r>
            <a:r>
              <a:rPr lang="zh-CN" altLang="en-US" dirty="0"/>
              <a:t>奇偶校验</a:t>
            </a:r>
          </a:p>
        </p:txBody>
      </p:sp>
      <p:sp>
        <p:nvSpPr>
          <p:cNvPr id="4" name="Text Box 3"/>
          <p:cNvSpPr txBox="1">
            <a:spLocks noChangeArrowheads="1"/>
          </p:cNvSpPr>
          <p:nvPr/>
        </p:nvSpPr>
        <p:spPr bwMode="auto">
          <a:xfrm>
            <a:off x="4592973" y="1903256"/>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5" name="Text Box 4"/>
          <p:cNvSpPr txBox="1">
            <a:spLocks noChangeArrowheads="1"/>
          </p:cNvSpPr>
          <p:nvPr/>
        </p:nvSpPr>
        <p:spPr bwMode="auto">
          <a:xfrm>
            <a:off x="6326668" y="1903256"/>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6" name="Text Box 5"/>
          <p:cNvSpPr txBox="1">
            <a:spLocks noChangeArrowheads="1"/>
          </p:cNvSpPr>
          <p:nvPr/>
        </p:nvSpPr>
        <p:spPr bwMode="auto">
          <a:xfrm>
            <a:off x="8201439" y="1903256"/>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7" name="Text Box 6"/>
          <p:cNvSpPr txBox="1">
            <a:spLocks noChangeArrowheads="1"/>
          </p:cNvSpPr>
          <p:nvPr/>
        </p:nvSpPr>
        <p:spPr bwMode="auto">
          <a:xfrm>
            <a:off x="4581668" y="4360769"/>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a:t>
            </a:r>
            <a:r>
              <a:rPr lang="en-US" altLang="zh-CN" sz="3100" b="1" dirty="0">
                <a:solidFill>
                  <a:srgbClr val="FF0000"/>
                </a:solidFill>
                <a:latin typeface="Consolas" panose="020B0609020204030204" pitchFamily="49" charset="0"/>
                <a:ea typeface="宋体" panose="02010600030101010101" pitchFamily="2" charset="-122"/>
              </a:rPr>
              <a:t>0</a:t>
            </a:r>
          </a:p>
        </p:txBody>
      </p:sp>
      <p:sp>
        <p:nvSpPr>
          <p:cNvPr id="8" name="Text Box 7"/>
          <p:cNvSpPr txBox="1">
            <a:spLocks noChangeArrowheads="1"/>
          </p:cNvSpPr>
          <p:nvPr/>
        </p:nvSpPr>
        <p:spPr bwMode="auto">
          <a:xfrm>
            <a:off x="6351038" y="4360769"/>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a:t>
            </a:r>
            <a:r>
              <a:rPr lang="en-US" altLang="zh-CN" sz="3100" b="1" dirty="0">
                <a:solidFill>
                  <a:srgbClr val="FF0000"/>
                </a:solidFill>
                <a:latin typeface="Consolas" panose="020B0609020204030204" pitchFamily="49" charset="0"/>
                <a:ea typeface="宋体" panose="02010600030101010101" pitchFamily="2" charset="-122"/>
              </a:rPr>
              <a:t>110</a:t>
            </a:r>
            <a:r>
              <a:rPr lang="en-US" altLang="zh-CN" sz="3100" b="1" dirty="0">
                <a:latin typeface="Consolas" panose="020B0609020204030204" pitchFamily="49" charset="0"/>
                <a:ea typeface="宋体" panose="02010600030101010101" pitchFamily="2" charset="-122"/>
              </a:rPr>
              <a:t>1</a:t>
            </a:r>
          </a:p>
        </p:txBody>
      </p:sp>
      <p:sp>
        <p:nvSpPr>
          <p:cNvPr id="9" name="Text Box 8"/>
          <p:cNvSpPr txBox="1">
            <a:spLocks noChangeArrowheads="1"/>
          </p:cNvSpPr>
          <p:nvPr/>
        </p:nvSpPr>
        <p:spPr bwMode="auto">
          <a:xfrm>
            <a:off x="8210446" y="4360769"/>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solidFill>
                  <a:srgbClr val="FF0000"/>
                </a:solidFill>
                <a:latin typeface="Consolas" panose="020B0609020204030204" pitchFamily="49" charset="0"/>
                <a:ea typeface="宋体" panose="02010600030101010101" pitchFamily="2" charset="-122"/>
              </a:rPr>
              <a:t>1110</a:t>
            </a:r>
            <a:r>
              <a:rPr lang="en-US" altLang="zh-CN" sz="3100" b="1" dirty="0">
                <a:latin typeface="Consolas" panose="020B0609020204030204" pitchFamily="49" charset="0"/>
                <a:ea typeface="宋体" panose="02010600030101010101" pitchFamily="2" charset="-122"/>
              </a:rPr>
              <a:t>1</a:t>
            </a:r>
          </a:p>
        </p:txBody>
      </p:sp>
      <p:sp>
        <p:nvSpPr>
          <p:cNvPr id="10" name="Line 9"/>
          <p:cNvSpPr>
            <a:spLocks noChangeShapeType="1"/>
          </p:cNvSpPr>
          <p:nvPr/>
        </p:nvSpPr>
        <p:spPr bwMode="auto">
          <a:xfrm>
            <a:off x="4800550" y="2416082"/>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1" name="Line 10"/>
          <p:cNvSpPr>
            <a:spLocks noChangeShapeType="1"/>
          </p:cNvSpPr>
          <p:nvPr/>
        </p:nvSpPr>
        <p:spPr bwMode="auto">
          <a:xfrm>
            <a:off x="5018037" y="2416082"/>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2" name="Line 11"/>
          <p:cNvSpPr>
            <a:spLocks noChangeShapeType="1"/>
          </p:cNvSpPr>
          <p:nvPr/>
        </p:nvSpPr>
        <p:spPr bwMode="auto">
          <a:xfrm>
            <a:off x="5233937" y="2416082"/>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3" name="Line 12"/>
          <p:cNvSpPr>
            <a:spLocks noChangeShapeType="1"/>
          </p:cNvSpPr>
          <p:nvPr/>
        </p:nvSpPr>
        <p:spPr bwMode="auto">
          <a:xfrm>
            <a:off x="5449837" y="2416082"/>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4" name="Line 13"/>
          <p:cNvSpPr>
            <a:spLocks noChangeShapeType="1"/>
          </p:cNvSpPr>
          <p:nvPr/>
        </p:nvSpPr>
        <p:spPr bwMode="auto">
          <a:xfrm>
            <a:off x="5653962" y="2433544"/>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5" name="Line 14"/>
          <p:cNvSpPr>
            <a:spLocks noChangeShapeType="1"/>
          </p:cNvSpPr>
          <p:nvPr/>
        </p:nvSpPr>
        <p:spPr bwMode="auto">
          <a:xfrm>
            <a:off x="6527750" y="2416082"/>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6" name="Line 15"/>
          <p:cNvSpPr>
            <a:spLocks noChangeShapeType="1"/>
          </p:cNvSpPr>
          <p:nvPr/>
        </p:nvSpPr>
        <p:spPr bwMode="auto">
          <a:xfrm>
            <a:off x="6745237" y="2416082"/>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7" name="Line 16"/>
          <p:cNvSpPr>
            <a:spLocks noChangeShapeType="1"/>
          </p:cNvSpPr>
          <p:nvPr/>
        </p:nvSpPr>
        <p:spPr bwMode="auto">
          <a:xfrm>
            <a:off x="6961137" y="2416082"/>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8" name="Line 17"/>
          <p:cNvSpPr>
            <a:spLocks noChangeShapeType="1"/>
          </p:cNvSpPr>
          <p:nvPr/>
        </p:nvSpPr>
        <p:spPr bwMode="auto">
          <a:xfrm>
            <a:off x="7177037" y="2416082"/>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9" name="Line 18"/>
          <p:cNvSpPr>
            <a:spLocks noChangeShapeType="1"/>
          </p:cNvSpPr>
          <p:nvPr/>
        </p:nvSpPr>
        <p:spPr bwMode="auto">
          <a:xfrm>
            <a:off x="7392937" y="2416082"/>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0" name="Line 19"/>
          <p:cNvSpPr>
            <a:spLocks noChangeShapeType="1"/>
          </p:cNvSpPr>
          <p:nvPr/>
        </p:nvSpPr>
        <p:spPr bwMode="auto">
          <a:xfrm>
            <a:off x="8401000" y="2416082"/>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1" name="Line 20"/>
          <p:cNvSpPr>
            <a:spLocks noChangeShapeType="1"/>
          </p:cNvSpPr>
          <p:nvPr/>
        </p:nvSpPr>
        <p:spPr bwMode="auto">
          <a:xfrm>
            <a:off x="8618487" y="2416082"/>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2" name="Line 21"/>
          <p:cNvSpPr>
            <a:spLocks noChangeShapeType="1"/>
          </p:cNvSpPr>
          <p:nvPr/>
        </p:nvSpPr>
        <p:spPr bwMode="auto">
          <a:xfrm>
            <a:off x="8834387" y="2416082"/>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3" name="Line 22"/>
          <p:cNvSpPr>
            <a:spLocks noChangeShapeType="1"/>
          </p:cNvSpPr>
          <p:nvPr/>
        </p:nvSpPr>
        <p:spPr bwMode="auto">
          <a:xfrm>
            <a:off x="9050287" y="2416082"/>
            <a:ext cx="0" cy="2016125"/>
          </a:xfrm>
          <a:prstGeom prst="line">
            <a:avLst/>
          </a:prstGeom>
          <a:noFill/>
          <a:ln w="127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4" name="Line 23"/>
          <p:cNvSpPr>
            <a:spLocks noChangeShapeType="1"/>
          </p:cNvSpPr>
          <p:nvPr/>
        </p:nvSpPr>
        <p:spPr bwMode="auto">
          <a:xfrm>
            <a:off x="9266187" y="2416082"/>
            <a:ext cx="0" cy="20161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5" name="Text Box 24"/>
          <p:cNvSpPr txBox="1">
            <a:spLocks noChangeArrowheads="1"/>
          </p:cNvSpPr>
          <p:nvPr/>
        </p:nvSpPr>
        <p:spPr bwMode="auto">
          <a:xfrm>
            <a:off x="2741099" y="1915494"/>
            <a:ext cx="144145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grpSp>
        <p:nvGrpSpPr>
          <p:cNvPr id="26" name="Group 25"/>
          <p:cNvGrpSpPr>
            <a:grpSpLocks/>
          </p:cNvGrpSpPr>
          <p:nvPr/>
        </p:nvGrpSpPr>
        <p:grpSpPr bwMode="auto">
          <a:xfrm>
            <a:off x="2751073" y="2416081"/>
            <a:ext cx="1871662" cy="2528888"/>
            <a:chOff x="25" y="0"/>
            <a:chExt cx="1179" cy="1593"/>
          </a:xfrm>
        </p:grpSpPr>
        <p:sp>
          <p:nvSpPr>
            <p:cNvPr id="27" name="Text Box 26"/>
            <p:cNvSpPr txBox="1">
              <a:spLocks noChangeArrowheads="1"/>
            </p:cNvSpPr>
            <p:nvPr/>
          </p:nvSpPr>
          <p:spPr bwMode="auto">
            <a:xfrm>
              <a:off x="25" y="1225"/>
              <a:ext cx="11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p>
          </p:txBody>
        </p:sp>
        <p:sp>
          <p:nvSpPr>
            <p:cNvPr id="28" name="Line 27"/>
            <p:cNvSpPr>
              <a:spLocks noChangeShapeType="1"/>
            </p:cNvSpPr>
            <p:nvPr/>
          </p:nvSpPr>
          <p:spPr bwMode="auto">
            <a:xfrm>
              <a:off x="136"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9" name="Line 28"/>
            <p:cNvSpPr>
              <a:spLocks noChangeShapeType="1"/>
            </p:cNvSpPr>
            <p:nvPr/>
          </p:nvSpPr>
          <p:spPr bwMode="auto">
            <a:xfrm>
              <a:off x="273"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0" name="Line 29"/>
            <p:cNvSpPr>
              <a:spLocks noChangeShapeType="1"/>
            </p:cNvSpPr>
            <p:nvPr/>
          </p:nvSpPr>
          <p:spPr bwMode="auto">
            <a:xfrm>
              <a:off x="409"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1" name="Line 30"/>
            <p:cNvSpPr>
              <a:spLocks noChangeShapeType="1"/>
            </p:cNvSpPr>
            <p:nvPr/>
          </p:nvSpPr>
          <p:spPr bwMode="auto">
            <a:xfrm>
              <a:off x="545"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2" name="Line 31"/>
            <p:cNvSpPr>
              <a:spLocks noChangeShapeType="1"/>
            </p:cNvSpPr>
            <p:nvPr/>
          </p:nvSpPr>
          <p:spPr bwMode="auto">
            <a:xfrm>
              <a:off x="681" y="0"/>
              <a:ext cx="0" cy="12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grpSp>
      <p:sp>
        <p:nvSpPr>
          <p:cNvPr id="33" name="AutoShape 37"/>
          <p:cNvSpPr>
            <a:spLocks noChangeAspect="1"/>
          </p:cNvSpPr>
          <p:nvPr/>
        </p:nvSpPr>
        <p:spPr bwMode="auto">
          <a:xfrm>
            <a:off x="5478412" y="3195543"/>
            <a:ext cx="381000" cy="381000"/>
          </a:xfrm>
          <a:custGeom>
            <a:avLst/>
            <a:gdLst>
              <a:gd name="T0" fmla="*/ 0 w 21600"/>
              <a:gd name="T1" fmla="*/ 1045462871 h 21600"/>
              <a:gd name="T2" fmla="*/ 1045462871 w 21600"/>
              <a:gd name="T3" fmla="*/ 0 h 21600"/>
              <a:gd name="T4" fmla="*/ 2090926042 w 21600"/>
              <a:gd name="T5" fmla="*/ 1045462871 h 21600"/>
              <a:gd name="T6" fmla="*/ 1045462871 w 21600"/>
              <a:gd name="T7" fmla="*/ 2090926042 h 21600"/>
              <a:gd name="T8" fmla="*/ 0 w 21600"/>
              <a:gd name="T9" fmla="*/ 1045462871 h 21600"/>
              <a:gd name="T10" fmla="*/ 1684452206 w 21600"/>
              <a:gd name="T11" fmla="*/ 1499753689 h 21600"/>
              <a:gd name="T12" fmla="*/ 1829560324 w 21600"/>
              <a:gd name="T13" fmla="*/ 1045462871 h 21600"/>
              <a:gd name="T14" fmla="*/ 1045462871 w 21600"/>
              <a:gd name="T15" fmla="*/ 261365718 h 21600"/>
              <a:gd name="T16" fmla="*/ 591073399 w 21600"/>
              <a:gd name="T17" fmla="*/ 406374882 h 21600"/>
              <a:gd name="T18" fmla="*/ 1684452206 w 21600"/>
              <a:gd name="T19" fmla="*/ 1499753689 h 21600"/>
              <a:gd name="T20" fmla="*/ 406374882 w 21600"/>
              <a:gd name="T21" fmla="*/ 591073399 h 21600"/>
              <a:gd name="T22" fmla="*/ 261365718 w 21600"/>
              <a:gd name="T23" fmla="*/ 1045364234 h 21600"/>
              <a:gd name="T24" fmla="*/ 1045462871 w 21600"/>
              <a:gd name="T25" fmla="*/ 1829560324 h 21600"/>
              <a:gd name="T26" fmla="*/ 1499753689 w 21600"/>
              <a:gd name="T27" fmla="*/ 1684452206 h 21600"/>
              <a:gd name="T28" fmla="*/ 406374882 w 21600"/>
              <a:gd name="T29" fmla="*/ 59107339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4" name="AutoShape 38"/>
          <p:cNvSpPr>
            <a:spLocks noChangeAspect="1"/>
          </p:cNvSpPr>
          <p:nvPr/>
        </p:nvSpPr>
        <p:spPr bwMode="auto">
          <a:xfrm>
            <a:off x="6621412" y="2966943"/>
            <a:ext cx="685800" cy="6858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5" name="AutoShape 39"/>
          <p:cNvSpPr>
            <a:spLocks noChangeAspect="1"/>
          </p:cNvSpPr>
          <p:nvPr/>
        </p:nvSpPr>
        <p:spPr bwMode="auto">
          <a:xfrm>
            <a:off x="8221612" y="2890743"/>
            <a:ext cx="914400" cy="9144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p>
            <a:endParaRPr lang="zh-CN" altLang="en-US" sz="2000">
              <a:latin typeface="Consolas" panose="020B0609020204030204" pitchFamily="49" charset="0"/>
            </a:endParaRPr>
          </a:p>
        </p:txBody>
      </p:sp>
      <p:sp>
        <p:nvSpPr>
          <p:cNvPr id="36" name="Text Box 36"/>
          <p:cNvSpPr txBox="1">
            <a:spLocks noChangeArrowheads="1"/>
          </p:cNvSpPr>
          <p:nvPr/>
        </p:nvSpPr>
        <p:spPr bwMode="auto">
          <a:xfrm>
            <a:off x="1747777" y="5863639"/>
            <a:ext cx="8903852" cy="584200"/>
          </a:xfrm>
          <a:prstGeom prst="rect">
            <a:avLst/>
          </a:prstGeom>
          <a:solidFill>
            <a:schemeClr val="accent6">
              <a:lumMod val="40000"/>
              <a:lumOff val="60000"/>
            </a:schemeClr>
          </a:solidFill>
          <a:ln>
            <a:noFill/>
          </a:ln>
        </p:spPr>
        <p:txBody>
          <a:bodyPr wrap="square" lIns="90000" tIns="46800" rIns="90000" bIns="46800"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zh-CN" altLang="en-US" sz="2400" b="1" dirty="0">
                <a:latin typeface="微软雅黑" panose="020B0503020204020204" pitchFamily="34" charset="-122"/>
                <a:ea typeface="微软雅黑" panose="020B0503020204020204" pitchFamily="34" charset="-122"/>
              </a:rPr>
              <a:t>识别奇数错，不能纠错，不保证正确，实现简单，编码效率高</a:t>
            </a:r>
          </a:p>
        </p:txBody>
      </p:sp>
      <p:sp>
        <p:nvSpPr>
          <p:cNvPr id="37" name="文本框 36"/>
          <p:cNvSpPr txBox="1"/>
          <p:nvPr/>
        </p:nvSpPr>
        <p:spPr>
          <a:xfrm>
            <a:off x="2746921" y="5016364"/>
            <a:ext cx="1447203" cy="400110"/>
          </a:xfrm>
          <a:prstGeom prst="rect">
            <a:avLst/>
          </a:prstGeom>
          <a:noFill/>
        </p:spPr>
        <p:txBody>
          <a:bodyPr wrap="square" rtlCol="0">
            <a:spAutoFit/>
          </a:bodyPr>
          <a:lstStyle/>
          <a:p>
            <a:pPr algn="l"/>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正确传输</a:t>
            </a:r>
          </a:p>
        </p:txBody>
      </p:sp>
      <p:sp>
        <p:nvSpPr>
          <p:cNvPr id="38" name="文本框 37"/>
          <p:cNvSpPr txBox="1"/>
          <p:nvPr/>
        </p:nvSpPr>
        <p:spPr>
          <a:xfrm>
            <a:off x="4619129" y="5016364"/>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正常检错</a:t>
            </a:r>
          </a:p>
        </p:txBody>
      </p:sp>
      <p:sp>
        <p:nvSpPr>
          <p:cNvPr id="39" name="文本框 38"/>
          <p:cNvSpPr txBox="1"/>
          <p:nvPr/>
        </p:nvSpPr>
        <p:spPr>
          <a:xfrm>
            <a:off x="6348362" y="4993560"/>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正确检错</a:t>
            </a:r>
          </a:p>
        </p:txBody>
      </p:sp>
      <p:sp>
        <p:nvSpPr>
          <p:cNvPr id="40" name="文本框 39"/>
          <p:cNvSpPr txBox="1"/>
          <p:nvPr/>
        </p:nvSpPr>
        <p:spPr>
          <a:xfrm>
            <a:off x="8221612" y="4987832"/>
            <a:ext cx="1447203" cy="400110"/>
          </a:xfrm>
          <a:prstGeom prst="rect">
            <a:avLst/>
          </a:prstGeom>
          <a:noFill/>
        </p:spPr>
        <p:txBody>
          <a:bodyPr wrap="squar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不能检错</a:t>
            </a:r>
          </a:p>
        </p:txBody>
      </p:sp>
      <p:grpSp>
        <p:nvGrpSpPr>
          <p:cNvPr id="41" name="组合 4179">
            <a:extLst>
              <a:ext uri="{FF2B5EF4-FFF2-40B4-BE49-F238E27FC236}">
                <a16:creationId xmlns:a16="http://schemas.microsoft.com/office/drawing/2014/main" id="{1761678E-EACA-4E05-B753-ECA651B01C45}"/>
              </a:ext>
            </a:extLst>
          </p:cNvPr>
          <p:cNvGrpSpPr/>
          <p:nvPr/>
        </p:nvGrpSpPr>
        <p:grpSpPr bwMode="auto">
          <a:xfrm>
            <a:off x="788443" y="1022842"/>
            <a:ext cx="5280892" cy="505251"/>
            <a:chOff x="-96346" y="0"/>
            <a:chExt cx="5282511" cy="505407"/>
          </a:xfrm>
        </p:grpSpPr>
        <p:sp>
          <p:nvSpPr>
            <p:cNvPr id="42" name="椭圆 4181">
              <a:extLst>
                <a:ext uri="{FF2B5EF4-FFF2-40B4-BE49-F238E27FC236}">
                  <a16:creationId xmlns:a16="http://schemas.microsoft.com/office/drawing/2014/main" id="{10827F44-3099-4CB2-BD0A-31068E1CF3FD}"/>
                </a:ext>
              </a:extLst>
            </p:cNvPr>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rPr>
                <a:t>2</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43" name="五边形 4182">
              <a:extLst>
                <a:ext uri="{FF2B5EF4-FFF2-40B4-BE49-F238E27FC236}">
                  <a16:creationId xmlns:a16="http://schemas.microsoft.com/office/drawing/2014/main" id="{97A3812D-E506-4EB2-AD69-3E0FC05A33C2}"/>
                </a:ext>
              </a:extLst>
            </p:cNvPr>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44" name="文本框 4183">
              <a:extLst>
                <a:ext uri="{FF2B5EF4-FFF2-40B4-BE49-F238E27FC236}">
                  <a16:creationId xmlns:a16="http://schemas.microsoft.com/office/drawing/2014/main" id="{64FEEE76-6B00-48A9-94F3-9E84DBB2D465}"/>
                </a:ext>
              </a:extLst>
            </p:cNvPr>
            <p:cNvSpPr txBox="1">
              <a:spLocks noChangeArrowheads="1"/>
            </p:cNvSpPr>
            <p:nvPr/>
          </p:nvSpPr>
          <p:spPr bwMode="auto">
            <a:xfrm>
              <a:off x="743827" y="18567"/>
              <a:ext cx="4442338" cy="46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rPr>
                <a:t>奇偶校验的性能</a:t>
              </a:r>
            </a:p>
          </p:txBody>
        </p:sp>
      </p:grpSp>
    </p:spTree>
    <p:extLst>
      <p:ext uri="{BB962C8B-B14F-4D97-AF65-F5344CB8AC3E}">
        <p14:creationId xmlns:p14="http://schemas.microsoft.com/office/powerpoint/2010/main" val="396645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1" nodeType="clickEffect">
                                  <p:stCondLst>
                                    <p:cond delay="0"/>
                                  </p:stCondLst>
                                  <p:childTnLst>
                                    <p:anim calcmode="discrete" valueType="str">
                                      <p:cBhvr>
                                        <p:cTn id="41" dur="1000" fill="hold"/>
                                        <p:tgtEl>
                                          <p:spTgt spid="14"/>
                                        </p:tgtEl>
                                        <p:attrNameLst>
                                          <p:attrName>style.visibility</p:attrName>
                                        </p:attrNameLst>
                                      </p:cBhvr>
                                      <p:tavLst>
                                        <p:tav tm="0">
                                          <p:val>
                                            <p:strVal val="hidden"/>
                                          </p:val>
                                        </p:tav>
                                        <p:tav tm="50000">
                                          <p:val>
                                            <p:strVal val="visible"/>
                                          </p:val>
                                        </p:tav>
                                      </p:tavLst>
                                    </p:anim>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up)">
                                      <p:cBhvr>
                                        <p:cTn id="54" dur="500"/>
                                        <p:tgtEl>
                                          <p:spTgt spid="5"/>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500"/>
                                        <p:tgtEl>
                                          <p:spTgt spid="15"/>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500"/>
                                        <p:tgtEl>
                                          <p:spTgt spid="1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up)">
                                      <p:cBhvr>
                                        <p:cTn id="63" dur="500"/>
                                        <p:tgtEl>
                                          <p:spTgt spid="17"/>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up)">
                                      <p:cBhvr>
                                        <p:cTn id="66" dur="500"/>
                                        <p:tgtEl>
                                          <p:spTgt spid="18"/>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up)">
                                      <p:cBhvr>
                                        <p:cTn id="69" dur="500"/>
                                        <p:tgtEl>
                                          <p:spTgt spid="19"/>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up)">
                                      <p:cBhvr>
                                        <p:cTn id="73" dur="500"/>
                                        <p:tgtEl>
                                          <p:spTgt spid="8"/>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emph" presetSubtype="0" fill="hold" grpId="1" nodeType="clickEffect">
                                  <p:stCondLst>
                                    <p:cond delay="0"/>
                                  </p:stCondLst>
                                  <p:childTnLst>
                                    <p:anim calcmode="discrete" valueType="str">
                                      <p:cBhvr>
                                        <p:cTn id="77" dur="1000" fill="hold"/>
                                        <p:tgtEl>
                                          <p:spTgt spid="18"/>
                                        </p:tgtEl>
                                        <p:attrNameLst>
                                          <p:attrName>style.visibility</p:attrName>
                                        </p:attrNameLst>
                                      </p:cBhvr>
                                      <p:tavLst>
                                        <p:tav tm="0">
                                          <p:val>
                                            <p:strVal val="hidden"/>
                                          </p:val>
                                        </p:tav>
                                        <p:tav tm="50000">
                                          <p:val>
                                            <p:strVal val="visible"/>
                                          </p:val>
                                        </p:tav>
                                      </p:tavLst>
                                    </p:anim>
                                  </p:childTnLst>
                                </p:cTn>
                              </p:par>
                              <p:par>
                                <p:cTn id="78" presetID="35" presetClass="emph" presetSubtype="0" fill="hold" grpId="1" nodeType="withEffect">
                                  <p:stCondLst>
                                    <p:cond delay="0"/>
                                  </p:stCondLst>
                                  <p:childTnLst>
                                    <p:anim calcmode="discrete" valueType="str">
                                      <p:cBhvr>
                                        <p:cTn id="79" dur="1000" fill="hold"/>
                                        <p:tgtEl>
                                          <p:spTgt spid="17"/>
                                        </p:tgtEl>
                                        <p:attrNameLst>
                                          <p:attrName>style.visibility</p:attrName>
                                        </p:attrNameLst>
                                      </p:cBhvr>
                                      <p:tavLst>
                                        <p:tav tm="0">
                                          <p:val>
                                            <p:strVal val="hidden"/>
                                          </p:val>
                                        </p:tav>
                                        <p:tav tm="50000">
                                          <p:val>
                                            <p:strVal val="visible"/>
                                          </p:val>
                                        </p:tav>
                                      </p:tavLst>
                                    </p:anim>
                                  </p:childTnLst>
                                </p:cTn>
                              </p:par>
                              <p:par>
                                <p:cTn id="80" presetID="35" presetClass="emph" presetSubtype="0" fill="hold" grpId="1" nodeType="withEffect">
                                  <p:stCondLst>
                                    <p:cond delay="0"/>
                                  </p:stCondLst>
                                  <p:childTnLst>
                                    <p:anim calcmode="discrete" valueType="str">
                                      <p:cBhvr>
                                        <p:cTn id="81"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82" fill="hold">
                            <p:stCondLst>
                              <p:cond delay="1000"/>
                            </p:stCondLst>
                            <p:childTnLst>
                              <p:par>
                                <p:cTn id="83" presetID="22" presetClass="entr" presetSubtype="4" fill="hold" grpId="0"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down)">
                                      <p:cBhvr>
                                        <p:cTn id="85" dur="500"/>
                                        <p:tgtEl>
                                          <p:spTgt spid="34"/>
                                        </p:tgtEl>
                                      </p:cBhvr>
                                    </p:animEffect>
                                  </p:childTnLst>
                                </p:cTn>
                              </p:par>
                            </p:childTnLst>
                          </p:cTn>
                        </p:par>
                        <p:par>
                          <p:cTn id="86" fill="hold">
                            <p:stCondLst>
                              <p:cond delay="1500"/>
                            </p:stCondLst>
                            <p:childTnLst>
                              <p:par>
                                <p:cTn id="87" presetID="22" presetClass="entr" presetSubtype="8"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left)">
                                      <p:cBhvr>
                                        <p:cTn id="89" dur="500"/>
                                        <p:tgtEl>
                                          <p:spTgt spid="3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grpId="0" nodeType="click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wipe(up)">
                                      <p:cBhvr>
                                        <p:cTn id="94" dur="500"/>
                                        <p:tgtEl>
                                          <p:spTgt spid="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up)">
                                      <p:cBhvr>
                                        <p:cTn id="99" dur="500"/>
                                        <p:tgtEl>
                                          <p:spTgt spid="9"/>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wipe(up)">
                                      <p:cBhvr>
                                        <p:cTn id="102" dur="500"/>
                                        <p:tgtEl>
                                          <p:spTgt spid="20"/>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up)">
                                      <p:cBhvr>
                                        <p:cTn id="105" dur="500"/>
                                        <p:tgtEl>
                                          <p:spTgt spid="21"/>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up)">
                                      <p:cBhvr>
                                        <p:cTn id="108" dur="500"/>
                                        <p:tgtEl>
                                          <p:spTgt spid="22"/>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wipe(up)">
                                      <p:cBhvr>
                                        <p:cTn id="111" dur="500"/>
                                        <p:tgtEl>
                                          <p:spTgt spid="23"/>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up)">
                                      <p:cBhvr>
                                        <p:cTn id="114" dur="500"/>
                                        <p:tgtEl>
                                          <p:spTgt spid="24"/>
                                        </p:tgtEl>
                                      </p:cBhvr>
                                    </p:animEffect>
                                  </p:childTnLst>
                                </p:cTn>
                              </p:par>
                            </p:childTnLst>
                          </p:cTn>
                        </p:par>
                        <p:par>
                          <p:cTn id="115" fill="hold">
                            <p:stCondLst>
                              <p:cond delay="500"/>
                            </p:stCondLst>
                            <p:childTnLst>
                              <p:par>
                                <p:cTn id="116" presetID="22" presetClass="entr" presetSubtype="4" fill="hold" grpId="0" nodeType="after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par>
                                <p:cTn id="119" presetID="35" presetClass="emph" presetSubtype="0" fill="hold" grpId="1" nodeType="withEffect">
                                  <p:stCondLst>
                                    <p:cond delay="0"/>
                                  </p:stCondLst>
                                  <p:childTnLst>
                                    <p:anim calcmode="discrete" valueType="str">
                                      <p:cBhvr>
                                        <p:cTn id="120" dur="1000" fill="hold"/>
                                        <p:tgtEl>
                                          <p:spTgt spid="23"/>
                                        </p:tgtEl>
                                        <p:attrNameLst>
                                          <p:attrName>style.visibility</p:attrName>
                                        </p:attrNameLst>
                                      </p:cBhvr>
                                      <p:tavLst>
                                        <p:tav tm="0">
                                          <p:val>
                                            <p:strVal val="hidden"/>
                                          </p:val>
                                        </p:tav>
                                        <p:tav tm="50000">
                                          <p:val>
                                            <p:strVal val="visible"/>
                                          </p:val>
                                        </p:tav>
                                      </p:tavLst>
                                    </p:anim>
                                  </p:childTnLst>
                                </p:cTn>
                              </p:par>
                              <p:par>
                                <p:cTn id="121" presetID="35" presetClass="emph" presetSubtype="0" fill="hold" grpId="1" nodeType="withEffect">
                                  <p:stCondLst>
                                    <p:cond delay="0"/>
                                  </p:stCondLst>
                                  <p:childTnLst>
                                    <p:anim calcmode="discrete" valueType="str">
                                      <p:cBhvr>
                                        <p:cTn id="122" dur="1000" fill="hold"/>
                                        <p:tgtEl>
                                          <p:spTgt spid="22"/>
                                        </p:tgtEl>
                                        <p:attrNameLst>
                                          <p:attrName>style.visibility</p:attrName>
                                        </p:attrNameLst>
                                      </p:cBhvr>
                                      <p:tavLst>
                                        <p:tav tm="0">
                                          <p:val>
                                            <p:strVal val="hidden"/>
                                          </p:val>
                                        </p:tav>
                                        <p:tav tm="50000">
                                          <p:val>
                                            <p:strVal val="visible"/>
                                          </p:val>
                                        </p:tav>
                                      </p:tavLst>
                                    </p:anim>
                                  </p:childTnLst>
                                </p:cTn>
                              </p:par>
                              <p:par>
                                <p:cTn id="123" presetID="35" presetClass="emph" presetSubtype="0" fill="hold" grpId="1" nodeType="withEffect">
                                  <p:stCondLst>
                                    <p:cond delay="0"/>
                                  </p:stCondLst>
                                  <p:childTnLst>
                                    <p:anim calcmode="discrete" valueType="str">
                                      <p:cBhvr>
                                        <p:cTn id="124" dur="1000" fill="hold"/>
                                        <p:tgtEl>
                                          <p:spTgt spid="21"/>
                                        </p:tgtEl>
                                        <p:attrNameLst>
                                          <p:attrName>style.visibility</p:attrName>
                                        </p:attrNameLst>
                                      </p:cBhvr>
                                      <p:tavLst>
                                        <p:tav tm="0">
                                          <p:val>
                                            <p:strVal val="hidden"/>
                                          </p:val>
                                        </p:tav>
                                        <p:tav tm="50000">
                                          <p:val>
                                            <p:strVal val="visible"/>
                                          </p:val>
                                        </p:tav>
                                      </p:tavLst>
                                    </p:anim>
                                  </p:childTnLst>
                                </p:cTn>
                              </p:par>
                              <p:par>
                                <p:cTn id="125" presetID="35" presetClass="emph" presetSubtype="0" fill="hold" grpId="1" nodeType="withEffect">
                                  <p:stCondLst>
                                    <p:cond delay="0"/>
                                  </p:stCondLst>
                                  <p:childTnLst>
                                    <p:anim calcmode="discrete" valueType="str">
                                      <p:cBhvr>
                                        <p:cTn id="126"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27" fill="hold">
                            <p:stCondLst>
                              <p:cond delay="1500"/>
                            </p:stCondLst>
                            <p:childTnLst>
                              <p:par>
                                <p:cTn id="128" presetID="22" presetClass="entr" presetSubtype="8" fill="hold" grpId="0" nodeType="after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wipe(left)">
                                      <p:cBhvr>
                                        <p:cTn id="130" dur="500"/>
                                        <p:tgtEl>
                                          <p:spTgt spid="4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left)">
                                      <p:cBhvr>
                                        <p:cTn id="1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p:bldP spid="6" grpId="0" autoUpdateAnimBg="0"/>
      <p:bldP spid="7" grpId="0"/>
      <p:bldP spid="8" grpId="0" autoUpdateAnimBg="0"/>
      <p:bldP spid="9" grpId="0" autoUpdateAnimBg="0"/>
      <p:bldP spid="10" grpId="0" animBg="1"/>
      <p:bldP spid="11" grpId="0" animBg="1"/>
      <p:bldP spid="12" grpId="0" animBg="1"/>
      <p:bldP spid="13" grpId="0"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33" grpId="0" animBg="1"/>
      <p:bldP spid="34" grpId="0" animBg="1"/>
      <p:bldP spid="35" grpId="0" animBg="1"/>
      <p:bldP spid="36" grpId="0" animBg="1" autoUpdateAnimBg="0"/>
      <p:bldP spid="37" grpId="0"/>
      <p:bldP spid="38"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1C948-B6C3-4C4F-9C31-FBBF73D59101}"/>
              </a:ext>
            </a:extLst>
          </p:cNvPr>
          <p:cNvSpPr>
            <a:spLocks noGrp="1"/>
          </p:cNvSpPr>
          <p:nvPr>
            <p:ph type="title"/>
          </p:nvPr>
        </p:nvSpPr>
        <p:spPr/>
        <p:txBody>
          <a:bodyPr/>
          <a:lstStyle/>
          <a:p>
            <a:r>
              <a:rPr lang="en-US" altLang="zh-CN" dirty="0"/>
              <a:t>2.4.2 </a:t>
            </a:r>
            <a:r>
              <a:rPr lang="zh-CN" altLang="en-US" dirty="0"/>
              <a:t>奇偶校验</a:t>
            </a:r>
          </a:p>
        </p:txBody>
      </p:sp>
      <p:grpSp>
        <p:nvGrpSpPr>
          <p:cNvPr id="4" name="组合 4179">
            <a:extLst>
              <a:ext uri="{FF2B5EF4-FFF2-40B4-BE49-F238E27FC236}">
                <a16:creationId xmlns:a16="http://schemas.microsoft.com/office/drawing/2014/main" id="{F9D45553-44E8-4E3E-B637-3D4B0CBC94B9}"/>
              </a:ext>
            </a:extLst>
          </p:cNvPr>
          <p:cNvGrpSpPr/>
          <p:nvPr/>
        </p:nvGrpSpPr>
        <p:grpSpPr bwMode="auto">
          <a:xfrm>
            <a:off x="788443" y="929323"/>
            <a:ext cx="5280892" cy="505251"/>
            <a:chOff x="-96346" y="0"/>
            <a:chExt cx="5282511" cy="505407"/>
          </a:xfrm>
        </p:grpSpPr>
        <p:sp>
          <p:nvSpPr>
            <p:cNvPr id="5" name="椭圆 4181">
              <a:extLst>
                <a:ext uri="{FF2B5EF4-FFF2-40B4-BE49-F238E27FC236}">
                  <a16:creationId xmlns:a16="http://schemas.microsoft.com/office/drawing/2014/main" id="{A7E27A55-72FF-4E2C-B753-A447A5210A97}"/>
                </a:ext>
              </a:extLst>
            </p:cNvPr>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rPr>
                <a:t>3</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6" name="五边形 4182">
              <a:extLst>
                <a:ext uri="{FF2B5EF4-FFF2-40B4-BE49-F238E27FC236}">
                  <a16:creationId xmlns:a16="http://schemas.microsoft.com/office/drawing/2014/main" id="{36860869-5FF3-471B-AE63-25566CFE5E51}"/>
                </a:ext>
              </a:extLst>
            </p:cNvPr>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7" name="文本框 4183">
              <a:extLst>
                <a:ext uri="{FF2B5EF4-FFF2-40B4-BE49-F238E27FC236}">
                  <a16:creationId xmlns:a16="http://schemas.microsoft.com/office/drawing/2014/main" id="{11A00893-06B0-404A-B834-E4EEE1B3D046}"/>
                </a:ext>
              </a:extLst>
            </p:cNvPr>
            <p:cNvSpPr txBox="1">
              <a:spLocks noChangeArrowheads="1"/>
            </p:cNvSpPr>
            <p:nvPr/>
          </p:nvSpPr>
          <p:spPr bwMode="auto">
            <a:xfrm>
              <a:off x="743827" y="18567"/>
              <a:ext cx="4442338" cy="46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rPr>
                <a:t>改进的奇</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偶校</a:t>
              </a:r>
            </a:p>
          </p:txBody>
        </p:sp>
      </p:grpSp>
      <p:sp>
        <p:nvSpPr>
          <p:cNvPr id="106" name="矩形 105">
            <a:extLst>
              <a:ext uri="{FF2B5EF4-FFF2-40B4-BE49-F238E27FC236}">
                <a16:creationId xmlns:a16="http://schemas.microsoft.com/office/drawing/2014/main" id="{F9B3CB2A-B645-4A52-879A-B3147A2702BC}"/>
              </a:ext>
            </a:extLst>
          </p:cNvPr>
          <p:cNvSpPr/>
          <p:nvPr/>
        </p:nvSpPr>
        <p:spPr>
          <a:xfrm>
            <a:off x="580245" y="1573008"/>
            <a:ext cx="2396810"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   双向奇偶校验</a:t>
            </a:r>
          </a:p>
        </p:txBody>
      </p:sp>
      <p:sp>
        <p:nvSpPr>
          <p:cNvPr id="107" name="矩形 106">
            <a:extLst>
              <a:ext uri="{FF2B5EF4-FFF2-40B4-BE49-F238E27FC236}">
                <a16:creationId xmlns:a16="http://schemas.microsoft.com/office/drawing/2014/main" id="{38B1F973-7D18-4B8B-968F-65224EB3CC95}"/>
              </a:ext>
            </a:extLst>
          </p:cNvPr>
          <p:cNvSpPr/>
          <p:nvPr/>
        </p:nvSpPr>
        <p:spPr>
          <a:xfrm>
            <a:off x="862864" y="2028891"/>
            <a:ext cx="2031325"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二维奇偶校验</a:t>
            </a:r>
          </a:p>
        </p:txBody>
      </p:sp>
      <p:sp>
        <p:nvSpPr>
          <p:cNvPr id="108" name="矩形 107">
            <a:extLst>
              <a:ext uri="{FF2B5EF4-FFF2-40B4-BE49-F238E27FC236}">
                <a16:creationId xmlns:a16="http://schemas.microsoft.com/office/drawing/2014/main" id="{4175AE43-B86D-4058-94B5-4F4B31CCC9B0}"/>
              </a:ext>
            </a:extLst>
          </p:cNvPr>
          <p:cNvSpPr/>
          <p:nvPr/>
        </p:nvSpPr>
        <p:spPr>
          <a:xfrm>
            <a:off x="888500" y="2505342"/>
            <a:ext cx="2031325" cy="461665"/>
          </a:xfrm>
          <a:prstGeom prst="rect">
            <a:avLst/>
          </a:prstGeom>
        </p:spPr>
        <p:txBody>
          <a:bodyPr wrap="none">
            <a:spAutoFit/>
          </a:body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垂直水平校验</a:t>
            </a:r>
          </a:p>
        </p:txBody>
      </p:sp>
      <p:sp>
        <p:nvSpPr>
          <p:cNvPr id="109" name="内容占位符 2">
            <a:extLst>
              <a:ext uri="{FF2B5EF4-FFF2-40B4-BE49-F238E27FC236}">
                <a16:creationId xmlns:a16="http://schemas.microsoft.com/office/drawing/2014/main" id="{325A13E8-6414-4848-B5B3-C8E0741A50B2}"/>
              </a:ext>
            </a:extLst>
          </p:cNvPr>
          <p:cNvSpPr>
            <a:spLocks noGrp="1"/>
          </p:cNvSpPr>
          <p:nvPr>
            <p:ph idx="1"/>
          </p:nvPr>
        </p:nvSpPr>
        <p:spPr>
          <a:xfrm>
            <a:off x="3968423" y="1566153"/>
            <a:ext cx="5133660" cy="1078736"/>
          </a:xfrm>
        </p:spPr>
        <p:txBody>
          <a:bodyPr>
            <a:normAutofit fontScale="92500" lnSpcReduction="10000"/>
          </a:bodyPr>
          <a:lstStyle/>
          <a:p>
            <a:pPr eaLnBrk="1" hangingPunct="1"/>
            <a:r>
              <a:rPr lang="zh-CN" altLang="zh-CN" dirty="0"/>
              <a:t>若干数据一个校验位</a:t>
            </a:r>
          </a:p>
          <a:p>
            <a:pPr eaLnBrk="1" hangingPunct="1"/>
            <a:r>
              <a:rPr lang="zh-CN" altLang="zh-CN" dirty="0"/>
              <a:t>整个数据包增加一个校验字节</a:t>
            </a:r>
          </a:p>
          <a:p>
            <a:endParaRPr lang="zh-CN" altLang="en-US" dirty="0"/>
          </a:p>
        </p:txBody>
      </p:sp>
      <p:grpSp>
        <p:nvGrpSpPr>
          <p:cNvPr id="110" name="组合 109">
            <a:extLst>
              <a:ext uri="{FF2B5EF4-FFF2-40B4-BE49-F238E27FC236}">
                <a16:creationId xmlns:a16="http://schemas.microsoft.com/office/drawing/2014/main" id="{FFC068EC-B27B-474D-8FF3-F2C1CC7BD7F7}"/>
              </a:ext>
            </a:extLst>
          </p:cNvPr>
          <p:cNvGrpSpPr/>
          <p:nvPr/>
        </p:nvGrpSpPr>
        <p:grpSpPr>
          <a:xfrm>
            <a:off x="5109716" y="2732482"/>
            <a:ext cx="2129394" cy="3418726"/>
            <a:chOff x="5074378" y="2694631"/>
            <a:chExt cx="1613711" cy="2590801"/>
          </a:xfrm>
        </p:grpSpPr>
        <p:sp>
          <p:nvSpPr>
            <p:cNvPr id="111" name="Text Box 4">
              <a:extLst>
                <a:ext uri="{FF2B5EF4-FFF2-40B4-BE49-F238E27FC236}">
                  <a16:creationId xmlns:a16="http://schemas.microsoft.com/office/drawing/2014/main" id="{318F01F2-9219-4080-B93D-6EC925A23599}"/>
                </a:ext>
              </a:extLst>
            </p:cNvPr>
            <p:cNvSpPr txBox="1">
              <a:spLocks noChangeArrowheads="1"/>
            </p:cNvSpPr>
            <p:nvPr/>
          </p:nvSpPr>
          <p:spPr bwMode="auto">
            <a:xfrm>
              <a:off x="5086162" y="2694633"/>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112" name="Rectangle 5">
              <a:extLst>
                <a:ext uri="{FF2B5EF4-FFF2-40B4-BE49-F238E27FC236}">
                  <a16:creationId xmlns:a16="http://schemas.microsoft.com/office/drawing/2014/main" id="{20F5B319-39F9-44FD-A370-EDAE824DC685}"/>
                </a:ext>
              </a:extLst>
            </p:cNvPr>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3" name="Rectangle 6">
              <a:extLst>
                <a:ext uri="{FF2B5EF4-FFF2-40B4-BE49-F238E27FC236}">
                  <a16:creationId xmlns:a16="http://schemas.microsoft.com/office/drawing/2014/main" id="{220C3C28-0D87-4ED5-98BC-38B55093CFAB}"/>
                </a:ext>
              </a:extLst>
            </p:cNvPr>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4" name="Rectangle 7">
              <a:extLst>
                <a:ext uri="{FF2B5EF4-FFF2-40B4-BE49-F238E27FC236}">
                  <a16:creationId xmlns:a16="http://schemas.microsoft.com/office/drawing/2014/main" id="{703B5371-0E2F-446D-A9DB-476B78B1122B}"/>
                </a:ext>
              </a:extLst>
            </p:cNvPr>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5" name="Rectangle 8">
              <a:extLst>
                <a:ext uri="{FF2B5EF4-FFF2-40B4-BE49-F238E27FC236}">
                  <a16:creationId xmlns:a16="http://schemas.microsoft.com/office/drawing/2014/main" id="{6AB20AD2-FEC3-4EBC-B916-1545065017CF}"/>
                </a:ext>
              </a:extLst>
            </p:cNvPr>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6" name="Rectangle 9">
              <a:extLst>
                <a:ext uri="{FF2B5EF4-FFF2-40B4-BE49-F238E27FC236}">
                  <a16:creationId xmlns:a16="http://schemas.microsoft.com/office/drawing/2014/main" id="{859B7F91-6174-4D88-A34B-CA1901429DF6}"/>
                </a:ext>
              </a:extLst>
            </p:cNvPr>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7" name="Text Box 10">
              <a:extLst>
                <a:ext uri="{FF2B5EF4-FFF2-40B4-BE49-F238E27FC236}">
                  <a16:creationId xmlns:a16="http://schemas.microsoft.com/office/drawing/2014/main" id="{0BEF1881-5B68-425B-8269-E5E49F32BD3C}"/>
                </a:ext>
              </a:extLst>
            </p:cNvPr>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118" name="Text Box 11">
              <a:extLst>
                <a:ext uri="{FF2B5EF4-FFF2-40B4-BE49-F238E27FC236}">
                  <a16:creationId xmlns:a16="http://schemas.microsoft.com/office/drawing/2014/main" id="{D9881769-1357-4C4C-9AB0-57E0E788CDD4}"/>
                </a:ext>
              </a:extLst>
            </p:cNvPr>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0010110</a:t>
              </a:r>
            </a:p>
          </p:txBody>
        </p:sp>
        <p:sp>
          <p:nvSpPr>
            <p:cNvPr id="119" name="Text Box 12">
              <a:extLst>
                <a:ext uri="{FF2B5EF4-FFF2-40B4-BE49-F238E27FC236}">
                  <a16:creationId xmlns:a16="http://schemas.microsoft.com/office/drawing/2014/main" id="{AD7FAE08-B496-43A1-8DE2-5C2487FF1608}"/>
                </a:ext>
              </a:extLst>
            </p:cNvPr>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120" name="Text Box 13">
              <a:extLst>
                <a:ext uri="{FF2B5EF4-FFF2-40B4-BE49-F238E27FC236}">
                  <a16:creationId xmlns:a16="http://schemas.microsoft.com/office/drawing/2014/main" id="{D4EA31FC-763A-4E89-BDB4-3BBA8FDBA986}"/>
                </a:ext>
              </a:extLst>
            </p:cNvPr>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121" name="Rectangle 14">
              <a:extLst>
                <a:ext uri="{FF2B5EF4-FFF2-40B4-BE49-F238E27FC236}">
                  <a16:creationId xmlns:a16="http://schemas.microsoft.com/office/drawing/2014/main" id="{C300665D-C8F3-4A00-9C3B-1766897AF278}"/>
                </a:ext>
              </a:extLst>
            </p:cNvPr>
            <p:cNvSpPr>
              <a:spLocks noChangeArrowheads="1"/>
            </p:cNvSpPr>
            <p:nvPr/>
          </p:nvSpPr>
          <p:spPr bwMode="auto">
            <a:xfrm>
              <a:off x="6307089" y="2694631"/>
              <a:ext cx="381000" cy="304800"/>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122" name="Rectangle 15">
              <a:extLst>
                <a:ext uri="{FF2B5EF4-FFF2-40B4-BE49-F238E27FC236}">
                  <a16:creationId xmlns:a16="http://schemas.microsoft.com/office/drawing/2014/main" id="{A5E5820B-376D-4CB0-A5BB-D6729E95D4FA}"/>
                </a:ext>
              </a:extLst>
            </p:cNvPr>
            <p:cNvSpPr>
              <a:spLocks noChangeArrowheads="1"/>
            </p:cNvSpPr>
            <p:nvPr/>
          </p:nvSpPr>
          <p:spPr bwMode="auto">
            <a:xfrm>
              <a:off x="6307088" y="31518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3" name="Rectangle 16">
              <a:extLst>
                <a:ext uri="{FF2B5EF4-FFF2-40B4-BE49-F238E27FC236}">
                  <a16:creationId xmlns:a16="http://schemas.microsoft.com/office/drawing/2014/main" id="{BB8AA407-9270-40F0-B48A-2BAE8243C2FC}"/>
                </a:ext>
              </a:extLst>
            </p:cNvPr>
            <p:cNvSpPr>
              <a:spLocks noChangeArrowheads="1"/>
            </p:cNvSpPr>
            <p:nvPr/>
          </p:nvSpPr>
          <p:spPr bwMode="auto">
            <a:xfrm>
              <a:off x="6307088" y="36090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24" name="Rectangle 17">
              <a:extLst>
                <a:ext uri="{FF2B5EF4-FFF2-40B4-BE49-F238E27FC236}">
                  <a16:creationId xmlns:a16="http://schemas.microsoft.com/office/drawing/2014/main" id="{9F632C99-CAA4-422A-86FB-417E586DC0D9}"/>
                </a:ext>
              </a:extLst>
            </p:cNvPr>
            <p:cNvSpPr>
              <a:spLocks noChangeArrowheads="1"/>
            </p:cNvSpPr>
            <p:nvPr/>
          </p:nvSpPr>
          <p:spPr bwMode="auto">
            <a:xfrm>
              <a:off x="6307088" y="40662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125" name="Rectangle 18">
              <a:extLst>
                <a:ext uri="{FF2B5EF4-FFF2-40B4-BE49-F238E27FC236}">
                  <a16:creationId xmlns:a16="http://schemas.microsoft.com/office/drawing/2014/main" id="{48280F31-2B8F-47B3-A11B-2927CDEAB168}"/>
                </a:ext>
              </a:extLst>
            </p:cNvPr>
            <p:cNvSpPr>
              <a:spLocks noChangeArrowheads="1"/>
            </p:cNvSpPr>
            <p:nvPr/>
          </p:nvSpPr>
          <p:spPr bwMode="auto">
            <a:xfrm>
              <a:off x="6307088" y="45234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126" name="Rectangle 19">
              <a:extLst>
                <a:ext uri="{FF2B5EF4-FFF2-40B4-BE49-F238E27FC236}">
                  <a16:creationId xmlns:a16="http://schemas.microsoft.com/office/drawing/2014/main" id="{8CAA785F-A18C-4086-914E-DC1F67C3A170}"/>
                </a:ext>
              </a:extLst>
            </p:cNvPr>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127" name="Rectangle 20">
              <a:extLst>
                <a:ext uri="{FF2B5EF4-FFF2-40B4-BE49-F238E27FC236}">
                  <a16:creationId xmlns:a16="http://schemas.microsoft.com/office/drawing/2014/main" id="{A3CBE333-8AA7-4D5B-A125-647F3652C0F1}"/>
                </a:ext>
              </a:extLst>
            </p:cNvPr>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Tree>
    <p:extLst>
      <p:ext uri="{BB962C8B-B14F-4D97-AF65-F5344CB8AC3E}">
        <p14:creationId xmlns:p14="http://schemas.microsoft.com/office/powerpoint/2010/main" val="2382365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1C948-B6C3-4C4F-9C31-FBBF73D59101}"/>
              </a:ext>
            </a:extLst>
          </p:cNvPr>
          <p:cNvSpPr>
            <a:spLocks noGrp="1"/>
          </p:cNvSpPr>
          <p:nvPr>
            <p:ph type="title"/>
          </p:nvPr>
        </p:nvSpPr>
        <p:spPr/>
        <p:txBody>
          <a:bodyPr/>
          <a:lstStyle/>
          <a:p>
            <a:r>
              <a:rPr lang="en-US" altLang="zh-CN" dirty="0"/>
              <a:t>2.4.2 </a:t>
            </a:r>
            <a:r>
              <a:rPr lang="zh-CN" altLang="en-US" dirty="0"/>
              <a:t>奇偶校验</a:t>
            </a:r>
          </a:p>
        </p:txBody>
      </p:sp>
      <p:grpSp>
        <p:nvGrpSpPr>
          <p:cNvPr id="4" name="组合 4179">
            <a:extLst>
              <a:ext uri="{FF2B5EF4-FFF2-40B4-BE49-F238E27FC236}">
                <a16:creationId xmlns:a16="http://schemas.microsoft.com/office/drawing/2014/main" id="{F9D45553-44E8-4E3E-B637-3D4B0CBC94B9}"/>
              </a:ext>
            </a:extLst>
          </p:cNvPr>
          <p:cNvGrpSpPr/>
          <p:nvPr/>
        </p:nvGrpSpPr>
        <p:grpSpPr bwMode="auto">
          <a:xfrm>
            <a:off x="788443" y="929323"/>
            <a:ext cx="5280892" cy="505251"/>
            <a:chOff x="-96346" y="0"/>
            <a:chExt cx="5282511" cy="505407"/>
          </a:xfrm>
        </p:grpSpPr>
        <p:sp>
          <p:nvSpPr>
            <p:cNvPr id="5" name="椭圆 4181">
              <a:extLst>
                <a:ext uri="{FF2B5EF4-FFF2-40B4-BE49-F238E27FC236}">
                  <a16:creationId xmlns:a16="http://schemas.microsoft.com/office/drawing/2014/main" id="{A7E27A55-72FF-4E2C-B753-A447A5210A97}"/>
                </a:ext>
              </a:extLst>
            </p:cNvPr>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rPr>
                <a:t>3</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6" name="五边形 4182">
              <a:extLst>
                <a:ext uri="{FF2B5EF4-FFF2-40B4-BE49-F238E27FC236}">
                  <a16:creationId xmlns:a16="http://schemas.microsoft.com/office/drawing/2014/main" id="{36860869-5FF3-471B-AE63-25566CFE5E51}"/>
                </a:ext>
              </a:extLst>
            </p:cNvPr>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7" name="文本框 4183">
              <a:extLst>
                <a:ext uri="{FF2B5EF4-FFF2-40B4-BE49-F238E27FC236}">
                  <a16:creationId xmlns:a16="http://schemas.microsoft.com/office/drawing/2014/main" id="{11A00893-06B0-404A-B834-E4EEE1B3D046}"/>
                </a:ext>
              </a:extLst>
            </p:cNvPr>
            <p:cNvSpPr txBox="1">
              <a:spLocks noChangeArrowheads="1"/>
            </p:cNvSpPr>
            <p:nvPr/>
          </p:nvSpPr>
          <p:spPr bwMode="auto">
            <a:xfrm>
              <a:off x="743827" y="18567"/>
              <a:ext cx="4442338" cy="46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rPr>
                <a:t>改进的奇</a:t>
              </a:r>
              <a:r>
                <a:rPr lang="en-US" altLang="zh-CN" sz="24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偶校</a:t>
              </a:r>
            </a:p>
          </p:txBody>
        </p:sp>
      </p:grpSp>
      <p:sp>
        <p:nvSpPr>
          <p:cNvPr id="25" name="Text Box 4">
            <a:extLst>
              <a:ext uri="{FF2B5EF4-FFF2-40B4-BE49-F238E27FC236}">
                <a16:creationId xmlns:a16="http://schemas.microsoft.com/office/drawing/2014/main" id="{6F1C0F4B-67F3-4821-82A8-E246A51D0797}"/>
              </a:ext>
            </a:extLst>
          </p:cNvPr>
          <p:cNvSpPr txBox="1">
            <a:spLocks noChangeArrowheads="1"/>
          </p:cNvSpPr>
          <p:nvPr/>
        </p:nvSpPr>
        <p:spPr bwMode="auto">
          <a:xfrm>
            <a:off x="696663" y="1635895"/>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0110100</a:t>
            </a:r>
          </a:p>
        </p:txBody>
      </p:sp>
      <p:sp>
        <p:nvSpPr>
          <p:cNvPr id="26" name="Rectangle 5">
            <a:extLst>
              <a:ext uri="{FF2B5EF4-FFF2-40B4-BE49-F238E27FC236}">
                <a16:creationId xmlns:a16="http://schemas.microsoft.com/office/drawing/2014/main" id="{2066EEDF-B824-4346-B71E-BD184D577F39}"/>
              </a:ext>
            </a:extLst>
          </p:cNvPr>
          <p:cNvSpPr>
            <a:spLocks noChangeArrowheads="1"/>
          </p:cNvSpPr>
          <p:nvPr/>
        </p:nvSpPr>
        <p:spPr bwMode="auto">
          <a:xfrm>
            <a:off x="637925" y="1650183"/>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27" name="Rectangle 6">
            <a:extLst>
              <a:ext uri="{FF2B5EF4-FFF2-40B4-BE49-F238E27FC236}">
                <a16:creationId xmlns:a16="http://schemas.microsoft.com/office/drawing/2014/main" id="{EAEAC916-3DA4-4483-B80F-EC688E67D5D0}"/>
              </a:ext>
            </a:extLst>
          </p:cNvPr>
          <p:cNvSpPr>
            <a:spLocks noChangeArrowheads="1"/>
          </p:cNvSpPr>
          <p:nvPr/>
        </p:nvSpPr>
        <p:spPr bwMode="auto">
          <a:xfrm>
            <a:off x="637925" y="1994447"/>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28" name="Rectangle 7">
            <a:extLst>
              <a:ext uri="{FF2B5EF4-FFF2-40B4-BE49-F238E27FC236}">
                <a16:creationId xmlns:a16="http://schemas.microsoft.com/office/drawing/2014/main" id="{A29CB551-CF63-4364-A7FE-145215C5E8F0}"/>
              </a:ext>
            </a:extLst>
          </p:cNvPr>
          <p:cNvSpPr>
            <a:spLocks noChangeArrowheads="1"/>
          </p:cNvSpPr>
          <p:nvPr/>
        </p:nvSpPr>
        <p:spPr bwMode="auto">
          <a:xfrm>
            <a:off x="637925" y="2337719"/>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29" name="Rectangle 8">
            <a:extLst>
              <a:ext uri="{FF2B5EF4-FFF2-40B4-BE49-F238E27FC236}">
                <a16:creationId xmlns:a16="http://schemas.microsoft.com/office/drawing/2014/main" id="{044E7028-65D0-4994-BA0B-C85E64A8837C}"/>
              </a:ext>
            </a:extLst>
          </p:cNvPr>
          <p:cNvSpPr>
            <a:spLocks noChangeArrowheads="1"/>
          </p:cNvSpPr>
          <p:nvPr/>
        </p:nvSpPr>
        <p:spPr bwMode="auto">
          <a:xfrm>
            <a:off x="637759" y="2680991"/>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30" name="Rectangle 9">
            <a:extLst>
              <a:ext uri="{FF2B5EF4-FFF2-40B4-BE49-F238E27FC236}">
                <a16:creationId xmlns:a16="http://schemas.microsoft.com/office/drawing/2014/main" id="{1269FD92-E0DF-439E-8E60-B1B73B31C16E}"/>
              </a:ext>
            </a:extLst>
          </p:cNvPr>
          <p:cNvSpPr>
            <a:spLocks noChangeArrowheads="1"/>
          </p:cNvSpPr>
          <p:nvPr/>
        </p:nvSpPr>
        <p:spPr bwMode="auto">
          <a:xfrm>
            <a:off x="637925" y="304118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31" name="Text Box 10">
            <a:extLst>
              <a:ext uri="{FF2B5EF4-FFF2-40B4-BE49-F238E27FC236}">
                <a16:creationId xmlns:a16="http://schemas.microsoft.com/office/drawing/2014/main" id="{3E7FC5B4-CDF9-4FFA-8489-F0CA08D5A7B0}"/>
              </a:ext>
            </a:extLst>
          </p:cNvPr>
          <p:cNvSpPr txBox="1">
            <a:spLocks noChangeArrowheads="1"/>
          </p:cNvSpPr>
          <p:nvPr/>
        </p:nvSpPr>
        <p:spPr bwMode="auto">
          <a:xfrm>
            <a:off x="691900" y="1994447"/>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1011010</a:t>
            </a:r>
          </a:p>
        </p:txBody>
      </p:sp>
      <p:sp>
        <p:nvSpPr>
          <p:cNvPr id="32" name="Text Box 11">
            <a:extLst>
              <a:ext uri="{FF2B5EF4-FFF2-40B4-BE49-F238E27FC236}">
                <a16:creationId xmlns:a16="http://schemas.microsoft.com/office/drawing/2014/main" id="{EFBDF186-4FD0-4613-841A-1DCBCFB7AAF3}"/>
              </a:ext>
            </a:extLst>
          </p:cNvPr>
          <p:cNvSpPr txBox="1">
            <a:spLocks noChangeArrowheads="1"/>
          </p:cNvSpPr>
          <p:nvPr/>
        </p:nvSpPr>
        <p:spPr bwMode="auto">
          <a:xfrm>
            <a:off x="691900" y="2309144"/>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001011</a:t>
            </a:r>
            <a:r>
              <a:rPr lang="en-US" altLang="zh-CN" sz="1600" b="1" i="0" dirty="0">
                <a:solidFill>
                  <a:srgbClr val="FF0000"/>
                </a:solidFill>
                <a:latin typeface="Arial" panose="020B0604020202020204" pitchFamily="34" charset="0"/>
                <a:ea typeface="宋体" panose="02010600030101010101" pitchFamily="2" charset="-122"/>
              </a:rPr>
              <a:t>1</a:t>
            </a:r>
          </a:p>
        </p:txBody>
      </p:sp>
      <p:sp>
        <p:nvSpPr>
          <p:cNvPr id="33" name="Text Box 12">
            <a:extLst>
              <a:ext uri="{FF2B5EF4-FFF2-40B4-BE49-F238E27FC236}">
                <a16:creationId xmlns:a16="http://schemas.microsoft.com/office/drawing/2014/main" id="{3C1782F3-14F6-4D35-9E4B-F1AD5237A00C}"/>
              </a:ext>
            </a:extLst>
          </p:cNvPr>
          <p:cNvSpPr txBox="1">
            <a:spLocks noChangeArrowheads="1"/>
          </p:cNvSpPr>
          <p:nvPr/>
        </p:nvSpPr>
        <p:spPr bwMode="auto">
          <a:xfrm>
            <a:off x="658397" y="2652416"/>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1110101</a:t>
            </a:r>
          </a:p>
        </p:txBody>
      </p:sp>
      <p:sp>
        <p:nvSpPr>
          <p:cNvPr id="34" name="Text Box 13">
            <a:extLst>
              <a:ext uri="{FF2B5EF4-FFF2-40B4-BE49-F238E27FC236}">
                <a16:creationId xmlns:a16="http://schemas.microsoft.com/office/drawing/2014/main" id="{4BF8AD76-3BAB-4486-BAF8-47D4FC44AF21}"/>
              </a:ext>
            </a:extLst>
          </p:cNvPr>
          <p:cNvSpPr txBox="1">
            <a:spLocks noChangeArrowheads="1"/>
          </p:cNvSpPr>
          <p:nvPr/>
        </p:nvSpPr>
        <p:spPr bwMode="auto">
          <a:xfrm>
            <a:off x="691900" y="3012605"/>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1001011</a:t>
            </a:r>
          </a:p>
        </p:txBody>
      </p:sp>
      <p:sp>
        <p:nvSpPr>
          <p:cNvPr id="35" name="Rectangle 14">
            <a:extLst>
              <a:ext uri="{FF2B5EF4-FFF2-40B4-BE49-F238E27FC236}">
                <a16:creationId xmlns:a16="http://schemas.microsoft.com/office/drawing/2014/main" id="{51112552-A4C5-420C-AC30-9B4E8F114EF8}"/>
              </a:ext>
            </a:extLst>
          </p:cNvPr>
          <p:cNvSpPr>
            <a:spLocks noChangeArrowheads="1"/>
          </p:cNvSpPr>
          <p:nvPr/>
        </p:nvSpPr>
        <p:spPr bwMode="auto">
          <a:xfrm>
            <a:off x="1857125" y="1653273"/>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a:t>
            </a:r>
          </a:p>
        </p:txBody>
      </p:sp>
      <p:sp>
        <p:nvSpPr>
          <p:cNvPr id="36" name="Rectangle 15">
            <a:extLst>
              <a:ext uri="{FF2B5EF4-FFF2-40B4-BE49-F238E27FC236}">
                <a16:creationId xmlns:a16="http://schemas.microsoft.com/office/drawing/2014/main" id="{9C92C428-E35A-43DF-8ADA-9D3232191AB2}"/>
              </a:ext>
            </a:extLst>
          </p:cNvPr>
          <p:cNvSpPr>
            <a:spLocks noChangeArrowheads="1"/>
          </p:cNvSpPr>
          <p:nvPr/>
        </p:nvSpPr>
        <p:spPr bwMode="auto">
          <a:xfrm>
            <a:off x="1857125" y="1994447"/>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0</a:t>
            </a:r>
          </a:p>
        </p:txBody>
      </p:sp>
      <p:sp>
        <p:nvSpPr>
          <p:cNvPr id="37" name="Rectangle 16">
            <a:extLst>
              <a:ext uri="{FF2B5EF4-FFF2-40B4-BE49-F238E27FC236}">
                <a16:creationId xmlns:a16="http://schemas.microsoft.com/office/drawing/2014/main" id="{E4E98561-336C-483B-8339-862121A84E6E}"/>
              </a:ext>
            </a:extLst>
          </p:cNvPr>
          <p:cNvSpPr>
            <a:spLocks noChangeArrowheads="1"/>
          </p:cNvSpPr>
          <p:nvPr/>
        </p:nvSpPr>
        <p:spPr bwMode="auto">
          <a:xfrm>
            <a:off x="1857125" y="2333562"/>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a:t>
            </a:r>
          </a:p>
        </p:txBody>
      </p:sp>
      <p:sp>
        <p:nvSpPr>
          <p:cNvPr id="38" name="Rectangle 17">
            <a:extLst>
              <a:ext uri="{FF2B5EF4-FFF2-40B4-BE49-F238E27FC236}">
                <a16:creationId xmlns:a16="http://schemas.microsoft.com/office/drawing/2014/main" id="{2B212C18-BEA5-4B33-AEEF-76277A329846}"/>
              </a:ext>
            </a:extLst>
          </p:cNvPr>
          <p:cNvSpPr>
            <a:spLocks noChangeArrowheads="1"/>
          </p:cNvSpPr>
          <p:nvPr/>
        </p:nvSpPr>
        <p:spPr bwMode="auto">
          <a:xfrm>
            <a:off x="1857125" y="2672677"/>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39" name="Rectangle 18">
            <a:extLst>
              <a:ext uri="{FF2B5EF4-FFF2-40B4-BE49-F238E27FC236}">
                <a16:creationId xmlns:a16="http://schemas.microsoft.com/office/drawing/2014/main" id="{872F2985-428D-49AD-96AC-DFA2209D74FC}"/>
              </a:ext>
            </a:extLst>
          </p:cNvPr>
          <p:cNvSpPr>
            <a:spLocks noChangeArrowheads="1"/>
          </p:cNvSpPr>
          <p:nvPr/>
        </p:nvSpPr>
        <p:spPr bwMode="auto">
          <a:xfrm>
            <a:off x="1857125" y="3026892"/>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0</a:t>
            </a:r>
          </a:p>
        </p:txBody>
      </p:sp>
      <p:sp>
        <p:nvSpPr>
          <p:cNvPr id="40" name="Rectangle 19">
            <a:extLst>
              <a:ext uri="{FF2B5EF4-FFF2-40B4-BE49-F238E27FC236}">
                <a16:creationId xmlns:a16="http://schemas.microsoft.com/office/drawing/2014/main" id="{4638D2D6-6308-476D-9D05-57AE2BCC0487}"/>
              </a:ext>
            </a:extLst>
          </p:cNvPr>
          <p:cNvSpPr>
            <a:spLocks noChangeArrowheads="1"/>
          </p:cNvSpPr>
          <p:nvPr/>
        </p:nvSpPr>
        <p:spPr bwMode="auto">
          <a:xfrm>
            <a:off x="637925" y="3395395"/>
            <a:ext cx="10668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1000110</a:t>
            </a:r>
          </a:p>
        </p:txBody>
      </p:sp>
      <p:sp>
        <p:nvSpPr>
          <p:cNvPr id="41" name="Rectangle 20">
            <a:extLst>
              <a:ext uri="{FF2B5EF4-FFF2-40B4-BE49-F238E27FC236}">
                <a16:creationId xmlns:a16="http://schemas.microsoft.com/office/drawing/2014/main" id="{DC16709D-7333-43A0-9CA1-8A583BBB8307}"/>
              </a:ext>
            </a:extLst>
          </p:cNvPr>
          <p:cNvSpPr>
            <a:spLocks noChangeArrowheads="1"/>
          </p:cNvSpPr>
          <p:nvPr/>
        </p:nvSpPr>
        <p:spPr bwMode="auto">
          <a:xfrm>
            <a:off x="1857125" y="3395395"/>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42" name="Text Box 4">
            <a:extLst>
              <a:ext uri="{FF2B5EF4-FFF2-40B4-BE49-F238E27FC236}">
                <a16:creationId xmlns:a16="http://schemas.microsoft.com/office/drawing/2014/main" id="{F9C84516-D696-4D01-8BC8-250BDA55EEE3}"/>
              </a:ext>
            </a:extLst>
          </p:cNvPr>
          <p:cNvSpPr txBox="1">
            <a:spLocks noChangeArrowheads="1"/>
          </p:cNvSpPr>
          <p:nvPr/>
        </p:nvSpPr>
        <p:spPr bwMode="auto">
          <a:xfrm>
            <a:off x="3321749" y="1641297"/>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0110100</a:t>
            </a:r>
          </a:p>
        </p:txBody>
      </p:sp>
      <p:sp>
        <p:nvSpPr>
          <p:cNvPr id="43" name="Rectangle 5">
            <a:extLst>
              <a:ext uri="{FF2B5EF4-FFF2-40B4-BE49-F238E27FC236}">
                <a16:creationId xmlns:a16="http://schemas.microsoft.com/office/drawing/2014/main" id="{AC1BE856-2CDA-4703-AF99-5F32C825F10D}"/>
              </a:ext>
            </a:extLst>
          </p:cNvPr>
          <p:cNvSpPr>
            <a:spLocks noChangeArrowheads="1"/>
          </p:cNvSpPr>
          <p:nvPr/>
        </p:nvSpPr>
        <p:spPr bwMode="auto">
          <a:xfrm>
            <a:off x="3263011" y="1655585"/>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44" name="Rectangle 6">
            <a:extLst>
              <a:ext uri="{FF2B5EF4-FFF2-40B4-BE49-F238E27FC236}">
                <a16:creationId xmlns:a16="http://schemas.microsoft.com/office/drawing/2014/main" id="{51A9EB34-F4CE-4657-8369-A55490D72685}"/>
              </a:ext>
            </a:extLst>
          </p:cNvPr>
          <p:cNvSpPr>
            <a:spLocks noChangeArrowheads="1"/>
          </p:cNvSpPr>
          <p:nvPr/>
        </p:nvSpPr>
        <p:spPr bwMode="auto">
          <a:xfrm>
            <a:off x="3263011" y="1999849"/>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45" name="Rectangle 7">
            <a:extLst>
              <a:ext uri="{FF2B5EF4-FFF2-40B4-BE49-F238E27FC236}">
                <a16:creationId xmlns:a16="http://schemas.microsoft.com/office/drawing/2014/main" id="{0A99333E-FD16-4AF4-805F-2A2ABE3920F3}"/>
              </a:ext>
            </a:extLst>
          </p:cNvPr>
          <p:cNvSpPr>
            <a:spLocks noChangeArrowheads="1"/>
          </p:cNvSpPr>
          <p:nvPr/>
        </p:nvSpPr>
        <p:spPr bwMode="auto">
          <a:xfrm>
            <a:off x="3263011" y="2343121"/>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46" name="Rectangle 8">
            <a:extLst>
              <a:ext uri="{FF2B5EF4-FFF2-40B4-BE49-F238E27FC236}">
                <a16:creationId xmlns:a16="http://schemas.microsoft.com/office/drawing/2014/main" id="{E0E468DC-E72E-4777-891B-687146C3964E}"/>
              </a:ext>
            </a:extLst>
          </p:cNvPr>
          <p:cNvSpPr>
            <a:spLocks noChangeArrowheads="1"/>
          </p:cNvSpPr>
          <p:nvPr/>
        </p:nvSpPr>
        <p:spPr bwMode="auto">
          <a:xfrm>
            <a:off x="3262845" y="2686393"/>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47" name="Rectangle 9">
            <a:extLst>
              <a:ext uri="{FF2B5EF4-FFF2-40B4-BE49-F238E27FC236}">
                <a16:creationId xmlns:a16="http://schemas.microsoft.com/office/drawing/2014/main" id="{BE641890-C429-44FF-A886-FAF1049235AE}"/>
              </a:ext>
            </a:extLst>
          </p:cNvPr>
          <p:cNvSpPr>
            <a:spLocks noChangeArrowheads="1"/>
          </p:cNvSpPr>
          <p:nvPr/>
        </p:nvSpPr>
        <p:spPr bwMode="auto">
          <a:xfrm>
            <a:off x="3263011" y="3046582"/>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48" name="Text Box 10">
            <a:extLst>
              <a:ext uri="{FF2B5EF4-FFF2-40B4-BE49-F238E27FC236}">
                <a16:creationId xmlns:a16="http://schemas.microsoft.com/office/drawing/2014/main" id="{917E396B-EB2D-4CB9-A65D-5CEBB6DD7782}"/>
              </a:ext>
            </a:extLst>
          </p:cNvPr>
          <p:cNvSpPr txBox="1">
            <a:spLocks noChangeArrowheads="1"/>
          </p:cNvSpPr>
          <p:nvPr/>
        </p:nvSpPr>
        <p:spPr bwMode="auto">
          <a:xfrm>
            <a:off x="3316986" y="1999849"/>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a:solidFill>
                  <a:schemeClr val="tx1">
                    <a:lumMod val="75000"/>
                    <a:lumOff val="25000"/>
                  </a:schemeClr>
                </a:solidFill>
                <a:latin typeface="Arial" panose="020B0604020202020204" pitchFamily="34" charset="0"/>
                <a:ea typeface="宋体" panose="02010600030101010101" pitchFamily="2" charset="-122"/>
              </a:rPr>
              <a:t>1011010</a:t>
            </a:r>
          </a:p>
        </p:txBody>
      </p:sp>
      <p:sp>
        <p:nvSpPr>
          <p:cNvPr id="49" name="Text Box 11">
            <a:extLst>
              <a:ext uri="{FF2B5EF4-FFF2-40B4-BE49-F238E27FC236}">
                <a16:creationId xmlns:a16="http://schemas.microsoft.com/office/drawing/2014/main" id="{3268F046-BF90-48EC-B153-4976A6D798B6}"/>
              </a:ext>
            </a:extLst>
          </p:cNvPr>
          <p:cNvSpPr txBox="1">
            <a:spLocks noChangeArrowheads="1"/>
          </p:cNvSpPr>
          <p:nvPr/>
        </p:nvSpPr>
        <p:spPr bwMode="auto">
          <a:xfrm>
            <a:off x="3323598" y="2314546"/>
            <a:ext cx="956738"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a:t>
            </a:r>
            <a:r>
              <a:rPr lang="en-US" altLang="zh-CN" sz="1600" b="1" i="0" dirty="0">
                <a:solidFill>
                  <a:srgbClr val="FF0000"/>
                </a:solidFill>
                <a:latin typeface="Arial" panose="020B0604020202020204" pitchFamily="34" charset="0"/>
                <a:ea typeface="宋体" panose="02010600030101010101" pitchFamily="2" charset="-122"/>
              </a:rPr>
              <a:t>1</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10110</a:t>
            </a:r>
          </a:p>
        </p:txBody>
      </p:sp>
      <p:sp>
        <p:nvSpPr>
          <p:cNvPr id="50" name="Text Box 12">
            <a:extLst>
              <a:ext uri="{FF2B5EF4-FFF2-40B4-BE49-F238E27FC236}">
                <a16:creationId xmlns:a16="http://schemas.microsoft.com/office/drawing/2014/main" id="{3E4C8CB7-9755-4FAF-8F22-561490E73F4C}"/>
              </a:ext>
            </a:extLst>
          </p:cNvPr>
          <p:cNvSpPr txBox="1">
            <a:spLocks noChangeArrowheads="1"/>
          </p:cNvSpPr>
          <p:nvPr/>
        </p:nvSpPr>
        <p:spPr bwMode="auto">
          <a:xfrm>
            <a:off x="3283483" y="2657818"/>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1110101</a:t>
            </a:r>
          </a:p>
        </p:txBody>
      </p:sp>
      <p:sp>
        <p:nvSpPr>
          <p:cNvPr id="51" name="Text Box 13">
            <a:extLst>
              <a:ext uri="{FF2B5EF4-FFF2-40B4-BE49-F238E27FC236}">
                <a16:creationId xmlns:a16="http://schemas.microsoft.com/office/drawing/2014/main" id="{E10BDA92-81EC-4BB7-BE38-520BC8B39F21}"/>
              </a:ext>
            </a:extLst>
          </p:cNvPr>
          <p:cNvSpPr txBox="1">
            <a:spLocks noChangeArrowheads="1"/>
          </p:cNvSpPr>
          <p:nvPr/>
        </p:nvSpPr>
        <p:spPr bwMode="auto">
          <a:xfrm>
            <a:off x="3312250" y="3018007"/>
            <a:ext cx="979435"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10010</a:t>
            </a:r>
            <a:r>
              <a:rPr lang="en-US" altLang="zh-CN" sz="1600" b="1" i="0" dirty="0">
                <a:solidFill>
                  <a:srgbClr val="FF0000"/>
                </a:solidFill>
                <a:latin typeface="Arial" panose="020B0604020202020204" pitchFamily="34" charset="0"/>
                <a:ea typeface="宋体" panose="02010600030101010101" pitchFamily="2" charset="-122"/>
              </a:rPr>
              <a:t>0</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a:t>
            </a:r>
          </a:p>
        </p:txBody>
      </p:sp>
      <p:sp>
        <p:nvSpPr>
          <p:cNvPr id="52" name="Rectangle 14">
            <a:extLst>
              <a:ext uri="{FF2B5EF4-FFF2-40B4-BE49-F238E27FC236}">
                <a16:creationId xmlns:a16="http://schemas.microsoft.com/office/drawing/2014/main" id="{945A8194-0932-4A2E-BA8E-2EBD2831D256}"/>
              </a:ext>
            </a:extLst>
          </p:cNvPr>
          <p:cNvSpPr>
            <a:spLocks noChangeArrowheads="1"/>
          </p:cNvSpPr>
          <p:nvPr/>
        </p:nvSpPr>
        <p:spPr bwMode="auto">
          <a:xfrm>
            <a:off x="4482211" y="1643761"/>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a:t>
            </a:r>
          </a:p>
        </p:txBody>
      </p:sp>
      <p:sp>
        <p:nvSpPr>
          <p:cNvPr id="53" name="Rectangle 15">
            <a:extLst>
              <a:ext uri="{FF2B5EF4-FFF2-40B4-BE49-F238E27FC236}">
                <a16:creationId xmlns:a16="http://schemas.microsoft.com/office/drawing/2014/main" id="{61553EBA-35C9-436E-A5FF-2FDC2FF7DB98}"/>
              </a:ext>
            </a:extLst>
          </p:cNvPr>
          <p:cNvSpPr>
            <a:spLocks noChangeArrowheads="1"/>
          </p:cNvSpPr>
          <p:nvPr/>
        </p:nvSpPr>
        <p:spPr bwMode="auto">
          <a:xfrm>
            <a:off x="4482211" y="1999849"/>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0</a:t>
            </a:r>
          </a:p>
        </p:txBody>
      </p:sp>
      <p:sp>
        <p:nvSpPr>
          <p:cNvPr id="54" name="Rectangle 16">
            <a:extLst>
              <a:ext uri="{FF2B5EF4-FFF2-40B4-BE49-F238E27FC236}">
                <a16:creationId xmlns:a16="http://schemas.microsoft.com/office/drawing/2014/main" id="{A5DF3D0E-BA42-448C-82F1-DA8C609E2A59}"/>
              </a:ext>
            </a:extLst>
          </p:cNvPr>
          <p:cNvSpPr>
            <a:spLocks noChangeArrowheads="1"/>
          </p:cNvSpPr>
          <p:nvPr/>
        </p:nvSpPr>
        <p:spPr bwMode="auto">
          <a:xfrm>
            <a:off x="4482211" y="2338964"/>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a:t>
            </a:r>
          </a:p>
        </p:txBody>
      </p:sp>
      <p:sp>
        <p:nvSpPr>
          <p:cNvPr id="55" name="Rectangle 17">
            <a:extLst>
              <a:ext uri="{FF2B5EF4-FFF2-40B4-BE49-F238E27FC236}">
                <a16:creationId xmlns:a16="http://schemas.microsoft.com/office/drawing/2014/main" id="{E760A6B0-F1C9-471C-A74A-5D84ADA495D1}"/>
              </a:ext>
            </a:extLst>
          </p:cNvPr>
          <p:cNvSpPr>
            <a:spLocks noChangeArrowheads="1"/>
          </p:cNvSpPr>
          <p:nvPr/>
        </p:nvSpPr>
        <p:spPr bwMode="auto">
          <a:xfrm>
            <a:off x="4482211" y="2678079"/>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56" name="Rectangle 18">
            <a:extLst>
              <a:ext uri="{FF2B5EF4-FFF2-40B4-BE49-F238E27FC236}">
                <a16:creationId xmlns:a16="http://schemas.microsoft.com/office/drawing/2014/main" id="{698F0D89-2FE0-4556-AAA4-B7A5ABFCC80D}"/>
              </a:ext>
            </a:extLst>
          </p:cNvPr>
          <p:cNvSpPr>
            <a:spLocks noChangeArrowheads="1"/>
          </p:cNvSpPr>
          <p:nvPr/>
        </p:nvSpPr>
        <p:spPr bwMode="auto">
          <a:xfrm>
            <a:off x="4482211" y="3032294"/>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0</a:t>
            </a:r>
          </a:p>
        </p:txBody>
      </p:sp>
      <p:sp>
        <p:nvSpPr>
          <p:cNvPr id="57" name="Rectangle 19">
            <a:extLst>
              <a:ext uri="{FF2B5EF4-FFF2-40B4-BE49-F238E27FC236}">
                <a16:creationId xmlns:a16="http://schemas.microsoft.com/office/drawing/2014/main" id="{4673B9B3-5725-40F5-865D-6B0D365488D5}"/>
              </a:ext>
            </a:extLst>
          </p:cNvPr>
          <p:cNvSpPr>
            <a:spLocks noChangeArrowheads="1"/>
          </p:cNvSpPr>
          <p:nvPr/>
        </p:nvSpPr>
        <p:spPr bwMode="auto">
          <a:xfrm>
            <a:off x="3263011" y="3400797"/>
            <a:ext cx="10668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1000110</a:t>
            </a:r>
          </a:p>
        </p:txBody>
      </p:sp>
      <p:sp>
        <p:nvSpPr>
          <p:cNvPr id="58" name="Rectangle 20">
            <a:extLst>
              <a:ext uri="{FF2B5EF4-FFF2-40B4-BE49-F238E27FC236}">
                <a16:creationId xmlns:a16="http://schemas.microsoft.com/office/drawing/2014/main" id="{4C690D26-C52E-4ABB-B6A6-47D51A078037}"/>
              </a:ext>
            </a:extLst>
          </p:cNvPr>
          <p:cNvSpPr>
            <a:spLocks noChangeArrowheads="1"/>
          </p:cNvSpPr>
          <p:nvPr/>
        </p:nvSpPr>
        <p:spPr bwMode="auto">
          <a:xfrm>
            <a:off x="4482211" y="3400797"/>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59" name="等腰三角形 58">
            <a:extLst>
              <a:ext uri="{FF2B5EF4-FFF2-40B4-BE49-F238E27FC236}">
                <a16:creationId xmlns:a16="http://schemas.microsoft.com/office/drawing/2014/main" id="{542F8103-CF82-4286-ACED-9C2B235E8E11}"/>
              </a:ext>
            </a:extLst>
          </p:cNvPr>
          <p:cNvSpPr/>
          <p:nvPr/>
        </p:nvSpPr>
        <p:spPr>
          <a:xfrm>
            <a:off x="2390525" y="2415221"/>
            <a:ext cx="144016" cy="1625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D439F1BC-0B42-4B5F-87F0-9D729FD033E9}"/>
              </a:ext>
            </a:extLst>
          </p:cNvPr>
          <p:cNvSpPr/>
          <p:nvPr/>
        </p:nvSpPr>
        <p:spPr>
          <a:xfrm>
            <a:off x="1455348" y="3735795"/>
            <a:ext cx="62697" cy="11997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a:extLst>
              <a:ext uri="{FF2B5EF4-FFF2-40B4-BE49-F238E27FC236}">
                <a16:creationId xmlns:a16="http://schemas.microsoft.com/office/drawing/2014/main" id="{FDEF9CE2-2421-4F1C-9575-8BB571DFD9F3}"/>
              </a:ext>
            </a:extLst>
          </p:cNvPr>
          <p:cNvSpPr/>
          <p:nvPr/>
        </p:nvSpPr>
        <p:spPr>
          <a:xfrm>
            <a:off x="4927413" y="2410099"/>
            <a:ext cx="113351" cy="11246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466AC500-7E77-42E7-87CA-0D0B2C3ECD75}"/>
              </a:ext>
            </a:extLst>
          </p:cNvPr>
          <p:cNvSpPr/>
          <p:nvPr/>
        </p:nvSpPr>
        <p:spPr>
          <a:xfrm>
            <a:off x="4943603" y="3117716"/>
            <a:ext cx="114870" cy="815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a:extLst>
              <a:ext uri="{FF2B5EF4-FFF2-40B4-BE49-F238E27FC236}">
                <a16:creationId xmlns:a16="http://schemas.microsoft.com/office/drawing/2014/main" id="{E703056C-94D1-40B7-816F-D97ADBEEB9DE}"/>
              </a:ext>
            </a:extLst>
          </p:cNvPr>
          <p:cNvSpPr/>
          <p:nvPr/>
        </p:nvSpPr>
        <p:spPr>
          <a:xfrm>
            <a:off x="3478869" y="3764623"/>
            <a:ext cx="144016" cy="812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a:extLst>
              <a:ext uri="{FF2B5EF4-FFF2-40B4-BE49-F238E27FC236}">
                <a16:creationId xmlns:a16="http://schemas.microsoft.com/office/drawing/2014/main" id="{78BD34B3-8419-4635-B9E5-0364C9BEAB4A}"/>
              </a:ext>
            </a:extLst>
          </p:cNvPr>
          <p:cNvSpPr/>
          <p:nvPr/>
        </p:nvSpPr>
        <p:spPr>
          <a:xfrm>
            <a:off x="3992236" y="3764623"/>
            <a:ext cx="72008" cy="812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 Box 4">
            <a:extLst>
              <a:ext uri="{FF2B5EF4-FFF2-40B4-BE49-F238E27FC236}">
                <a16:creationId xmlns:a16="http://schemas.microsoft.com/office/drawing/2014/main" id="{2A517473-0EC8-489A-BC52-9A1FF64DDF54}"/>
              </a:ext>
            </a:extLst>
          </p:cNvPr>
          <p:cNvSpPr txBox="1">
            <a:spLocks noChangeArrowheads="1"/>
          </p:cNvSpPr>
          <p:nvPr/>
        </p:nvSpPr>
        <p:spPr bwMode="auto">
          <a:xfrm>
            <a:off x="642522" y="4133558"/>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0110100</a:t>
            </a:r>
          </a:p>
        </p:txBody>
      </p:sp>
      <p:sp>
        <p:nvSpPr>
          <p:cNvPr id="66" name="Rectangle 5">
            <a:extLst>
              <a:ext uri="{FF2B5EF4-FFF2-40B4-BE49-F238E27FC236}">
                <a16:creationId xmlns:a16="http://schemas.microsoft.com/office/drawing/2014/main" id="{72B63496-D445-41A0-B5FB-CB8CF80F230C}"/>
              </a:ext>
            </a:extLst>
          </p:cNvPr>
          <p:cNvSpPr>
            <a:spLocks noChangeArrowheads="1"/>
          </p:cNvSpPr>
          <p:nvPr/>
        </p:nvSpPr>
        <p:spPr bwMode="auto">
          <a:xfrm>
            <a:off x="583784" y="4147846"/>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67" name="Rectangle 6">
            <a:extLst>
              <a:ext uri="{FF2B5EF4-FFF2-40B4-BE49-F238E27FC236}">
                <a16:creationId xmlns:a16="http://schemas.microsoft.com/office/drawing/2014/main" id="{43DEFE83-36A9-4C58-B86F-ECCFAD293ED4}"/>
              </a:ext>
            </a:extLst>
          </p:cNvPr>
          <p:cNvSpPr>
            <a:spLocks noChangeArrowheads="1"/>
          </p:cNvSpPr>
          <p:nvPr/>
        </p:nvSpPr>
        <p:spPr bwMode="auto">
          <a:xfrm>
            <a:off x="583784" y="449211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68" name="Rectangle 7">
            <a:extLst>
              <a:ext uri="{FF2B5EF4-FFF2-40B4-BE49-F238E27FC236}">
                <a16:creationId xmlns:a16="http://schemas.microsoft.com/office/drawing/2014/main" id="{98B7BCBA-6873-4882-A9CA-EADCDAD5E9FF}"/>
              </a:ext>
            </a:extLst>
          </p:cNvPr>
          <p:cNvSpPr>
            <a:spLocks noChangeArrowheads="1"/>
          </p:cNvSpPr>
          <p:nvPr/>
        </p:nvSpPr>
        <p:spPr bwMode="auto">
          <a:xfrm>
            <a:off x="583784" y="4835382"/>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69" name="Rectangle 8">
            <a:extLst>
              <a:ext uri="{FF2B5EF4-FFF2-40B4-BE49-F238E27FC236}">
                <a16:creationId xmlns:a16="http://schemas.microsoft.com/office/drawing/2014/main" id="{AEC94EDF-982A-44F3-B913-F72C06DF815C}"/>
              </a:ext>
            </a:extLst>
          </p:cNvPr>
          <p:cNvSpPr>
            <a:spLocks noChangeArrowheads="1"/>
          </p:cNvSpPr>
          <p:nvPr/>
        </p:nvSpPr>
        <p:spPr bwMode="auto">
          <a:xfrm>
            <a:off x="583618" y="5178654"/>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70" name="Rectangle 9">
            <a:extLst>
              <a:ext uri="{FF2B5EF4-FFF2-40B4-BE49-F238E27FC236}">
                <a16:creationId xmlns:a16="http://schemas.microsoft.com/office/drawing/2014/main" id="{0640D6A7-BE45-4ECE-9BD5-61F09613B717}"/>
              </a:ext>
            </a:extLst>
          </p:cNvPr>
          <p:cNvSpPr>
            <a:spLocks noChangeArrowheads="1"/>
          </p:cNvSpPr>
          <p:nvPr/>
        </p:nvSpPr>
        <p:spPr bwMode="auto">
          <a:xfrm>
            <a:off x="583784" y="5538843"/>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71" name="Text Box 10">
            <a:extLst>
              <a:ext uri="{FF2B5EF4-FFF2-40B4-BE49-F238E27FC236}">
                <a16:creationId xmlns:a16="http://schemas.microsoft.com/office/drawing/2014/main" id="{6812AEA7-037B-441B-B56E-82D5674A385C}"/>
              </a:ext>
            </a:extLst>
          </p:cNvPr>
          <p:cNvSpPr txBox="1">
            <a:spLocks noChangeArrowheads="1"/>
          </p:cNvSpPr>
          <p:nvPr/>
        </p:nvSpPr>
        <p:spPr bwMode="auto">
          <a:xfrm>
            <a:off x="637759" y="4492110"/>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1011010</a:t>
            </a:r>
          </a:p>
        </p:txBody>
      </p:sp>
      <p:sp>
        <p:nvSpPr>
          <p:cNvPr id="72" name="Text Box 11">
            <a:extLst>
              <a:ext uri="{FF2B5EF4-FFF2-40B4-BE49-F238E27FC236}">
                <a16:creationId xmlns:a16="http://schemas.microsoft.com/office/drawing/2014/main" id="{FCF675E3-FB7B-435D-ACD6-A743981AC435}"/>
              </a:ext>
            </a:extLst>
          </p:cNvPr>
          <p:cNvSpPr txBox="1">
            <a:spLocks noChangeArrowheads="1"/>
          </p:cNvSpPr>
          <p:nvPr/>
        </p:nvSpPr>
        <p:spPr bwMode="auto">
          <a:xfrm>
            <a:off x="637759" y="4806807"/>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a:t>
            </a:r>
            <a:r>
              <a:rPr lang="en-US" altLang="zh-CN" sz="1600" b="1" i="0" dirty="0">
                <a:solidFill>
                  <a:srgbClr val="FF0000"/>
                </a:solidFill>
                <a:latin typeface="Arial" panose="020B0604020202020204" pitchFamily="34" charset="0"/>
                <a:ea typeface="宋体" panose="02010600030101010101" pitchFamily="2" charset="-122"/>
              </a:rPr>
              <a:t>1</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101</a:t>
            </a:r>
            <a:r>
              <a:rPr lang="en-US" altLang="zh-CN" sz="1600" b="1" i="0" dirty="0">
                <a:solidFill>
                  <a:srgbClr val="FF0000"/>
                </a:solidFill>
                <a:latin typeface="Arial" panose="020B0604020202020204" pitchFamily="34" charset="0"/>
                <a:ea typeface="宋体" panose="02010600030101010101" pitchFamily="2" charset="-122"/>
              </a:rPr>
              <a:t>0</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a:t>
            </a:r>
          </a:p>
        </p:txBody>
      </p:sp>
      <p:sp>
        <p:nvSpPr>
          <p:cNvPr id="73" name="Text Box 12">
            <a:extLst>
              <a:ext uri="{FF2B5EF4-FFF2-40B4-BE49-F238E27FC236}">
                <a16:creationId xmlns:a16="http://schemas.microsoft.com/office/drawing/2014/main" id="{67021B65-0AAB-45FD-A079-4F994670C202}"/>
              </a:ext>
            </a:extLst>
          </p:cNvPr>
          <p:cNvSpPr txBox="1">
            <a:spLocks noChangeArrowheads="1"/>
          </p:cNvSpPr>
          <p:nvPr/>
        </p:nvSpPr>
        <p:spPr bwMode="auto">
          <a:xfrm>
            <a:off x="604256" y="5150079"/>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1110101</a:t>
            </a:r>
          </a:p>
        </p:txBody>
      </p:sp>
      <p:sp>
        <p:nvSpPr>
          <p:cNvPr id="74" name="Text Box 13">
            <a:extLst>
              <a:ext uri="{FF2B5EF4-FFF2-40B4-BE49-F238E27FC236}">
                <a16:creationId xmlns:a16="http://schemas.microsoft.com/office/drawing/2014/main" id="{83C5D5F4-00C3-420B-AC18-B7F5681A3973}"/>
              </a:ext>
            </a:extLst>
          </p:cNvPr>
          <p:cNvSpPr txBox="1">
            <a:spLocks noChangeArrowheads="1"/>
          </p:cNvSpPr>
          <p:nvPr/>
        </p:nvSpPr>
        <p:spPr bwMode="auto">
          <a:xfrm>
            <a:off x="633023" y="5510268"/>
            <a:ext cx="9794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1001011</a:t>
            </a:r>
          </a:p>
        </p:txBody>
      </p:sp>
      <p:sp>
        <p:nvSpPr>
          <p:cNvPr id="75" name="Rectangle 14">
            <a:extLst>
              <a:ext uri="{FF2B5EF4-FFF2-40B4-BE49-F238E27FC236}">
                <a16:creationId xmlns:a16="http://schemas.microsoft.com/office/drawing/2014/main" id="{4A6364C1-1964-4668-A26D-B3107301EDB2}"/>
              </a:ext>
            </a:extLst>
          </p:cNvPr>
          <p:cNvSpPr>
            <a:spLocks noChangeArrowheads="1"/>
          </p:cNvSpPr>
          <p:nvPr/>
        </p:nvSpPr>
        <p:spPr bwMode="auto">
          <a:xfrm>
            <a:off x="1802984" y="4136022"/>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a:t>
            </a:r>
          </a:p>
        </p:txBody>
      </p:sp>
      <p:sp>
        <p:nvSpPr>
          <p:cNvPr id="76" name="Rectangle 15">
            <a:extLst>
              <a:ext uri="{FF2B5EF4-FFF2-40B4-BE49-F238E27FC236}">
                <a16:creationId xmlns:a16="http://schemas.microsoft.com/office/drawing/2014/main" id="{89632878-E5BC-4C31-838C-21D69240889B}"/>
              </a:ext>
            </a:extLst>
          </p:cNvPr>
          <p:cNvSpPr>
            <a:spLocks noChangeArrowheads="1"/>
          </p:cNvSpPr>
          <p:nvPr/>
        </p:nvSpPr>
        <p:spPr bwMode="auto">
          <a:xfrm>
            <a:off x="1802984" y="4492110"/>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0</a:t>
            </a:r>
          </a:p>
        </p:txBody>
      </p:sp>
      <p:sp>
        <p:nvSpPr>
          <p:cNvPr id="77" name="Rectangle 16">
            <a:extLst>
              <a:ext uri="{FF2B5EF4-FFF2-40B4-BE49-F238E27FC236}">
                <a16:creationId xmlns:a16="http://schemas.microsoft.com/office/drawing/2014/main" id="{BE46FBF6-403A-4F69-810F-9DBF4E7238CC}"/>
              </a:ext>
            </a:extLst>
          </p:cNvPr>
          <p:cNvSpPr>
            <a:spLocks noChangeArrowheads="1"/>
          </p:cNvSpPr>
          <p:nvPr/>
        </p:nvSpPr>
        <p:spPr bwMode="auto">
          <a:xfrm>
            <a:off x="1802984" y="4831225"/>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78" name="Rectangle 17">
            <a:extLst>
              <a:ext uri="{FF2B5EF4-FFF2-40B4-BE49-F238E27FC236}">
                <a16:creationId xmlns:a16="http://schemas.microsoft.com/office/drawing/2014/main" id="{01D4C3CB-71A2-4FFA-AAFD-87479DAF7FD2}"/>
              </a:ext>
            </a:extLst>
          </p:cNvPr>
          <p:cNvSpPr>
            <a:spLocks noChangeArrowheads="1"/>
          </p:cNvSpPr>
          <p:nvPr/>
        </p:nvSpPr>
        <p:spPr bwMode="auto">
          <a:xfrm>
            <a:off x="1802984" y="5170340"/>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79" name="Rectangle 18">
            <a:extLst>
              <a:ext uri="{FF2B5EF4-FFF2-40B4-BE49-F238E27FC236}">
                <a16:creationId xmlns:a16="http://schemas.microsoft.com/office/drawing/2014/main" id="{A3D75EDB-5416-4843-8D17-2CEC70547320}"/>
              </a:ext>
            </a:extLst>
          </p:cNvPr>
          <p:cNvSpPr>
            <a:spLocks noChangeArrowheads="1"/>
          </p:cNvSpPr>
          <p:nvPr/>
        </p:nvSpPr>
        <p:spPr bwMode="auto">
          <a:xfrm>
            <a:off x="1802984" y="5524555"/>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0</a:t>
            </a:r>
          </a:p>
        </p:txBody>
      </p:sp>
      <p:sp>
        <p:nvSpPr>
          <p:cNvPr id="80" name="Rectangle 19">
            <a:extLst>
              <a:ext uri="{FF2B5EF4-FFF2-40B4-BE49-F238E27FC236}">
                <a16:creationId xmlns:a16="http://schemas.microsoft.com/office/drawing/2014/main" id="{4B14DD2C-2D6A-422E-B6A6-8AAD41127B2C}"/>
              </a:ext>
            </a:extLst>
          </p:cNvPr>
          <p:cNvSpPr>
            <a:spLocks noChangeArrowheads="1"/>
          </p:cNvSpPr>
          <p:nvPr/>
        </p:nvSpPr>
        <p:spPr bwMode="auto">
          <a:xfrm>
            <a:off x="583784" y="5893058"/>
            <a:ext cx="10668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1000110</a:t>
            </a:r>
          </a:p>
        </p:txBody>
      </p:sp>
      <p:sp>
        <p:nvSpPr>
          <p:cNvPr id="81" name="Rectangle 20">
            <a:extLst>
              <a:ext uri="{FF2B5EF4-FFF2-40B4-BE49-F238E27FC236}">
                <a16:creationId xmlns:a16="http://schemas.microsoft.com/office/drawing/2014/main" id="{FA973658-0855-421B-A75B-8C5608F92F6F}"/>
              </a:ext>
            </a:extLst>
          </p:cNvPr>
          <p:cNvSpPr>
            <a:spLocks noChangeArrowheads="1"/>
          </p:cNvSpPr>
          <p:nvPr/>
        </p:nvSpPr>
        <p:spPr bwMode="auto">
          <a:xfrm>
            <a:off x="1802984" y="5893058"/>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82" name="等腰三角形 81">
            <a:extLst>
              <a:ext uri="{FF2B5EF4-FFF2-40B4-BE49-F238E27FC236}">
                <a16:creationId xmlns:a16="http://schemas.microsoft.com/office/drawing/2014/main" id="{D2DA025F-5D68-4440-B9D2-A85B8BD21D67}"/>
              </a:ext>
            </a:extLst>
          </p:cNvPr>
          <p:cNvSpPr/>
          <p:nvPr/>
        </p:nvSpPr>
        <p:spPr>
          <a:xfrm>
            <a:off x="871650" y="6256883"/>
            <a:ext cx="72008" cy="867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等腰三角形 82">
            <a:extLst>
              <a:ext uri="{FF2B5EF4-FFF2-40B4-BE49-F238E27FC236}">
                <a16:creationId xmlns:a16="http://schemas.microsoft.com/office/drawing/2014/main" id="{5917A7CC-4AF4-4F17-8375-96675C270D33}"/>
              </a:ext>
            </a:extLst>
          </p:cNvPr>
          <p:cNvSpPr/>
          <p:nvPr/>
        </p:nvSpPr>
        <p:spPr>
          <a:xfrm>
            <a:off x="1313009" y="6256884"/>
            <a:ext cx="62697" cy="8679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EE556128-0379-4518-8161-5E879D40BC77}"/>
              </a:ext>
            </a:extLst>
          </p:cNvPr>
          <p:cNvSpPr txBox="1"/>
          <p:nvPr/>
        </p:nvSpPr>
        <p:spPr>
          <a:xfrm>
            <a:off x="637925" y="3761652"/>
            <a:ext cx="1600200"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位可纠错</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文本框 84">
            <a:extLst>
              <a:ext uri="{FF2B5EF4-FFF2-40B4-BE49-F238E27FC236}">
                <a16:creationId xmlns:a16="http://schemas.microsoft.com/office/drawing/2014/main" id="{189E9C4C-D572-4F47-82AC-C3C6E19A8332}"/>
              </a:ext>
            </a:extLst>
          </p:cNvPr>
          <p:cNvSpPr txBox="1"/>
          <p:nvPr/>
        </p:nvSpPr>
        <p:spPr>
          <a:xfrm>
            <a:off x="3296882" y="3796929"/>
            <a:ext cx="1368136"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位可检错</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6" name="文本框 85">
            <a:extLst>
              <a:ext uri="{FF2B5EF4-FFF2-40B4-BE49-F238E27FC236}">
                <a16:creationId xmlns:a16="http://schemas.microsoft.com/office/drawing/2014/main" id="{85ED26C2-F6AF-4BF8-BF29-F2193DACB93A}"/>
              </a:ext>
            </a:extLst>
          </p:cNvPr>
          <p:cNvSpPr txBox="1"/>
          <p:nvPr/>
        </p:nvSpPr>
        <p:spPr>
          <a:xfrm>
            <a:off x="637758" y="6347406"/>
            <a:ext cx="1546225"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位可检错</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5" name="文本框 104">
            <a:extLst>
              <a:ext uri="{FF2B5EF4-FFF2-40B4-BE49-F238E27FC236}">
                <a16:creationId xmlns:a16="http://schemas.microsoft.com/office/drawing/2014/main" id="{C9685AFA-00BA-4CB1-A834-618E5662F9E2}"/>
              </a:ext>
            </a:extLst>
          </p:cNvPr>
          <p:cNvSpPr txBox="1"/>
          <p:nvPr/>
        </p:nvSpPr>
        <p:spPr>
          <a:xfrm>
            <a:off x="6041126" y="1695314"/>
            <a:ext cx="5356801" cy="2126993"/>
          </a:xfrm>
          <a:prstGeom prst="rect">
            <a:avLst/>
          </a:prstGeom>
          <a:noFill/>
        </p:spPr>
        <p:txBody>
          <a:bodyPr wrap="square" rtlCol="0">
            <a:spAutoFit/>
          </a:bodyPr>
          <a:lstStyle/>
          <a:p>
            <a:pPr>
              <a:lnSpc>
                <a:spcPct val="13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可纠正</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位错误</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可检测所有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位错</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可检所所有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位错误</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5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大检多数</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位错（除了</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出错码分布在矩形</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个顶点上的错误</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9" name="Text Box 4">
            <a:extLst>
              <a:ext uri="{FF2B5EF4-FFF2-40B4-BE49-F238E27FC236}">
                <a16:creationId xmlns:a16="http://schemas.microsoft.com/office/drawing/2014/main" id="{28EC6A2B-1578-41B7-A11F-3B24BD57388A}"/>
              </a:ext>
            </a:extLst>
          </p:cNvPr>
          <p:cNvSpPr txBox="1">
            <a:spLocks noChangeArrowheads="1"/>
          </p:cNvSpPr>
          <p:nvPr/>
        </p:nvSpPr>
        <p:spPr bwMode="auto">
          <a:xfrm>
            <a:off x="6387682" y="4139666"/>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latin typeface="Arial" panose="020B0604020202020204" pitchFamily="34" charset="0"/>
                <a:ea typeface="宋体" panose="02010600030101010101" pitchFamily="2" charset="-122"/>
              </a:rPr>
              <a:t>1110101</a:t>
            </a:r>
          </a:p>
        </p:txBody>
      </p:sp>
      <p:sp>
        <p:nvSpPr>
          <p:cNvPr id="110" name="Rectangle 5">
            <a:extLst>
              <a:ext uri="{FF2B5EF4-FFF2-40B4-BE49-F238E27FC236}">
                <a16:creationId xmlns:a16="http://schemas.microsoft.com/office/drawing/2014/main" id="{9FE5161E-8E0F-4170-BE11-C7A1284CBC1D}"/>
              </a:ext>
            </a:extLst>
          </p:cNvPr>
          <p:cNvSpPr>
            <a:spLocks noChangeArrowheads="1"/>
          </p:cNvSpPr>
          <p:nvPr/>
        </p:nvSpPr>
        <p:spPr bwMode="auto">
          <a:xfrm>
            <a:off x="6328944" y="4153954"/>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11" name="Rectangle 6">
            <a:extLst>
              <a:ext uri="{FF2B5EF4-FFF2-40B4-BE49-F238E27FC236}">
                <a16:creationId xmlns:a16="http://schemas.microsoft.com/office/drawing/2014/main" id="{F1DADDA8-5AC2-478E-BFA7-93AD03DF224C}"/>
              </a:ext>
            </a:extLst>
          </p:cNvPr>
          <p:cNvSpPr>
            <a:spLocks noChangeArrowheads="1"/>
          </p:cNvSpPr>
          <p:nvPr/>
        </p:nvSpPr>
        <p:spPr bwMode="auto">
          <a:xfrm>
            <a:off x="6328944" y="4498218"/>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12" name="Rectangle 7">
            <a:extLst>
              <a:ext uri="{FF2B5EF4-FFF2-40B4-BE49-F238E27FC236}">
                <a16:creationId xmlns:a16="http://schemas.microsoft.com/office/drawing/2014/main" id="{9C76089C-8651-4DD9-B338-9503D835E8CB}"/>
              </a:ext>
            </a:extLst>
          </p:cNvPr>
          <p:cNvSpPr>
            <a:spLocks noChangeArrowheads="1"/>
          </p:cNvSpPr>
          <p:nvPr/>
        </p:nvSpPr>
        <p:spPr bwMode="auto">
          <a:xfrm>
            <a:off x="6328944" y="484149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13" name="Rectangle 8">
            <a:extLst>
              <a:ext uri="{FF2B5EF4-FFF2-40B4-BE49-F238E27FC236}">
                <a16:creationId xmlns:a16="http://schemas.microsoft.com/office/drawing/2014/main" id="{B1A2B3AD-2EDA-4683-BD8B-BF873CDF0E93}"/>
              </a:ext>
            </a:extLst>
          </p:cNvPr>
          <p:cNvSpPr>
            <a:spLocks noChangeArrowheads="1"/>
          </p:cNvSpPr>
          <p:nvPr/>
        </p:nvSpPr>
        <p:spPr bwMode="auto">
          <a:xfrm>
            <a:off x="6328778" y="5184762"/>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14" name="Rectangle 9">
            <a:extLst>
              <a:ext uri="{FF2B5EF4-FFF2-40B4-BE49-F238E27FC236}">
                <a16:creationId xmlns:a16="http://schemas.microsoft.com/office/drawing/2014/main" id="{E7B24190-B621-4DA5-A618-67F1620E104C}"/>
              </a:ext>
            </a:extLst>
          </p:cNvPr>
          <p:cNvSpPr>
            <a:spLocks noChangeArrowheads="1"/>
          </p:cNvSpPr>
          <p:nvPr/>
        </p:nvSpPr>
        <p:spPr bwMode="auto">
          <a:xfrm>
            <a:off x="6328944" y="5544951"/>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15" name="Text Box 10">
            <a:extLst>
              <a:ext uri="{FF2B5EF4-FFF2-40B4-BE49-F238E27FC236}">
                <a16:creationId xmlns:a16="http://schemas.microsoft.com/office/drawing/2014/main" id="{6910BE6B-1007-44EA-B17E-1379D64CC3F3}"/>
              </a:ext>
            </a:extLst>
          </p:cNvPr>
          <p:cNvSpPr txBox="1">
            <a:spLocks noChangeArrowheads="1"/>
          </p:cNvSpPr>
          <p:nvPr/>
        </p:nvSpPr>
        <p:spPr bwMode="auto">
          <a:xfrm>
            <a:off x="6382919" y="4498218"/>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1011010</a:t>
            </a:r>
          </a:p>
        </p:txBody>
      </p:sp>
      <p:sp>
        <p:nvSpPr>
          <p:cNvPr id="116" name="Text Box 11">
            <a:extLst>
              <a:ext uri="{FF2B5EF4-FFF2-40B4-BE49-F238E27FC236}">
                <a16:creationId xmlns:a16="http://schemas.microsoft.com/office/drawing/2014/main" id="{5837F8A5-8354-4254-B4B2-6401B03E1D3D}"/>
              </a:ext>
            </a:extLst>
          </p:cNvPr>
          <p:cNvSpPr txBox="1">
            <a:spLocks noChangeArrowheads="1"/>
          </p:cNvSpPr>
          <p:nvPr/>
        </p:nvSpPr>
        <p:spPr bwMode="auto">
          <a:xfrm>
            <a:off x="6382919" y="4812915"/>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a:t>
            </a:r>
            <a:r>
              <a:rPr lang="en-US" altLang="zh-CN" sz="1600" b="1" i="0" dirty="0">
                <a:solidFill>
                  <a:srgbClr val="FF0000"/>
                </a:solidFill>
                <a:latin typeface="Arial" panose="020B0604020202020204" pitchFamily="34" charset="0"/>
                <a:ea typeface="宋体" panose="02010600030101010101" pitchFamily="2" charset="-122"/>
              </a:rPr>
              <a:t>0</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101</a:t>
            </a:r>
            <a:r>
              <a:rPr lang="en-US" altLang="zh-CN" sz="1600" b="1" i="0" dirty="0">
                <a:solidFill>
                  <a:srgbClr val="FF0000"/>
                </a:solidFill>
                <a:latin typeface="Arial" panose="020B0604020202020204" pitchFamily="34" charset="0"/>
                <a:ea typeface="宋体" panose="02010600030101010101" pitchFamily="2" charset="-122"/>
              </a:rPr>
              <a:t>1</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a:t>
            </a:r>
          </a:p>
        </p:txBody>
      </p:sp>
      <p:sp>
        <p:nvSpPr>
          <p:cNvPr id="117" name="Text Box 12">
            <a:extLst>
              <a:ext uri="{FF2B5EF4-FFF2-40B4-BE49-F238E27FC236}">
                <a16:creationId xmlns:a16="http://schemas.microsoft.com/office/drawing/2014/main" id="{2C6C4EBA-D1AB-446D-875F-65A0214A5130}"/>
              </a:ext>
            </a:extLst>
          </p:cNvPr>
          <p:cNvSpPr txBox="1">
            <a:spLocks noChangeArrowheads="1"/>
          </p:cNvSpPr>
          <p:nvPr/>
        </p:nvSpPr>
        <p:spPr bwMode="auto">
          <a:xfrm>
            <a:off x="6349416" y="5156187"/>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ea typeface="宋体" panose="02010600030101010101" pitchFamily="2" charset="-122"/>
              </a:rPr>
              <a:t>11101</a:t>
            </a:r>
            <a:r>
              <a:rPr lang="en-US" altLang="zh-CN" sz="1600" b="1" dirty="0">
                <a:solidFill>
                  <a:srgbClr val="FF0000"/>
                </a:solidFill>
                <a:latin typeface="Arial" panose="020B0604020202020204" pitchFamily="34" charset="0"/>
                <a:ea typeface="宋体" panose="02010600030101010101" pitchFamily="2" charset="-122"/>
              </a:rPr>
              <a:t>0</a:t>
            </a:r>
            <a:r>
              <a:rPr lang="en-US" altLang="zh-CN" sz="1600" b="1" dirty="0">
                <a:solidFill>
                  <a:schemeClr val="tx1">
                    <a:lumMod val="75000"/>
                    <a:lumOff val="25000"/>
                  </a:schemeClr>
                </a:solidFill>
                <a:latin typeface="Arial" panose="020B0604020202020204" pitchFamily="34" charset="0"/>
                <a:ea typeface="宋体" panose="02010600030101010101" pitchFamily="2" charset="-122"/>
              </a:rPr>
              <a:t>1</a:t>
            </a:r>
          </a:p>
        </p:txBody>
      </p:sp>
      <p:sp>
        <p:nvSpPr>
          <p:cNvPr id="118" name="Text Box 13">
            <a:extLst>
              <a:ext uri="{FF2B5EF4-FFF2-40B4-BE49-F238E27FC236}">
                <a16:creationId xmlns:a16="http://schemas.microsoft.com/office/drawing/2014/main" id="{9BEA2C66-A663-41EC-AF95-20C1DDD6D921}"/>
              </a:ext>
            </a:extLst>
          </p:cNvPr>
          <p:cNvSpPr txBox="1">
            <a:spLocks noChangeArrowheads="1"/>
          </p:cNvSpPr>
          <p:nvPr/>
        </p:nvSpPr>
        <p:spPr bwMode="auto">
          <a:xfrm>
            <a:off x="6382919" y="5516376"/>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ea typeface="宋体" panose="02010600030101010101" pitchFamily="2" charset="-122"/>
              </a:rPr>
              <a:t>1</a:t>
            </a:r>
            <a:r>
              <a:rPr lang="en-US" altLang="zh-CN" sz="1600" b="1" dirty="0">
                <a:solidFill>
                  <a:srgbClr val="FF0000"/>
                </a:solidFill>
                <a:latin typeface="Arial" panose="020B0604020202020204" pitchFamily="34" charset="0"/>
                <a:ea typeface="宋体" panose="02010600030101010101" pitchFamily="2" charset="-122"/>
              </a:rPr>
              <a:t>0</a:t>
            </a:r>
            <a:r>
              <a:rPr lang="en-US" altLang="zh-CN" sz="1600" b="1" dirty="0">
                <a:solidFill>
                  <a:schemeClr val="tx1">
                    <a:lumMod val="75000"/>
                    <a:lumOff val="25000"/>
                  </a:schemeClr>
                </a:solidFill>
                <a:latin typeface="Arial" panose="020B0604020202020204" pitchFamily="34" charset="0"/>
                <a:ea typeface="宋体" panose="02010600030101010101" pitchFamily="2" charset="-122"/>
              </a:rPr>
              <a:t>01011</a:t>
            </a:r>
          </a:p>
        </p:txBody>
      </p:sp>
      <p:sp>
        <p:nvSpPr>
          <p:cNvPr id="119" name="Rectangle 14">
            <a:extLst>
              <a:ext uri="{FF2B5EF4-FFF2-40B4-BE49-F238E27FC236}">
                <a16:creationId xmlns:a16="http://schemas.microsoft.com/office/drawing/2014/main" id="{0F682F27-1FC2-4B22-9BE5-2FD6239170C6}"/>
              </a:ext>
            </a:extLst>
          </p:cNvPr>
          <p:cNvSpPr>
            <a:spLocks noChangeArrowheads="1"/>
          </p:cNvSpPr>
          <p:nvPr/>
        </p:nvSpPr>
        <p:spPr bwMode="auto">
          <a:xfrm>
            <a:off x="7545261" y="4161567"/>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a:t>
            </a:r>
          </a:p>
        </p:txBody>
      </p:sp>
      <p:sp>
        <p:nvSpPr>
          <p:cNvPr id="120" name="Rectangle 15">
            <a:extLst>
              <a:ext uri="{FF2B5EF4-FFF2-40B4-BE49-F238E27FC236}">
                <a16:creationId xmlns:a16="http://schemas.microsoft.com/office/drawing/2014/main" id="{725179A9-E41D-47F1-A32D-050B87FF9C3E}"/>
              </a:ext>
            </a:extLst>
          </p:cNvPr>
          <p:cNvSpPr>
            <a:spLocks noChangeArrowheads="1"/>
          </p:cNvSpPr>
          <p:nvPr/>
        </p:nvSpPr>
        <p:spPr bwMode="auto">
          <a:xfrm>
            <a:off x="7548144" y="4498218"/>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0</a:t>
            </a:r>
          </a:p>
        </p:txBody>
      </p:sp>
      <p:sp>
        <p:nvSpPr>
          <p:cNvPr id="121" name="Rectangle 16">
            <a:extLst>
              <a:ext uri="{FF2B5EF4-FFF2-40B4-BE49-F238E27FC236}">
                <a16:creationId xmlns:a16="http://schemas.microsoft.com/office/drawing/2014/main" id="{5B3889F2-4D26-483A-AC23-F6A83F6D8949}"/>
              </a:ext>
            </a:extLst>
          </p:cNvPr>
          <p:cNvSpPr>
            <a:spLocks noChangeArrowheads="1"/>
          </p:cNvSpPr>
          <p:nvPr/>
        </p:nvSpPr>
        <p:spPr bwMode="auto">
          <a:xfrm>
            <a:off x="7548144" y="4837333"/>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1</a:t>
            </a:r>
          </a:p>
        </p:txBody>
      </p:sp>
      <p:sp>
        <p:nvSpPr>
          <p:cNvPr id="122" name="Rectangle 17">
            <a:extLst>
              <a:ext uri="{FF2B5EF4-FFF2-40B4-BE49-F238E27FC236}">
                <a16:creationId xmlns:a16="http://schemas.microsoft.com/office/drawing/2014/main" id="{72A70CEF-F2F9-4DA4-AEEF-AA58DADB1A6D}"/>
              </a:ext>
            </a:extLst>
          </p:cNvPr>
          <p:cNvSpPr>
            <a:spLocks noChangeArrowheads="1"/>
          </p:cNvSpPr>
          <p:nvPr/>
        </p:nvSpPr>
        <p:spPr bwMode="auto">
          <a:xfrm>
            <a:off x="7548144" y="5176448"/>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1</a:t>
            </a:r>
          </a:p>
        </p:txBody>
      </p:sp>
      <p:sp>
        <p:nvSpPr>
          <p:cNvPr id="123" name="Rectangle 18">
            <a:extLst>
              <a:ext uri="{FF2B5EF4-FFF2-40B4-BE49-F238E27FC236}">
                <a16:creationId xmlns:a16="http://schemas.microsoft.com/office/drawing/2014/main" id="{92C51467-E018-4284-A319-B7669196AD15}"/>
              </a:ext>
            </a:extLst>
          </p:cNvPr>
          <p:cNvSpPr>
            <a:spLocks noChangeArrowheads="1"/>
          </p:cNvSpPr>
          <p:nvPr/>
        </p:nvSpPr>
        <p:spPr bwMode="auto">
          <a:xfrm>
            <a:off x="7548144" y="5530663"/>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0</a:t>
            </a:r>
          </a:p>
        </p:txBody>
      </p:sp>
      <p:sp>
        <p:nvSpPr>
          <p:cNvPr id="124" name="Rectangle 19">
            <a:extLst>
              <a:ext uri="{FF2B5EF4-FFF2-40B4-BE49-F238E27FC236}">
                <a16:creationId xmlns:a16="http://schemas.microsoft.com/office/drawing/2014/main" id="{90A001FF-FC86-46CE-A20C-1B1FB4F7C2F1}"/>
              </a:ext>
            </a:extLst>
          </p:cNvPr>
          <p:cNvSpPr>
            <a:spLocks noChangeArrowheads="1"/>
          </p:cNvSpPr>
          <p:nvPr/>
        </p:nvSpPr>
        <p:spPr bwMode="auto">
          <a:xfrm>
            <a:off x="6328944" y="5899166"/>
            <a:ext cx="10668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latin typeface="Arial" panose="020B0604020202020204" pitchFamily="34" charset="0"/>
              </a:rPr>
              <a:t>0000111</a:t>
            </a:r>
          </a:p>
        </p:txBody>
      </p:sp>
      <p:sp>
        <p:nvSpPr>
          <p:cNvPr id="125" name="Rectangle 20">
            <a:extLst>
              <a:ext uri="{FF2B5EF4-FFF2-40B4-BE49-F238E27FC236}">
                <a16:creationId xmlns:a16="http://schemas.microsoft.com/office/drawing/2014/main" id="{2BD4F8A2-A1C3-4ACE-B651-AFFC7DD3197C}"/>
              </a:ext>
            </a:extLst>
          </p:cNvPr>
          <p:cNvSpPr>
            <a:spLocks noChangeArrowheads="1"/>
          </p:cNvSpPr>
          <p:nvPr/>
        </p:nvSpPr>
        <p:spPr bwMode="auto">
          <a:xfrm>
            <a:off x="7548144" y="5899166"/>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1</a:t>
            </a:r>
          </a:p>
        </p:txBody>
      </p:sp>
      <p:sp>
        <p:nvSpPr>
          <p:cNvPr id="126" name="文本框 125">
            <a:extLst>
              <a:ext uri="{FF2B5EF4-FFF2-40B4-BE49-F238E27FC236}">
                <a16:creationId xmlns:a16="http://schemas.microsoft.com/office/drawing/2014/main" id="{8431085F-B9DA-498D-8F3A-1E67E5D8DBC4}"/>
              </a:ext>
            </a:extLst>
          </p:cNvPr>
          <p:cNvSpPr txBox="1"/>
          <p:nvPr/>
        </p:nvSpPr>
        <p:spPr>
          <a:xfrm>
            <a:off x="6382919" y="6268591"/>
            <a:ext cx="1543342"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位可检错行</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7" name="Text Box 4">
            <a:extLst>
              <a:ext uri="{FF2B5EF4-FFF2-40B4-BE49-F238E27FC236}">
                <a16:creationId xmlns:a16="http://schemas.microsoft.com/office/drawing/2014/main" id="{748A9F76-A7D8-463E-B3EC-91553AEAE370}"/>
              </a:ext>
            </a:extLst>
          </p:cNvPr>
          <p:cNvSpPr txBox="1">
            <a:spLocks noChangeArrowheads="1"/>
          </p:cNvSpPr>
          <p:nvPr/>
        </p:nvSpPr>
        <p:spPr bwMode="auto">
          <a:xfrm>
            <a:off x="3343359" y="4145393"/>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0110100</a:t>
            </a:r>
          </a:p>
        </p:txBody>
      </p:sp>
      <p:sp>
        <p:nvSpPr>
          <p:cNvPr id="128" name="Rectangle 5">
            <a:extLst>
              <a:ext uri="{FF2B5EF4-FFF2-40B4-BE49-F238E27FC236}">
                <a16:creationId xmlns:a16="http://schemas.microsoft.com/office/drawing/2014/main" id="{CA774CFB-ECB8-414F-ADAF-168DBA7B7651}"/>
              </a:ext>
            </a:extLst>
          </p:cNvPr>
          <p:cNvSpPr>
            <a:spLocks noChangeArrowheads="1"/>
          </p:cNvSpPr>
          <p:nvPr/>
        </p:nvSpPr>
        <p:spPr bwMode="auto">
          <a:xfrm>
            <a:off x="3284621" y="4159681"/>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29" name="Rectangle 6">
            <a:extLst>
              <a:ext uri="{FF2B5EF4-FFF2-40B4-BE49-F238E27FC236}">
                <a16:creationId xmlns:a16="http://schemas.microsoft.com/office/drawing/2014/main" id="{80295BE5-1F68-44BF-A392-5C0ABAFA8A19}"/>
              </a:ext>
            </a:extLst>
          </p:cNvPr>
          <p:cNvSpPr>
            <a:spLocks noChangeArrowheads="1"/>
          </p:cNvSpPr>
          <p:nvPr/>
        </p:nvSpPr>
        <p:spPr bwMode="auto">
          <a:xfrm>
            <a:off x="3284621" y="4503945"/>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30" name="Rectangle 7">
            <a:extLst>
              <a:ext uri="{FF2B5EF4-FFF2-40B4-BE49-F238E27FC236}">
                <a16:creationId xmlns:a16="http://schemas.microsoft.com/office/drawing/2014/main" id="{CD11CFED-BE05-4FD0-A6A3-F1AD83080FE1}"/>
              </a:ext>
            </a:extLst>
          </p:cNvPr>
          <p:cNvSpPr>
            <a:spLocks noChangeArrowheads="1"/>
          </p:cNvSpPr>
          <p:nvPr/>
        </p:nvSpPr>
        <p:spPr bwMode="auto">
          <a:xfrm>
            <a:off x="3284621" y="4847217"/>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31" name="Rectangle 8">
            <a:extLst>
              <a:ext uri="{FF2B5EF4-FFF2-40B4-BE49-F238E27FC236}">
                <a16:creationId xmlns:a16="http://schemas.microsoft.com/office/drawing/2014/main" id="{F5DDF607-F716-4E34-9BE8-0A77A61697D9}"/>
              </a:ext>
            </a:extLst>
          </p:cNvPr>
          <p:cNvSpPr>
            <a:spLocks noChangeArrowheads="1"/>
          </p:cNvSpPr>
          <p:nvPr/>
        </p:nvSpPr>
        <p:spPr bwMode="auto">
          <a:xfrm>
            <a:off x="3284455" y="5190489"/>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32" name="Rectangle 9">
            <a:extLst>
              <a:ext uri="{FF2B5EF4-FFF2-40B4-BE49-F238E27FC236}">
                <a16:creationId xmlns:a16="http://schemas.microsoft.com/office/drawing/2014/main" id="{6735606F-FDA2-482E-8F68-FC09FDF1FF19}"/>
              </a:ext>
            </a:extLst>
          </p:cNvPr>
          <p:cNvSpPr>
            <a:spLocks noChangeArrowheads="1"/>
          </p:cNvSpPr>
          <p:nvPr/>
        </p:nvSpPr>
        <p:spPr bwMode="auto">
          <a:xfrm>
            <a:off x="3284621" y="5550678"/>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33" name="Text Box 10">
            <a:extLst>
              <a:ext uri="{FF2B5EF4-FFF2-40B4-BE49-F238E27FC236}">
                <a16:creationId xmlns:a16="http://schemas.microsoft.com/office/drawing/2014/main" id="{6D92E6BF-52EE-4ADC-89D3-D2016DC7537F}"/>
              </a:ext>
            </a:extLst>
          </p:cNvPr>
          <p:cNvSpPr txBox="1">
            <a:spLocks noChangeArrowheads="1"/>
          </p:cNvSpPr>
          <p:nvPr/>
        </p:nvSpPr>
        <p:spPr bwMode="auto">
          <a:xfrm>
            <a:off x="3338596" y="4503945"/>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1011010</a:t>
            </a:r>
          </a:p>
        </p:txBody>
      </p:sp>
      <p:sp>
        <p:nvSpPr>
          <p:cNvPr id="134" name="Text Box 11">
            <a:extLst>
              <a:ext uri="{FF2B5EF4-FFF2-40B4-BE49-F238E27FC236}">
                <a16:creationId xmlns:a16="http://schemas.microsoft.com/office/drawing/2014/main" id="{CF7DA591-CEFE-4F9F-8E43-02B9ABF527CB}"/>
              </a:ext>
            </a:extLst>
          </p:cNvPr>
          <p:cNvSpPr txBox="1">
            <a:spLocks noChangeArrowheads="1"/>
          </p:cNvSpPr>
          <p:nvPr/>
        </p:nvSpPr>
        <p:spPr bwMode="auto">
          <a:xfrm>
            <a:off x="3338596" y="4818642"/>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a:t>
            </a:r>
            <a:r>
              <a:rPr lang="en-US" altLang="zh-CN" sz="1600" b="1" i="0" dirty="0">
                <a:solidFill>
                  <a:srgbClr val="FF0000"/>
                </a:solidFill>
                <a:latin typeface="Arial" panose="020B0604020202020204" pitchFamily="34" charset="0"/>
                <a:ea typeface="宋体" panose="02010600030101010101" pitchFamily="2" charset="-122"/>
              </a:rPr>
              <a:t>1</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101</a:t>
            </a:r>
            <a:r>
              <a:rPr lang="en-US" altLang="zh-CN" sz="1600" b="1" i="0" dirty="0">
                <a:solidFill>
                  <a:srgbClr val="FF0000"/>
                </a:solidFill>
                <a:latin typeface="Arial" panose="020B0604020202020204" pitchFamily="34" charset="0"/>
                <a:ea typeface="宋体" panose="02010600030101010101" pitchFamily="2" charset="-122"/>
              </a:rPr>
              <a:t>0</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a:t>
            </a:r>
          </a:p>
        </p:txBody>
      </p:sp>
      <p:sp>
        <p:nvSpPr>
          <p:cNvPr id="135" name="Text Box 12">
            <a:extLst>
              <a:ext uri="{FF2B5EF4-FFF2-40B4-BE49-F238E27FC236}">
                <a16:creationId xmlns:a16="http://schemas.microsoft.com/office/drawing/2014/main" id="{91F36A86-6710-48AA-B95B-4B65401DCA1D}"/>
              </a:ext>
            </a:extLst>
          </p:cNvPr>
          <p:cNvSpPr txBox="1">
            <a:spLocks noChangeArrowheads="1"/>
          </p:cNvSpPr>
          <p:nvPr/>
        </p:nvSpPr>
        <p:spPr bwMode="auto">
          <a:xfrm>
            <a:off x="3305093" y="5161914"/>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1110101</a:t>
            </a:r>
          </a:p>
        </p:txBody>
      </p:sp>
      <p:sp>
        <p:nvSpPr>
          <p:cNvPr id="136" name="Text Box 13">
            <a:extLst>
              <a:ext uri="{FF2B5EF4-FFF2-40B4-BE49-F238E27FC236}">
                <a16:creationId xmlns:a16="http://schemas.microsoft.com/office/drawing/2014/main" id="{4313BE9D-C840-4BC1-8E92-9367D679F5FA}"/>
              </a:ext>
            </a:extLst>
          </p:cNvPr>
          <p:cNvSpPr txBox="1">
            <a:spLocks noChangeArrowheads="1"/>
          </p:cNvSpPr>
          <p:nvPr/>
        </p:nvSpPr>
        <p:spPr bwMode="auto">
          <a:xfrm>
            <a:off x="3333860" y="5522103"/>
            <a:ext cx="979436" cy="33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10010</a:t>
            </a:r>
            <a:r>
              <a:rPr lang="en-US" altLang="zh-CN" sz="1600" b="1" i="0" dirty="0">
                <a:solidFill>
                  <a:srgbClr val="FF0000"/>
                </a:solidFill>
                <a:latin typeface="Arial" panose="020B0604020202020204" pitchFamily="34" charset="0"/>
                <a:ea typeface="宋体" panose="02010600030101010101" pitchFamily="2" charset="-122"/>
              </a:rPr>
              <a:t>1</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a:t>
            </a:r>
          </a:p>
        </p:txBody>
      </p:sp>
      <p:sp>
        <p:nvSpPr>
          <p:cNvPr id="137" name="Rectangle 14">
            <a:extLst>
              <a:ext uri="{FF2B5EF4-FFF2-40B4-BE49-F238E27FC236}">
                <a16:creationId xmlns:a16="http://schemas.microsoft.com/office/drawing/2014/main" id="{E6017F20-D358-498F-993C-04A893CDBD0B}"/>
              </a:ext>
            </a:extLst>
          </p:cNvPr>
          <p:cNvSpPr>
            <a:spLocks noChangeArrowheads="1"/>
          </p:cNvSpPr>
          <p:nvPr/>
        </p:nvSpPr>
        <p:spPr bwMode="auto">
          <a:xfrm>
            <a:off x="4503821" y="4147857"/>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a:t>
            </a:r>
          </a:p>
        </p:txBody>
      </p:sp>
      <p:sp>
        <p:nvSpPr>
          <p:cNvPr id="138" name="Rectangle 15">
            <a:extLst>
              <a:ext uri="{FF2B5EF4-FFF2-40B4-BE49-F238E27FC236}">
                <a16:creationId xmlns:a16="http://schemas.microsoft.com/office/drawing/2014/main" id="{46C2DDE8-BD40-4446-BF71-86FE7A8D1B8E}"/>
              </a:ext>
            </a:extLst>
          </p:cNvPr>
          <p:cNvSpPr>
            <a:spLocks noChangeArrowheads="1"/>
          </p:cNvSpPr>
          <p:nvPr/>
        </p:nvSpPr>
        <p:spPr bwMode="auto">
          <a:xfrm>
            <a:off x="4503821" y="4503945"/>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0</a:t>
            </a:r>
          </a:p>
        </p:txBody>
      </p:sp>
      <p:sp>
        <p:nvSpPr>
          <p:cNvPr id="139" name="Rectangle 16">
            <a:extLst>
              <a:ext uri="{FF2B5EF4-FFF2-40B4-BE49-F238E27FC236}">
                <a16:creationId xmlns:a16="http://schemas.microsoft.com/office/drawing/2014/main" id="{D7159444-DDDC-4CFC-BBC4-483FFA3C1850}"/>
              </a:ext>
            </a:extLst>
          </p:cNvPr>
          <p:cNvSpPr>
            <a:spLocks noChangeArrowheads="1"/>
          </p:cNvSpPr>
          <p:nvPr/>
        </p:nvSpPr>
        <p:spPr bwMode="auto">
          <a:xfrm>
            <a:off x="4503821" y="4843060"/>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140" name="Rectangle 17">
            <a:extLst>
              <a:ext uri="{FF2B5EF4-FFF2-40B4-BE49-F238E27FC236}">
                <a16:creationId xmlns:a16="http://schemas.microsoft.com/office/drawing/2014/main" id="{2B6CD127-3D11-4CF8-8B38-0715C066102B}"/>
              </a:ext>
            </a:extLst>
          </p:cNvPr>
          <p:cNvSpPr>
            <a:spLocks noChangeArrowheads="1"/>
          </p:cNvSpPr>
          <p:nvPr/>
        </p:nvSpPr>
        <p:spPr bwMode="auto">
          <a:xfrm>
            <a:off x="4503821" y="5182175"/>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141" name="Rectangle 18">
            <a:extLst>
              <a:ext uri="{FF2B5EF4-FFF2-40B4-BE49-F238E27FC236}">
                <a16:creationId xmlns:a16="http://schemas.microsoft.com/office/drawing/2014/main" id="{21C0740E-4C64-44D2-8EA7-50B5E82735C6}"/>
              </a:ext>
            </a:extLst>
          </p:cNvPr>
          <p:cNvSpPr>
            <a:spLocks noChangeArrowheads="1"/>
          </p:cNvSpPr>
          <p:nvPr/>
        </p:nvSpPr>
        <p:spPr bwMode="auto">
          <a:xfrm>
            <a:off x="4503821" y="5536390"/>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0</a:t>
            </a:r>
          </a:p>
        </p:txBody>
      </p:sp>
      <p:sp>
        <p:nvSpPr>
          <p:cNvPr id="142" name="Rectangle 19">
            <a:extLst>
              <a:ext uri="{FF2B5EF4-FFF2-40B4-BE49-F238E27FC236}">
                <a16:creationId xmlns:a16="http://schemas.microsoft.com/office/drawing/2014/main" id="{691933FA-82A8-4062-9E58-69E60A3CCDFC}"/>
              </a:ext>
            </a:extLst>
          </p:cNvPr>
          <p:cNvSpPr>
            <a:spLocks noChangeArrowheads="1"/>
          </p:cNvSpPr>
          <p:nvPr/>
        </p:nvSpPr>
        <p:spPr bwMode="auto">
          <a:xfrm>
            <a:off x="3284621" y="5904893"/>
            <a:ext cx="10668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1000110</a:t>
            </a:r>
          </a:p>
        </p:txBody>
      </p:sp>
      <p:sp>
        <p:nvSpPr>
          <p:cNvPr id="143" name="Rectangle 20">
            <a:extLst>
              <a:ext uri="{FF2B5EF4-FFF2-40B4-BE49-F238E27FC236}">
                <a16:creationId xmlns:a16="http://schemas.microsoft.com/office/drawing/2014/main" id="{AF605B66-C174-43A5-A736-A9A668F573BA}"/>
              </a:ext>
            </a:extLst>
          </p:cNvPr>
          <p:cNvSpPr>
            <a:spLocks noChangeArrowheads="1"/>
          </p:cNvSpPr>
          <p:nvPr/>
        </p:nvSpPr>
        <p:spPr bwMode="auto">
          <a:xfrm>
            <a:off x="4503821" y="5904893"/>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a:solidFill>
                  <a:schemeClr val="tx1">
                    <a:lumMod val="75000"/>
                    <a:lumOff val="25000"/>
                  </a:schemeClr>
                </a:solidFill>
                <a:latin typeface="Arial" panose="020B0604020202020204" pitchFamily="34" charset="0"/>
              </a:rPr>
              <a:t>1</a:t>
            </a:r>
          </a:p>
        </p:txBody>
      </p:sp>
      <p:sp>
        <p:nvSpPr>
          <p:cNvPr id="144" name="等腰三角形 143">
            <a:extLst>
              <a:ext uri="{FF2B5EF4-FFF2-40B4-BE49-F238E27FC236}">
                <a16:creationId xmlns:a16="http://schemas.microsoft.com/office/drawing/2014/main" id="{30F5F99A-396F-4BE1-9D87-882FC11A311E}"/>
              </a:ext>
            </a:extLst>
          </p:cNvPr>
          <p:cNvSpPr/>
          <p:nvPr/>
        </p:nvSpPr>
        <p:spPr>
          <a:xfrm>
            <a:off x="3572487" y="6268718"/>
            <a:ext cx="72008" cy="867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文本框 145">
            <a:extLst>
              <a:ext uri="{FF2B5EF4-FFF2-40B4-BE49-F238E27FC236}">
                <a16:creationId xmlns:a16="http://schemas.microsoft.com/office/drawing/2014/main" id="{FA1A5287-0A6F-4F18-AE8B-44DED7C526C1}"/>
              </a:ext>
            </a:extLst>
          </p:cNvPr>
          <p:cNvSpPr txBox="1"/>
          <p:nvPr/>
        </p:nvSpPr>
        <p:spPr>
          <a:xfrm>
            <a:off x="3338595" y="6359241"/>
            <a:ext cx="1546225"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位可检错</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7" name="等腰三角形 146">
            <a:extLst>
              <a:ext uri="{FF2B5EF4-FFF2-40B4-BE49-F238E27FC236}">
                <a16:creationId xmlns:a16="http://schemas.microsoft.com/office/drawing/2014/main" id="{A5BB7479-2B15-4BA3-869F-1601F51F49B7}"/>
              </a:ext>
            </a:extLst>
          </p:cNvPr>
          <p:cNvSpPr/>
          <p:nvPr/>
        </p:nvSpPr>
        <p:spPr>
          <a:xfrm>
            <a:off x="4992093" y="5649635"/>
            <a:ext cx="114870" cy="815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Text Box 4">
            <a:extLst>
              <a:ext uri="{FF2B5EF4-FFF2-40B4-BE49-F238E27FC236}">
                <a16:creationId xmlns:a16="http://schemas.microsoft.com/office/drawing/2014/main" id="{1BAEBDD3-9B71-4985-93B1-8D4EF3E7E068}"/>
              </a:ext>
            </a:extLst>
          </p:cNvPr>
          <p:cNvSpPr txBox="1">
            <a:spLocks noChangeArrowheads="1"/>
          </p:cNvSpPr>
          <p:nvPr/>
        </p:nvSpPr>
        <p:spPr bwMode="auto">
          <a:xfrm>
            <a:off x="9153093" y="4118579"/>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rgbClr val="FF0000"/>
                </a:solidFill>
                <a:latin typeface="Arial" panose="020B0604020202020204" pitchFamily="34" charset="0"/>
                <a:ea typeface="宋体" panose="02010600030101010101" pitchFamily="2" charset="-122"/>
              </a:rPr>
              <a:t>1</a:t>
            </a: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11010</a:t>
            </a:r>
            <a:r>
              <a:rPr lang="en-US" altLang="zh-CN" sz="1600" b="1" i="0" dirty="0">
                <a:solidFill>
                  <a:srgbClr val="FF0000"/>
                </a:solidFill>
                <a:latin typeface="Arial" panose="020B0604020202020204" pitchFamily="34" charset="0"/>
                <a:ea typeface="宋体" panose="02010600030101010101" pitchFamily="2" charset="-122"/>
              </a:rPr>
              <a:t>1</a:t>
            </a:r>
          </a:p>
        </p:txBody>
      </p:sp>
      <p:sp>
        <p:nvSpPr>
          <p:cNvPr id="149" name="Rectangle 5">
            <a:extLst>
              <a:ext uri="{FF2B5EF4-FFF2-40B4-BE49-F238E27FC236}">
                <a16:creationId xmlns:a16="http://schemas.microsoft.com/office/drawing/2014/main" id="{1B8A4677-1231-405A-95D8-0EB103DFF58A}"/>
              </a:ext>
            </a:extLst>
          </p:cNvPr>
          <p:cNvSpPr>
            <a:spLocks noChangeArrowheads="1"/>
          </p:cNvSpPr>
          <p:nvPr/>
        </p:nvSpPr>
        <p:spPr bwMode="auto">
          <a:xfrm>
            <a:off x="9094355" y="4132867"/>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50" name="Rectangle 6">
            <a:extLst>
              <a:ext uri="{FF2B5EF4-FFF2-40B4-BE49-F238E27FC236}">
                <a16:creationId xmlns:a16="http://schemas.microsoft.com/office/drawing/2014/main" id="{0F818DEB-8653-40DA-818D-C45177D295B2}"/>
              </a:ext>
            </a:extLst>
          </p:cNvPr>
          <p:cNvSpPr>
            <a:spLocks noChangeArrowheads="1"/>
          </p:cNvSpPr>
          <p:nvPr/>
        </p:nvSpPr>
        <p:spPr bwMode="auto">
          <a:xfrm>
            <a:off x="9094355" y="4477131"/>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51" name="Rectangle 7">
            <a:extLst>
              <a:ext uri="{FF2B5EF4-FFF2-40B4-BE49-F238E27FC236}">
                <a16:creationId xmlns:a16="http://schemas.microsoft.com/office/drawing/2014/main" id="{1458FF40-3032-4959-AAB2-70B6CF400199}"/>
              </a:ext>
            </a:extLst>
          </p:cNvPr>
          <p:cNvSpPr>
            <a:spLocks noChangeArrowheads="1"/>
          </p:cNvSpPr>
          <p:nvPr/>
        </p:nvSpPr>
        <p:spPr bwMode="auto">
          <a:xfrm>
            <a:off x="9094355" y="4820403"/>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52" name="Rectangle 8">
            <a:extLst>
              <a:ext uri="{FF2B5EF4-FFF2-40B4-BE49-F238E27FC236}">
                <a16:creationId xmlns:a16="http://schemas.microsoft.com/office/drawing/2014/main" id="{2754C8D0-C228-4CA5-B097-E1D099B712F2}"/>
              </a:ext>
            </a:extLst>
          </p:cNvPr>
          <p:cNvSpPr>
            <a:spLocks noChangeArrowheads="1"/>
          </p:cNvSpPr>
          <p:nvPr/>
        </p:nvSpPr>
        <p:spPr bwMode="auto">
          <a:xfrm>
            <a:off x="9094189" y="5163675"/>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53" name="Rectangle 9">
            <a:extLst>
              <a:ext uri="{FF2B5EF4-FFF2-40B4-BE49-F238E27FC236}">
                <a16:creationId xmlns:a16="http://schemas.microsoft.com/office/drawing/2014/main" id="{74CF826F-CB15-4BC5-8D12-9CAA6C92E870}"/>
              </a:ext>
            </a:extLst>
          </p:cNvPr>
          <p:cNvSpPr>
            <a:spLocks noChangeArrowheads="1"/>
          </p:cNvSpPr>
          <p:nvPr/>
        </p:nvSpPr>
        <p:spPr bwMode="auto">
          <a:xfrm>
            <a:off x="9094355" y="5523864"/>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1600" b="1" i="0">
              <a:latin typeface="Arial" panose="020B0604020202020204" pitchFamily="34" charset="0"/>
              <a:ea typeface="宋体" panose="02010600030101010101" pitchFamily="2" charset="-122"/>
            </a:endParaRPr>
          </a:p>
        </p:txBody>
      </p:sp>
      <p:sp>
        <p:nvSpPr>
          <p:cNvPr id="154" name="Text Box 10">
            <a:extLst>
              <a:ext uri="{FF2B5EF4-FFF2-40B4-BE49-F238E27FC236}">
                <a16:creationId xmlns:a16="http://schemas.microsoft.com/office/drawing/2014/main" id="{FDC081AE-27A4-43FF-A533-0E2A92B3C3C1}"/>
              </a:ext>
            </a:extLst>
          </p:cNvPr>
          <p:cNvSpPr txBox="1">
            <a:spLocks noChangeArrowheads="1"/>
          </p:cNvSpPr>
          <p:nvPr/>
        </p:nvSpPr>
        <p:spPr bwMode="auto">
          <a:xfrm>
            <a:off x="9148330" y="4477131"/>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1011010</a:t>
            </a:r>
          </a:p>
        </p:txBody>
      </p:sp>
      <p:sp>
        <p:nvSpPr>
          <p:cNvPr id="155" name="Text Box 11">
            <a:extLst>
              <a:ext uri="{FF2B5EF4-FFF2-40B4-BE49-F238E27FC236}">
                <a16:creationId xmlns:a16="http://schemas.microsoft.com/office/drawing/2014/main" id="{43B1BB9C-0204-42A6-A5AF-07550061E6CB}"/>
              </a:ext>
            </a:extLst>
          </p:cNvPr>
          <p:cNvSpPr txBox="1">
            <a:spLocks noChangeArrowheads="1"/>
          </p:cNvSpPr>
          <p:nvPr/>
        </p:nvSpPr>
        <p:spPr bwMode="auto">
          <a:xfrm>
            <a:off x="9148330" y="4791828"/>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i="0" dirty="0">
                <a:solidFill>
                  <a:schemeClr val="tx1">
                    <a:lumMod val="75000"/>
                    <a:lumOff val="25000"/>
                  </a:schemeClr>
                </a:solidFill>
                <a:latin typeface="Arial" panose="020B0604020202020204" pitchFamily="34" charset="0"/>
                <a:ea typeface="宋体" panose="02010600030101010101" pitchFamily="2" charset="-122"/>
              </a:rPr>
              <a:t>0010110</a:t>
            </a:r>
          </a:p>
        </p:txBody>
      </p:sp>
      <p:sp>
        <p:nvSpPr>
          <p:cNvPr id="156" name="Text Box 12">
            <a:extLst>
              <a:ext uri="{FF2B5EF4-FFF2-40B4-BE49-F238E27FC236}">
                <a16:creationId xmlns:a16="http://schemas.microsoft.com/office/drawing/2014/main" id="{69E84F67-446D-4D1E-B1C6-AF8754FBA6E0}"/>
              </a:ext>
            </a:extLst>
          </p:cNvPr>
          <p:cNvSpPr txBox="1">
            <a:spLocks noChangeArrowheads="1"/>
          </p:cNvSpPr>
          <p:nvPr/>
        </p:nvSpPr>
        <p:spPr bwMode="auto">
          <a:xfrm>
            <a:off x="9114827" y="5135100"/>
            <a:ext cx="96996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ea typeface="宋体" panose="02010600030101010101" pitchFamily="2" charset="-122"/>
              </a:rPr>
              <a:t>1110101</a:t>
            </a:r>
          </a:p>
        </p:txBody>
      </p:sp>
      <p:sp>
        <p:nvSpPr>
          <p:cNvPr id="157" name="Text Box 13">
            <a:extLst>
              <a:ext uri="{FF2B5EF4-FFF2-40B4-BE49-F238E27FC236}">
                <a16:creationId xmlns:a16="http://schemas.microsoft.com/office/drawing/2014/main" id="{CB9F9B8E-0AE6-4105-B07B-357B7384EA61}"/>
              </a:ext>
            </a:extLst>
          </p:cNvPr>
          <p:cNvSpPr txBox="1">
            <a:spLocks noChangeArrowheads="1"/>
          </p:cNvSpPr>
          <p:nvPr/>
        </p:nvSpPr>
        <p:spPr bwMode="auto">
          <a:xfrm>
            <a:off x="9148330" y="5495289"/>
            <a:ext cx="9699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ea typeface="宋体" panose="02010600030101010101" pitchFamily="2" charset="-122"/>
              </a:rPr>
              <a:t>1001011</a:t>
            </a:r>
          </a:p>
        </p:txBody>
      </p:sp>
      <p:sp>
        <p:nvSpPr>
          <p:cNvPr id="158" name="Rectangle 14">
            <a:extLst>
              <a:ext uri="{FF2B5EF4-FFF2-40B4-BE49-F238E27FC236}">
                <a16:creationId xmlns:a16="http://schemas.microsoft.com/office/drawing/2014/main" id="{F423F1AC-4022-4BC3-967B-AC3E5CDDD671}"/>
              </a:ext>
            </a:extLst>
          </p:cNvPr>
          <p:cNvSpPr>
            <a:spLocks noChangeArrowheads="1"/>
          </p:cNvSpPr>
          <p:nvPr/>
        </p:nvSpPr>
        <p:spPr bwMode="auto">
          <a:xfrm>
            <a:off x="10310672" y="4140480"/>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chemeClr val="tx1">
                    <a:lumMod val="75000"/>
                    <a:lumOff val="25000"/>
                  </a:schemeClr>
                </a:solidFill>
                <a:latin typeface="Arial" panose="020B0604020202020204" pitchFamily="34" charset="0"/>
              </a:rPr>
              <a:t>1</a:t>
            </a:r>
          </a:p>
        </p:txBody>
      </p:sp>
      <p:sp>
        <p:nvSpPr>
          <p:cNvPr id="159" name="Rectangle 15">
            <a:extLst>
              <a:ext uri="{FF2B5EF4-FFF2-40B4-BE49-F238E27FC236}">
                <a16:creationId xmlns:a16="http://schemas.microsoft.com/office/drawing/2014/main" id="{69A0ECA4-CC65-4DD4-9278-22FEFE66B8F2}"/>
              </a:ext>
            </a:extLst>
          </p:cNvPr>
          <p:cNvSpPr>
            <a:spLocks noChangeArrowheads="1"/>
          </p:cNvSpPr>
          <p:nvPr/>
        </p:nvSpPr>
        <p:spPr bwMode="auto">
          <a:xfrm>
            <a:off x="10313555" y="4477131"/>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0</a:t>
            </a:r>
          </a:p>
        </p:txBody>
      </p:sp>
      <p:sp>
        <p:nvSpPr>
          <p:cNvPr id="160" name="Rectangle 16">
            <a:extLst>
              <a:ext uri="{FF2B5EF4-FFF2-40B4-BE49-F238E27FC236}">
                <a16:creationId xmlns:a16="http://schemas.microsoft.com/office/drawing/2014/main" id="{3AB27467-9D36-4834-ABE2-5D57ABF30BF1}"/>
              </a:ext>
            </a:extLst>
          </p:cNvPr>
          <p:cNvSpPr>
            <a:spLocks noChangeArrowheads="1"/>
          </p:cNvSpPr>
          <p:nvPr/>
        </p:nvSpPr>
        <p:spPr bwMode="auto">
          <a:xfrm>
            <a:off x="10313555" y="4816246"/>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1</a:t>
            </a:r>
          </a:p>
        </p:txBody>
      </p:sp>
      <p:sp>
        <p:nvSpPr>
          <p:cNvPr id="161" name="Rectangle 17">
            <a:extLst>
              <a:ext uri="{FF2B5EF4-FFF2-40B4-BE49-F238E27FC236}">
                <a16:creationId xmlns:a16="http://schemas.microsoft.com/office/drawing/2014/main" id="{D9429BD4-7726-4044-8A12-4E423C83E645}"/>
              </a:ext>
            </a:extLst>
          </p:cNvPr>
          <p:cNvSpPr>
            <a:spLocks noChangeArrowheads="1"/>
          </p:cNvSpPr>
          <p:nvPr/>
        </p:nvSpPr>
        <p:spPr bwMode="auto">
          <a:xfrm>
            <a:off x="10313555" y="5155361"/>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1</a:t>
            </a:r>
          </a:p>
        </p:txBody>
      </p:sp>
      <p:sp>
        <p:nvSpPr>
          <p:cNvPr id="162" name="Rectangle 18">
            <a:extLst>
              <a:ext uri="{FF2B5EF4-FFF2-40B4-BE49-F238E27FC236}">
                <a16:creationId xmlns:a16="http://schemas.microsoft.com/office/drawing/2014/main" id="{D48DD2F6-2441-4792-B10F-684F4749C50A}"/>
              </a:ext>
            </a:extLst>
          </p:cNvPr>
          <p:cNvSpPr>
            <a:spLocks noChangeArrowheads="1"/>
          </p:cNvSpPr>
          <p:nvPr/>
        </p:nvSpPr>
        <p:spPr bwMode="auto">
          <a:xfrm>
            <a:off x="10313555" y="5509576"/>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0</a:t>
            </a:r>
          </a:p>
        </p:txBody>
      </p:sp>
      <p:sp>
        <p:nvSpPr>
          <p:cNvPr id="163" name="Rectangle 19">
            <a:extLst>
              <a:ext uri="{FF2B5EF4-FFF2-40B4-BE49-F238E27FC236}">
                <a16:creationId xmlns:a16="http://schemas.microsoft.com/office/drawing/2014/main" id="{3ABB17D2-81C3-4387-9F3E-548F3E9513AF}"/>
              </a:ext>
            </a:extLst>
          </p:cNvPr>
          <p:cNvSpPr>
            <a:spLocks noChangeArrowheads="1"/>
          </p:cNvSpPr>
          <p:nvPr/>
        </p:nvSpPr>
        <p:spPr bwMode="auto">
          <a:xfrm>
            <a:off x="9094355" y="5878079"/>
            <a:ext cx="1066800" cy="304800"/>
          </a:xfrm>
          <a:prstGeom prst="rect">
            <a:avLst/>
          </a:prstGeom>
          <a:solidFill>
            <a:srgbClr val="59B2FF"/>
          </a:solidFill>
          <a:ln w="12700">
            <a:solidFill>
              <a:schemeClr val="tx1"/>
            </a:solidFill>
            <a:miter lim="800000"/>
          </a:ln>
        </p:spPr>
        <p:txBody>
          <a:bodyPr wrap="none" lIns="90488" tIns="44450" rIns="90488" bIns="44450" anchor="ctr"/>
          <a:lstStyle/>
          <a:p>
            <a:pPr algn="ctr">
              <a:buFont typeface="Arial" panose="020B0604020202020204" pitchFamily="34" charset="0"/>
              <a:buNone/>
            </a:pPr>
            <a:r>
              <a:rPr lang="en-US" altLang="zh-CN" sz="1600" b="1" dirty="0">
                <a:solidFill>
                  <a:srgbClr val="FF0000"/>
                </a:solidFill>
                <a:latin typeface="Arial" panose="020B0604020202020204" pitchFamily="34" charset="0"/>
              </a:rPr>
              <a:t>0</a:t>
            </a:r>
            <a:r>
              <a:rPr lang="en-US" altLang="zh-CN" sz="1600" b="1" dirty="0">
                <a:solidFill>
                  <a:schemeClr val="tx1">
                    <a:lumMod val="75000"/>
                    <a:lumOff val="25000"/>
                  </a:schemeClr>
                </a:solidFill>
                <a:latin typeface="Arial" panose="020B0604020202020204" pitchFamily="34" charset="0"/>
              </a:rPr>
              <a:t>00011</a:t>
            </a:r>
            <a:r>
              <a:rPr lang="en-US" altLang="zh-CN" sz="1600" b="1" dirty="0">
                <a:solidFill>
                  <a:srgbClr val="FF0000"/>
                </a:solidFill>
                <a:latin typeface="Arial" panose="020B0604020202020204" pitchFamily="34" charset="0"/>
              </a:rPr>
              <a:t>1</a:t>
            </a:r>
          </a:p>
        </p:txBody>
      </p:sp>
      <p:sp>
        <p:nvSpPr>
          <p:cNvPr id="164" name="Rectangle 20">
            <a:extLst>
              <a:ext uri="{FF2B5EF4-FFF2-40B4-BE49-F238E27FC236}">
                <a16:creationId xmlns:a16="http://schemas.microsoft.com/office/drawing/2014/main" id="{341B2B15-CFBA-4CBC-9D7F-48AB07FF9D47}"/>
              </a:ext>
            </a:extLst>
          </p:cNvPr>
          <p:cNvSpPr>
            <a:spLocks noChangeArrowheads="1"/>
          </p:cNvSpPr>
          <p:nvPr/>
        </p:nvSpPr>
        <p:spPr bwMode="auto">
          <a:xfrm>
            <a:off x="10313555" y="5878079"/>
            <a:ext cx="381000" cy="304800"/>
          </a:xfrm>
          <a:prstGeom prst="rect">
            <a:avLst/>
          </a:prstGeom>
          <a:solidFill>
            <a:srgbClr val="59B2FF"/>
          </a:solidFill>
          <a:ln w="12700">
            <a:solidFill>
              <a:schemeClr val="tx1"/>
            </a:solidFill>
            <a:miter lim="800000"/>
          </a:ln>
        </p:spPr>
        <p:txBody>
          <a:bodyPr wrap="none" lIns="90488" tIns="44450" rIns="90488" bIns="44450" anchor="ctr"/>
          <a:lstStyle/>
          <a:p>
            <a:pPr algn="ctr"/>
            <a:r>
              <a:rPr lang="en-US" altLang="zh-CN" sz="1600" b="1" dirty="0">
                <a:solidFill>
                  <a:schemeClr val="tx1">
                    <a:lumMod val="75000"/>
                    <a:lumOff val="25000"/>
                  </a:schemeClr>
                </a:solidFill>
                <a:latin typeface="Arial" panose="020B0604020202020204" pitchFamily="34" charset="0"/>
              </a:rPr>
              <a:t>1</a:t>
            </a:r>
          </a:p>
        </p:txBody>
      </p:sp>
      <p:sp>
        <p:nvSpPr>
          <p:cNvPr id="165" name="文本框 164">
            <a:extLst>
              <a:ext uri="{FF2B5EF4-FFF2-40B4-BE49-F238E27FC236}">
                <a16:creationId xmlns:a16="http://schemas.microsoft.com/office/drawing/2014/main" id="{4731CCAA-E87F-4C78-A486-C69E746088CF}"/>
              </a:ext>
            </a:extLst>
          </p:cNvPr>
          <p:cNvSpPr txBox="1"/>
          <p:nvPr/>
        </p:nvSpPr>
        <p:spPr>
          <a:xfrm>
            <a:off x="9148329" y="6247504"/>
            <a:ext cx="1516355" cy="338554"/>
          </a:xfrm>
          <a:prstGeom prst="rect">
            <a:avLst/>
          </a:prstGeom>
          <a:noFill/>
        </p:spPr>
        <p:txBody>
          <a:bodyPr wrap="squar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位不能检错</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6" name="等腰三角形 165">
            <a:extLst>
              <a:ext uri="{FF2B5EF4-FFF2-40B4-BE49-F238E27FC236}">
                <a16:creationId xmlns:a16="http://schemas.microsoft.com/office/drawing/2014/main" id="{61F0AE7B-3064-4085-9365-5CBEFEBF1FA2}"/>
              </a:ext>
            </a:extLst>
          </p:cNvPr>
          <p:cNvSpPr/>
          <p:nvPr/>
        </p:nvSpPr>
        <p:spPr>
          <a:xfrm>
            <a:off x="8007574" y="5649300"/>
            <a:ext cx="114870" cy="815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等腰三角形 166">
            <a:extLst>
              <a:ext uri="{FF2B5EF4-FFF2-40B4-BE49-F238E27FC236}">
                <a16:creationId xmlns:a16="http://schemas.microsoft.com/office/drawing/2014/main" id="{7AD21852-A6E5-42E1-BDF8-38D43DC904EF}"/>
              </a:ext>
            </a:extLst>
          </p:cNvPr>
          <p:cNvSpPr/>
          <p:nvPr/>
        </p:nvSpPr>
        <p:spPr>
          <a:xfrm>
            <a:off x="8009779" y="5241147"/>
            <a:ext cx="114870" cy="8159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1350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vertical)">
                                      <p:cBhvr>
                                        <p:cTn id="7" dur="500"/>
                                        <p:tgtEl>
                                          <p:spTgt spid="25"/>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vertical)">
                                      <p:cBhvr>
                                        <p:cTn id="10" dur="500"/>
                                        <p:tgtEl>
                                          <p:spTgt spid="26"/>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vertical)">
                                      <p:cBhvr>
                                        <p:cTn id="13" dur="500"/>
                                        <p:tgtEl>
                                          <p:spTgt spid="27"/>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linds(vertical)">
                                      <p:cBhvr>
                                        <p:cTn id="16" dur="500"/>
                                        <p:tgtEl>
                                          <p:spTgt spid="28"/>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linds(vertical)">
                                      <p:cBhvr>
                                        <p:cTn id="19" dur="500"/>
                                        <p:tgtEl>
                                          <p:spTgt spid="29"/>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vertical)">
                                      <p:cBhvr>
                                        <p:cTn id="22" dur="500"/>
                                        <p:tgtEl>
                                          <p:spTgt spid="30"/>
                                        </p:tgtEl>
                                      </p:cBhvr>
                                    </p:animEffect>
                                  </p:childTnLst>
                                </p:cTn>
                              </p:par>
                              <p:par>
                                <p:cTn id="23" presetID="3" presetClass="entr" presetSubtype="5"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linds(vertical)">
                                      <p:cBhvr>
                                        <p:cTn id="25" dur="500"/>
                                        <p:tgtEl>
                                          <p:spTgt spid="31"/>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linds(vertical)">
                                      <p:cBhvr>
                                        <p:cTn id="28" dur="500"/>
                                        <p:tgtEl>
                                          <p:spTgt spid="32"/>
                                        </p:tgtEl>
                                      </p:cBhvr>
                                    </p:animEffect>
                                  </p:childTnLst>
                                </p:cTn>
                              </p:par>
                              <p:par>
                                <p:cTn id="29" presetID="3" presetClass="entr" presetSubtype="5"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linds(vertical)">
                                      <p:cBhvr>
                                        <p:cTn id="31" dur="500"/>
                                        <p:tgtEl>
                                          <p:spTgt spid="33"/>
                                        </p:tgtEl>
                                      </p:cBhvr>
                                    </p:animEffect>
                                  </p:childTnLst>
                                </p:cTn>
                              </p:par>
                              <p:par>
                                <p:cTn id="32" presetID="3" presetClass="entr" presetSubtype="5"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vertical)">
                                      <p:cBhvr>
                                        <p:cTn id="34" dur="500"/>
                                        <p:tgtEl>
                                          <p:spTgt spid="34"/>
                                        </p:tgtEl>
                                      </p:cBhvr>
                                    </p:animEffect>
                                  </p:childTnLst>
                                </p:cTn>
                              </p:par>
                              <p:par>
                                <p:cTn id="35" presetID="3" presetClass="entr" presetSubtype="5"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blinds(vertical)">
                                      <p:cBhvr>
                                        <p:cTn id="37" dur="500"/>
                                        <p:tgtEl>
                                          <p:spTgt spid="35"/>
                                        </p:tgtEl>
                                      </p:cBhvr>
                                    </p:animEffect>
                                  </p:childTnLst>
                                </p:cTn>
                              </p:par>
                              <p:par>
                                <p:cTn id="38" presetID="3" presetClass="entr" presetSubtype="5"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linds(vertical)">
                                      <p:cBhvr>
                                        <p:cTn id="40" dur="500"/>
                                        <p:tgtEl>
                                          <p:spTgt spid="36"/>
                                        </p:tgtEl>
                                      </p:cBhvr>
                                    </p:animEffect>
                                  </p:childTnLst>
                                </p:cTn>
                              </p:par>
                              <p:par>
                                <p:cTn id="41" presetID="3" presetClass="entr" presetSubtype="5"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vertical)">
                                      <p:cBhvr>
                                        <p:cTn id="43" dur="500"/>
                                        <p:tgtEl>
                                          <p:spTgt spid="37"/>
                                        </p:tgtEl>
                                      </p:cBhvr>
                                    </p:animEffect>
                                  </p:childTnLst>
                                </p:cTn>
                              </p:par>
                              <p:par>
                                <p:cTn id="44" presetID="3" presetClass="entr" presetSubtype="5"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blinds(vertical)">
                                      <p:cBhvr>
                                        <p:cTn id="46" dur="500"/>
                                        <p:tgtEl>
                                          <p:spTgt spid="38"/>
                                        </p:tgtEl>
                                      </p:cBhvr>
                                    </p:animEffect>
                                  </p:childTnLst>
                                </p:cTn>
                              </p:par>
                              <p:par>
                                <p:cTn id="47" presetID="3" presetClass="entr" presetSubtype="5"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blinds(vertical)">
                                      <p:cBhvr>
                                        <p:cTn id="49" dur="500"/>
                                        <p:tgtEl>
                                          <p:spTgt spid="39"/>
                                        </p:tgtEl>
                                      </p:cBhvr>
                                    </p:animEffect>
                                  </p:childTnLst>
                                </p:cTn>
                              </p:par>
                              <p:par>
                                <p:cTn id="50" presetID="3" presetClass="entr" presetSubtype="5"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blinds(vertical)">
                                      <p:cBhvr>
                                        <p:cTn id="52" dur="500"/>
                                        <p:tgtEl>
                                          <p:spTgt spid="40"/>
                                        </p:tgtEl>
                                      </p:cBhvr>
                                    </p:animEffect>
                                  </p:childTnLst>
                                </p:cTn>
                              </p:par>
                              <p:par>
                                <p:cTn id="53" presetID="3" presetClass="entr" presetSubtype="5"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blinds(vertical)">
                                      <p:cBhvr>
                                        <p:cTn id="55" dur="500"/>
                                        <p:tgtEl>
                                          <p:spTgt spid="41"/>
                                        </p:tgtEl>
                                      </p:cBhvr>
                                    </p:animEffect>
                                  </p:childTnLst>
                                </p:cTn>
                              </p:par>
                              <p:par>
                                <p:cTn id="56" presetID="3" presetClass="entr" presetSubtype="5"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blinds(vertical)">
                                      <p:cBhvr>
                                        <p:cTn id="58" dur="500"/>
                                        <p:tgtEl>
                                          <p:spTgt spid="59"/>
                                        </p:tgtEl>
                                      </p:cBhvr>
                                    </p:animEffect>
                                  </p:childTnLst>
                                </p:cTn>
                              </p:par>
                              <p:par>
                                <p:cTn id="59" presetID="3" presetClass="entr" presetSubtype="5"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blinds(vertical)">
                                      <p:cBhvr>
                                        <p:cTn id="61" dur="500"/>
                                        <p:tgtEl>
                                          <p:spTgt spid="60"/>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5" fill="hold" grpId="0" nodeType="click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blinds(vertical)">
                                      <p:cBhvr>
                                        <p:cTn id="66" dur="500"/>
                                        <p:tgtEl>
                                          <p:spTgt spid="8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5"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linds(vertical)">
                                      <p:cBhvr>
                                        <p:cTn id="71" dur="500"/>
                                        <p:tgtEl>
                                          <p:spTgt spid="42"/>
                                        </p:tgtEl>
                                      </p:cBhvr>
                                    </p:animEffect>
                                  </p:childTnLst>
                                </p:cTn>
                              </p:par>
                              <p:par>
                                <p:cTn id="72" presetID="3" presetClass="entr" presetSubtype="5"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blinds(vertical)">
                                      <p:cBhvr>
                                        <p:cTn id="74" dur="500"/>
                                        <p:tgtEl>
                                          <p:spTgt spid="43"/>
                                        </p:tgtEl>
                                      </p:cBhvr>
                                    </p:animEffect>
                                  </p:childTnLst>
                                </p:cTn>
                              </p:par>
                              <p:par>
                                <p:cTn id="75" presetID="3" presetClass="entr" presetSubtype="5"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blinds(vertical)">
                                      <p:cBhvr>
                                        <p:cTn id="77" dur="500"/>
                                        <p:tgtEl>
                                          <p:spTgt spid="44"/>
                                        </p:tgtEl>
                                      </p:cBhvr>
                                    </p:animEffect>
                                  </p:childTnLst>
                                </p:cTn>
                              </p:par>
                              <p:par>
                                <p:cTn id="78" presetID="3" presetClass="entr" presetSubtype="5"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blinds(vertical)">
                                      <p:cBhvr>
                                        <p:cTn id="80" dur="500"/>
                                        <p:tgtEl>
                                          <p:spTgt spid="45"/>
                                        </p:tgtEl>
                                      </p:cBhvr>
                                    </p:animEffect>
                                  </p:childTnLst>
                                </p:cTn>
                              </p:par>
                              <p:par>
                                <p:cTn id="81" presetID="3" presetClass="entr" presetSubtype="5"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blinds(vertical)">
                                      <p:cBhvr>
                                        <p:cTn id="83" dur="500"/>
                                        <p:tgtEl>
                                          <p:spTgt spid="46"/>
                                        </p:tgtEl>
                                      </p:cBhvr>
                                    </p:animEffect>
                                  </p:childTnLst>
                                </p:cTn>
                              </p:par>
                              <p:par>
                                <p:cTn id="84" presetID="3" presetClass="entr" presetSubtype="5" fill="hold" grpId="0"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blinds(vertical)">
                                      <p:cBhvr>
                                        <p:cTn id="86" dur="500"/>
                                        <p:tgtEl>
                                          <p:spTgt spid="47"/>
                                        </p:tgtEl>
                                      </p:cBhvr>
                                    </p:animEffect>
                                  </p:childTnLst>
                                </p:cTn>
                              </p:par>
                              <p:par>
                                <p:cTn id="87" presetID="3" presetClass="entr" presetSubtype="5"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blinds(vertical)">
                                      <p:cBhvr>
                                        <p:cTn id="89" dur="500"/>
                                        <p:tgtEl>
                                          <p:spTgt spid="48"/>
                                        </p:tgtEl>
                                      </p:cBhvr>
                                    </p:animEffect>
                                  </p:childTnLst>
                                </p:cTn>
                              </p:par>
                              <p:par>
                                <p:cTn id="90" presetID="3" presetClass="entr" presetSubtype="5"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blinds(vertical)">
                                      <p:cBhvr>
                                        <p:cTn id="92" dur="500"/>
                                        <p:tgtEl>
                                          <p:spTgt spid="49"/>
                                        </p:tgtEl>
                                      </p:cBhvr>
                                    </p:animEffect>
                                  </p:childTnLst>
                                </p:cTn>
                              </p:par>
                              <p:par>
                                <p:cTn id="93" presetID="3" presetClass="entr" presetSubtype="5"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blinds(vertical)">
                                      <p:cBhvr>
                                        <p:cTn id="95" dur="500"/>
                                        <p:tgtEl>
                                          <p:spTgt spid="50"/>
                                        </p:tgtEl>
                                      </p:cBhvr>
                                    </p:animEffect>
                                  </p:childTnLst>
                                </p:cTn>
                              </p:par>
                              <p:par>
                                <p:cTn id="96" presetID="3" presetClass="entr" presetSubtype="5"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blinds(vertical)">
                                      <p:cBhvr>
                                        <p:cTn id="98" dur="500"/>
                                        <p:tgtEl>
                                          <p:spTgt spid="51"/>
                                        </p:tgtEl>
                                      </p:cBhvr>
                                    </p:animEffect>
                                  </p:childTnLst>
                                </p:cTn>
                              </p:par>
                              <p:par>
                                <p:cTn id="99" presetID="3" presetClass="entr" presetSubtype="5"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blinds(vertical)">
                                      <p:cBhvr>
                                        <p:cTn id="101" dur="500"/>
                                        <p:tgtEl>
                                          <p:spTgt spid="52"/>
                                        </p:tgtEl>
                                      </p:cBhvr>
                                    </p:animEffect>
                                  </p:childTnLst>
                                </p:cTn>
                              </p:par>
                              <p:par>
                                <p:cTn id="102" presetID="3" presetClass="entr" presetSubtype="5"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blinds(vertical)">
                                      <p:cBhvr>
                                        <p:cTn id="104" dur="500"/>
                                        <p:tgtEl>
                                          <p:spTgt spid="53"/>
                                        </p:tgtEl>
                                      </p:cBhvr>
                                    </p:animEffect>
                                  </p:childTnLst>
                                </p:cTn>
                              </p:par>
                              <p:par>
                                <p:cTn id="105" presetID="3" presetClass="entr" presetSubtype="5"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blinds(vertical)">
                                      <p:cBhvr>
                                        <p:cTn id="107" dur="500"/>
                                        <p:tgtEl>
                                          <p:spTgt spid="54"/>
                                        </p:tgtEl>
                                      </p:cBhvr>
                                    </p:animEffect>
                                  </p:childTnLst>
                                </p:cTn>
                              </p:par>
                              <p:par>
                                <p:cTn id="108" presetID="3" presetClass="entr" presetSubtype="5" fill="hold" grpId="0" nodeType="withEffect">
                                  <p:stCondLst>
                                    <p:cond delay="0"/>
                                  </p:stCondLst>
                                  <p:childTnLst>
                                    <p:set>
                                      <p:cBhvr>
                                        <p:cTn id="109" dur="1" fill="hold">
                                          <p:stCondLst>
                                            <p:cond delay="0"/>
                                          </p:stCondLst>
                                        </p:cTn>
                                        <p:tgtEl>
                                          <p:spTgt spid="55"/>
                                        </p:tgtEl>
                                        <p:attrNameLst>
                                          <p:attrName>style.visibility</p:attrName>
                                        </p:attrNameLst>
                                      </p:cBhvr>
                                      <p:to>
                                        <p:strVal val="visible"/>
                                      </p:to>
                                    </p:set>
                                    <p:animEffect transition="in" filter="blinds(vertical)">
                                      <p:cBhvr>
                                        <p:cTn id="110" dur="500"/>
                                        <p:tgtEl>
                                          <p:spTgt spid="55"/>
                                        </p:tgtEl>
                                      </p:cBhvr>
                                    </p:animEffect>
                                  </p:childTnLst>
                                </p:cTn>
                              </p:par>
                              <p:par>
                                <p:cTn id="111" presetID="3" presetClass="entr" presetSubtype="5" fill="hold" grpId="0"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blinds(vertical)">
                                      <p:cBhvr>
                                        <p:cTn id="113" dur="500"/>
                                        <p:tgtEl>
                                          <p:spTgt spid="56"/>
                                        </p:tgtEl>
                                      </p:cBhvr>
                                    </p:animEffect>
                                  </p:childTnLst>
                                </p:cTn>
                              </p:par>
                              <p:par>
                                <p:cTn id="114" presetID="3" presetClass="entr" presetSubtype="5" fill="hold" grpId="0" nodeType="with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blinds(vertical)">
                                      <p:cBhvr>
                                        <p:cTn id="116" dur="500"/>
                                        <p:tgtEl>
                                          <p:spTgt spid="57"/>
                                        </p:tgtEl>
                                      </p:cBhvr>
                                    </p:animEffect>
                                  </p:childTnLst>
                                </p:cTn>
                              </p:par>
                              <p:par>
                                <p:cTn id="117" presetID="3" presetClass="entr" presetSubtype="5" fill="hold" grpId="0" nodeType="with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blinds(vertical)">
                                      <p:cBhvr>
                                        <p:cTn id="119" dur="500"/>
                                        <p:tgtEl>
                                          <p:spTgt spid="58"/>
                                        </p:tgtEl>
                                      </p:cBhvr>
                                    </p:animEffect>
                                  </p:childTnLst>
                                </p:cTn>
                              </p:par>
                              <p:par>
                                <p:cTn id="120" presetID="3" presetClass="entr" presetSubtype="5" fill="hold" grpId="0" nodeType="with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blinds(vertical)">
                                      <p:cBhvr>
                                        <p:cTn id="122" dur="500"/>
                                        <p:tgtEl>
                                          <p:spTgt spid="61"/>
                                        </p:tgtEl>
                                      </p:cBhvr>
                                    </p:animEffect>
                                  </p:childTnLst>
                                </p:cTn>
                              </p:par>
                              <p:par>
                                <p:cTn id="123" presetID="3" presetClass="entr" presetSubtype="5" fill="hold" grpId="0" nodeType="withEffect">
                                  <p:stCondLst>
                                    <p:cond delay="0"/>
                                  </p:stCondLst>
                                  <p:childTnLst>
                                    <p:set>
                                      <p:cBhvr>
                                        <p:cTn id="124" dur="1" fill="hold">
                                          <p:stCondLst>
                                            <p:cond delay="0"/>
                                          </p:stCondLst>
                                        </p:cTn>
                                        <p:tgtEl>
                                          <p:spTgt spid="62"/>
                                        </p:tgtEl>
                                        <p:attrNameLst>
                                          <p:attrName>style.visibility</p:attrName>
                                        </p:attrNameLst>
                                      </p:cBhvr>
                                      <p:to>
                                        <p:strVal val="visible"/>
                                      </p:to>
                                    </p:set>
                                    <p:animEffect transition="in" filter="blinds(vertical)">
                                      <p:cBhvr>
                                        <p:cTn id="125" dur="500"/>
                                        <p:tgtEl>
                                          <p:spTgt spid="62"/>
                                        </p:tgtEl>
                                      </p:cBhvr>
                                    </p:animEffect>
                                  </p:childTnLst>
                                </p:cTn>
                              </p:par>
                              <p:par>
                                <p:cTn id="126" presetID="3" presetClass="entr" presetSubtype="5" fill="hold" grpId="0" nodeType="withEffect">
                                  <p:stCondLst>
                                    <p:cond delay="0"/>
                                  </p:stCondLst>
                                  <p:childTnLst>
                                    <p:set>
                                      <p:cBhvr>
                                        <p:cTn id="127" dur="1" fill="hold">
                                          <p:stCondLst>
                                            <p:cond delay="0"/>
                                          </p:stCondLst>
                                        </p:cTn>
                                        <p:tgtEl>
                                          <p:spTgt spid="63"/>
                                        </p:tgtEl>
                                        <p:attrNameLst>
                                          <p:attrName>style.visibility</p:attrName>
                                        </p:attrNameLst>
                                      </p:cBhvr>
                                      <p:to>
                                        <p:strVal val="visible"/>
                                      </p:to>
                                    </p:set>
                                    <p:animEffect transition="in" filter="blinds(vertical)">
                                      <p:cBhvr>
                                        <p:cTn id="128" dur="500"/>
                                        <p:tgtEl>
                                          <p:spTgt spid="63"/>
                                        </p:tgtEl>
                                      </p:cBhvr>
                                    </p:animEffect>
                                  </p:childTnLst>
                                </p:cTn>
                              </p:par>
                              <p:par>
                                <p:cTn id="129" presetID="3" presetClass="entr" presetSubtype="5" fill="hold" grpId="0" nodeType="with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blinds(vertical)">
                                      <p:cBhvr>
                                        <p:cTn id="131" dur="500"/>
                                        <p:tgtEl>
                                          <p:spTgt spid="64"/>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5" fill="hold" grpId="0" nodeType="clickEffect">
                                  <p:stCondLst>
                                    <p:cond delay="0"/>
                                  </p:stCondLst>
                                  <p:childTnLst>
                                    <p:set>
                                      <p:cBhvr>
                                        <p:cTn id="135" dur="1" fill="hold">
                                          <p:stCondLst>
                                            <p:cond delay="0"/>
                                          </p:stCondLst>
                                        </p:cTn>
                                        <p:tgtEl>
                                          <p:spTgt spid="85"/>
                                        </p:tgtEl>
                                        <p:attrNameLst>
                                          <p:attrName>style.visibility</p:attrName>
                                        </p:attrNameLst>
                                      </p:cBhvr>
                                      <p:to>
                                        <p:strVal val="visible"/>
                                      </p:to>
                                    </p:set>
                                    <p:animEffect transition="in" filter="blinds(vertical)">
                                      <p:cBhvr>
                                        <p:cTn id="136" dur="500"/>
                                        <p:tgtEl>
                                          <p:spTgt spid="85"/>
                                        </p:tgtEl>
                                      </p:cBhvr>
                                    </p:animEffect>
                                  </p:childTnLst>
                                </p:cTn>
                              </p:par>
                            </p:childTnLst>
                          </p:cTn>
                        </p:par>
                      </p:childTnLst>
                    </p:cTn>
                  </p:par>
                  <p:par>
                    <p:cTn id="137" fill="hold">
                      <p:stCondLst>
                        <p:cond delay="indefinite"/>
                      </p:stCondLst>
                      <p:childTnLst>
                        <p:par>
                          <p:cTn id="138" fill="hold">
                            <p:stCondLst>
                              <p:cond delay="0"/>
                            </p:stCondLst>
                            <p:childTnLst>
                              <p:par>
                                <p:cTn id="139" presetID="3" presetClass="entr" presetSubtype="5" fill="hold" grpId="0" nodeType="click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blinds(vertical)">
                                      <p:cBhvr>
                                        <p:cTn id="141" dur="500"/>
                                        <p:tgtEl>
                                          <p:spTgt spid="65"/>
                                        </p:tgtEl>
                                      </p:cBhvr>
                                    </p:animEffect>
                                  </p:childTnLst>
                                </p:cTn>
                              </p:par>
                              <p:par>
                                <p:cTn id="142" presetID="3" presetClass="entr" presetSubtype="5" fill="hold" grpId="0" nodeType="with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blinds(vertical)">
                                      <p:cBhvr>
                                        <p:cTn id="144" dur="500"/>
                                        <p:tgtEl>
                                          <p:spTgt spid="66"/>
                                        </p:tgtEl>
                                      </p:cBhvr>
                                    </p:animEffect>
                                  </p:childTnLst>
                                </p:cTn>
                              </p:par>
                              <p:par>
                                <p:cTn id="145" presetID="3" presetClass="entr" presetSubtype="5"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blinds(vertical)">
                                      <p:cBhvr>
                                        <p:cTn id="147" dur="500"/>
                                        <p:tgtEl>
                                          <p:spTgt spid="67"/>
                                        </p:tgtEl>
                                      </p:cBhvr>
                                    </p:animEffect>
                                  </p:childTnLst>
                                </p:cTn>
                              </p:par>
                              <p:par>
                                <p:cTn id="148" presetID="3" presetClass="entr" presetSubtype="5"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Effect transition="in" filter="blinds(vertical)">
                                      <p:cBhvr>
                                        <p:cTn id="150" dur="500"/>
                                        <p:tgtEl>
                                          <p:spTgt spid="68"/>
                                        </p:tgtEl>
                                      </p:cBhvr>
                                    </p:animEffect>
                                  </p:childTnLst>
                                </p:cTn>
                              </p:par>
                              <p:par>
                                <p:cTn id="151" presetID="3" presetClass="entr" presetSubtype="5"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blinds(vertical)">
                                      <p:cBhvr>
                                        <p:cTn id="153" dur="500"/>
                                        <p:tgtEl>
                                          <p:spTgt spid="69"/>
                                        </p:tgtEl>
                                      </p:cBhvr>
                                    </p:animEffect>
                                  </p:childTnLst>
                                </p:cTn>
                              </p:par>
                              <p:par>
                                <p:cTn id="154" presetID="3" presetClass="entr" presetSubtype="5" fill="hold" grpId="0"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blinds(vertical)">
                                      <p:cBhvr>
                                        <p:cTn id="156" dur="500"/>
                                        <p:tgtEl>
                                          <p:spTgt spid="70"/>
                                        </p:tgtEl>
                                      </p:cBhvr>
                                    </p:animEffect>
                                  </p:childTnLst>
                                </p:cTn>
                              </p:par>
                              <p:par>
                                <p:cTn id="157" presetID="3" presetClass="entr" presetSubtype="5" fill="hold" grpId="0" nodeType="withEffect">
                                  <p:stCondLst>
                                    <p:cond delay="0"/>
                                  </p:stCondLst>
                                  <p:childTnLst>
                                    <p:set>
                                      <p:cBhvr>
                                        <p:cTn id="158" dur="1" fill="hold">
                                          <p:stCondLst>
                                            <p:cond delay="0"/>
                                          </p:stCondLst>
                                        </p:cTn>
                                        <p:tgtEl>
                                          <p:spTgt spid="71"/>
                                        </p:tgtEl>
                                        <p:attrNameLst>
                                          <p:attrName>style.visibility</p:attrName>
                                        </p:attrNameLst>
                                      </p:cBhvr>
                                      <p:to>
                                        <p:strVal val="visible"/>
                                      </p:to>
                                    </p:set>
                                    <p:animEffect transition="in" filter="blinds(vertical)">
                                      <p:cBhvr>
                                        <p:cTn id="159" dur="500"/>
                                        <p:tgtEl>
                                          <p:spTgt spid="71"/>
                                        </p:tgtEl>
                                      </p:cBhvr>
                                    </p:animEffect>
                                  </p:childTnLst>
                                </p:cTn>
                              </p:par>
                              <p:par>
                                <p:cTn id="160" presetID="3" presetClass="entr" presetSubtype="5" fill="hold" grpId="0" nodeType="withEffect">
                                  <p:stCondLst>
                                    <p:cond delay="0"/>
                                  </p:stCondLst>
                                  <p:childTnLst>
                                    <p:set>
                                      <p:cBhvr>
                                        <p:cTn id="161" dur="1" fill="hold">
                                          <p:stCondLst>
                                            <p:cond delay="0"/>
                                          </p:stCondLst>
                                        </p:cTn>
                                        <p:tgtEl>
                                          <p:spTgt spid="72"/>
                                        </p:tgtEl>
                                        <p:attrNameLst>
                                          <p:attrName>style.visibility</p:attrName>
                                        </p:attrNameLst>
                                      </p:cBhvr>
                                      <p:to>
                                        <p:strVal val="visible"/>
                                      </p:to>
                                    </p:set>
                                    <p:animEffect transition="in" filter="blinds(vertical)">
                                      <p:cBhvr>
                                        <p:cTn id="162" dur="500"/>
                                        <p:tgtEl>
                                          <p:spTgt spid="72"/>
                                        </p:tgtEl>
                                      </p:cBhvr>
                                    </p:animEffect>
                                  </p:childTnLst>
                                </p:cTn>
                              </p:par>
                              <p:par>
                                <p:cTn id="163" presetID="3" presetClass="entr" presetSubtype="5" fill="hold" grpId="0" nodeType="withEffect">
                                  <p:stCondLst>
                                    <p:cond delay="0"/>
                                  </p:stCondLst>
                                  <p:childTnLst>
                                    <p:set>
                                      <p:cBhvr>
                                        <p:cTn id="164" dur="1" fill="hold">
                                          <p:stCondLst>
                                            <p:cond delay="0"/>
                                          </p:stCondLst>
                                        </p:cTn>
                                        <p:tgtEl>
                                          <p:spTgt spid="73"/>
                                        </p:tgtEl>
                                        <p:attrNameLst>
                                          <p:attrName>style.visibility</p:attrName>
                                        </p:attrNameLst>
                                      </p:cBhvr>
                                      <p:to>
                                        <p:strVal val="visible"/>
                                      </p:to>
                                    </p:set>
                                    <p:animEffect transition="in" filter="blinds(vertical)">
                                      <p:cBhvr>
                                        <p:cTn id="165" dur="500"/>
                                        <p:tgtEl>
                                          <p:spTgt spid="73"/>
                                        </p:tgtEl>
                                      </p:cBhvr>
                                    </p:animEffect>
                                  </p:childTnLst>
                                </p:cTn>
                              </p:par>
                              <p:par>
                                <p:cTn id="166" presetID="3" presetClass="entr" presetSubtype="5" fill="hold" grpId="0" nodeType="withEffect">
                                  <p:stCondLst>
                                    <p:cond delay="0"/>
                                  </p:stCondLst>
                                  <p:childTnLst>
                                    <p:set>
                                      <p:cBhvr>
                                        <p:cTn id="167" dur="1" fill="hold">
                                          <p:stCondLst>
                                            <p:cond delay="0"/>
                                          </p:stCondLst>
                                        </p:cTn>
                                        <p:tgtEl>
                                          <p:spTgt spid="74"/>
                                        </p:tgtEl>
                                        <p:attrNameLst>
                                          <p:attrName>style.visibility</p:attrName>
                                        </p:attrNameLst>
                                      </p:cBhvr>
                                      <p:to>
                                        <p:strVal val="visible"/>
                                      </p:to>
                                    </p:set>
                                    <p:animEffect transition="in" filter="blinds(vertical)">
                                      <p:cBhvr>
                                        <p:cTn id="168" dur="500"/>
                                        <p:tgtEl>
                                          <p:spTgt spid="74"/>
                                        </p:tgtEl>
                                      </p:cBhvr>
                                    </p:animEffect>
                                  </p:childTnLst>
                                </p:cTn>
                              </p:par>
                              <p:par>
                                <p:cTn id="169" presetID="3" presetClass="entr" presetSubtype="5" fill="hold" grpId="0" nodeType="withEffect">
                                  <p:stCondLst>
                                    <p:cond delay="0"/>
                                  </p:stCondLst>
                                  <p:childTnLst>
                                    <p:set>
                                      <p:cBhvr>
                                        <p:cTn id="170" dur="1" fill="hold">
                                          <p:stCondLst>
                                            <p:cond delay="0"/>
                                          </p:stCondLst>
                                        </p:cTn>
                                        <p:tgtEl>
                                          <p:spTgt spid="75"/>
                                        </p:tgtEl>
                                        <p:attrNameLst>
                                          <p:attrName>style.visibility</p:attrName>
                                        </p:attrNameLst>
                                      </p:cBhvr>
                                      <p:to>
                                        <p:strVal val="visible"/>
                                      </p:to>
                                    </p:set>
                                    <p:animEffect transition="in" filter="blinds(vertical)">
                                      <p:cBhvr>
                                        <p:cTn id="171" dur="500"/>
                                        <p:tgtEl>
                                          <p:spTgt spid="75"/>
                                        </p:tgtEl>
                                      </p:cBhvr>
                                    </p:animEffect>
                                  </p:childTnLst>
                                </p:cTn>
                              </p:par>
                              <p:par>
                                <p:cTn id="172" presetID="3" presetClass="entr" presetSubtype="5" fill="hold" grpId="0" nodeType="withEffect">
                                  <p:stCondLst>
                                    <p:cond delay="0"/>
                                  </p:stCondLst>
                                  <p:childTnLst>
                                    <p:set>
                                      <p:cBhvr>
                                        <p:cTn id="173" dur="1" fill="hold">
                                          <p:stCondLst>
                                            <p:cond delay="0"/>
                                          </p:stCondLst>
                                        </p:cTn>
                                        <p:tgtEl>
                                          <p:spTgt spid="76"/>
                                        </p:tgtEl>
                                        <p:attrNameLst>
                                          <p:attrName>style.visibility</p:attrName>
                                        </p:attrNameLst>
                                      </p:cBhvr>
                                      <p:to>
                                        <p:strVal val="visible"/>
                                      </p:to>
                                    </p:set>
                                    <p:animEffect transition="in" filter="blinds(vertical)">
                                      <p:cBhvr>
                                        <p:cTn id="174" dur="500"/>
                                        <p:tgtEl>
                                          <p:spTgt spid="76"/>
                                        </p:tgtEl>
                                      </p:cBhvr>
                                    </p:animEffect>
                                  </p:childTnLst>
                                </p:cTn>
                              </p:par>
                              <p:par>
                                <p:cTn id="175" presetID="3" presetClass="entr" presetSubtype="5" fill="hold" grpId="0" nodeType="withEffect">
                                  <p:stCondLst>
                                    <p:cond delay="0"/>
                                  </p:stCondLst>
                                  <p:childTnLst>
                                    <p:set>
                                      <p:cBhvr>
                                        <p:cTn id="176" dur="1" fill="hold">
                                          <p:stCondLst>
                                            <p:cond delay="0"/>
                                          </p:stCondLst>
                                        </p:cTn>
                                        <p:tgtEl>
                                          <p:spTgt spid="77"/>
                                        </p:tgtEl>
                                        <p:attrNameLst>
                                          <p:attrName>style.visibility</p:attrName>
                                        </p:attrNameLst>
                                      </p:cBhvr>
                                      <p:to>
                                        <p:strVal val="visible"/>
                                      </p:to>
                                    </p:set>
                                    <p:animEffect transition="in" filter="blinds(vertical)">
                                      <p:cBhvr>
                                        <p:cTn id="177" dur="500"/>
                                        <p:tgtEl>
                                          <p:spTgt spid="77"/>
                                        </p:tgtEl>
                                      </p:cBhvr>
                                    </p:animEffect>
                                  </p:childTnLst>
                                </p:cTn>
                              </p:par>
                              <p:par>
                                <p:cTn id="178" presetID="3" presetClass="entr" presetSubtype="5" fill="hold" grpId="0" nodeType="withEffect">
                                  <p:stCondLst>
                                    <p:cond delay="0"/>
                                  </p:stCondLst>
                                  <p:childTnLst>
                                    <p:set>
                                      <p:cBhvr>
                                        <p:cTn id="179" dur="1" fill="hold">
                                          <p:stCondLst>
                                            <p:cond delay="0"/>
                                          </p:stCondLst>
                                        </p:cTn>
                                        <p:tgtEl>
                                          <p:spTgt spid="78"/>
                                        </p:tgtEl>
                                        <p:attrNameLst>
                                          <p:attrName>style.visibility</p:attrName>
                                        </p:attrNameLst>
                                      </p:cBhvr>
                                      <p:to>
                                        <p:strVal val="visible"/>
                                      </p:to>
                                    </p:set>
                                    <p:animEffect transition="in" filter="blinds(vertical)">
                                      <p:cBhvr>
                                        <p:cTn id="180" dur="500"/>
                                        <p:tgtEl>
                                          <p:spTgt spid="78"/>
                                        </p:tgtEl>
                                      </p:cBhvr>
                                    </p:animEffect>
                                  </p:childTnLst>
                                </p:cTn>
                              </p:par>
                              <p:par>
                                <p:cTn id="181" presetID="3" presetClass="entr" presetSubtype="5" fill="hold" grpId="0" nodeType="withEffect">
                                  <p:stCondLst>
                                    <p:cond delay="0"/>
                                  </p:stCondLst>
                                  <p:childTnLst>
                                    <p:set>
                                      <p:cBhvr>
                                        <p:cTn id="182" dur="1" fill="hold">
                                          <p:stCondLst>
                                            <p:cond delay="0"/>
                                          </p:stCondLst>
                                        </p:cTn>
                                        <p:tgtEl>
                                          <p:spTgt spid="79"/>
                                        </p:tgtEl>
                                        <p:attrNameLst>
                                          <p:attrName>style.visibility</p:attrName>
                                        </p:attrNameLst>
                                      </p:cBhvr>
                                      <p:to>
                                        <p:strVal val="visible"/>
                                      </p:to>
                                    </p:set>
                                    <p:animEffect transition="in" filter="blinds(vertical)">
                                      <p:cBhvr>
                                        <p:cTn id="183" dur="500"/>
                                        <p:tgtEl>
                                          <p:spTgt spid="79"/>
                                        </p:tgtEl>
                                      </p:cBhvr>
                                    </p:animEffect>
                                  </p:childTnLst>
                                </p:cTn>
                              </p:par>
                              <p:par>
                                <p:cTn id="184" presetID="3" presetClass="entr" presetSubtype="5" fill="hold" grpId="0" nodeType="withEffect">
                                  <p:stCondLst>
                                    <p:cond delay="0"/>
                                  </p:stCondLst>
                                  <p:childTnLst>
                                    <p:set>
                                      <p:cBhvr>
                                        <p:cTn id="185" dur="1" fill="hold">
                                          <p:stCondLst>
                                            <p:cond delay="0"/>
                                          </p:stCondLst>
                                        </p:cTn>
                                        <p:tgtEl>
                                          <p:spTgt spid="80"/>
                                        </p:tgtEl>
                                        <p:attrNameLst>
                                          <p:attrName>style.visibility</p:attrName>
                                        </p:attrNameLst>
                                      </p:cBhvr>
                                      <p:to>
                                        <p:strVal val="visible"/>
                                      </p:to>
                                    </p:set>
                                    <p:animEffect transition="in" filter="blinds(vertical)">
                                      <p:cBhvr>
                                        <p:cTn id="186" dur="500"/>
                                        <p:tgtEl>
                                          <p:spTgt spid="80"/>
                                        </p:tgtEl>
                                      </p:cBhvr>
                                    </p:animEffect>
                                  </p:childTnLst>
                                </p:cTn>
                              </p:par>
                              <p:par>
                                <p:cTn id="187" presetID="3" presetClass="entr" presetSubtype="5" fill="hold" grpId="0" nodeType="withEffect">
                                  <p:stCondLst>
                                    <p:cond delay="0"/>
                                  </p:stCondLst>
                                  <p:childTnLst>
                                    <p:set>
                                      <p:cBhvr>
                                        <p:cTn id="188" dur="1" fill="hold">
                                          <p:stCondLst>
                                            <p:cond delay="0"/>
                                          </p:stCondLst>
                                        </p:cTn>
                                        <p:tgtEl>
                                          <p:spTgt spid="81"/>
                                        </p:tgtEl>
                                        <p:attrNameLst>
                                          <p:attrName>style.visibility</p:attrName>
                                        </p:attrNameLst>
                                      </p:cBhvr>
                                      <p:to>
                                        <p:strVal val="visible"/>
                                      </p:to>
                                    </p:set>
                                    <p:animEffect transition="in" filter="blinds(vertical)">
                                      <p:cBhvr>
                                        <p:cTn id="189" dur="500"/>
                                        <p:tgtEl>
                                          <p:spTgt spid="81"/>
                                        </p:tgtEl>
                                      </p:cBhvr>
                                    </p:animEffect>
                                  </p:childTnLst>
                                </p:cTn>
                              </p:par>
                              <p:par>
                                <p:cTn id="190" presetID="3" presetClass="entr" presetSubtype="5" fill="hold" grpId="0" nodeType="withEffect">
                                  <p:stCondLst>
                                    <p:cond delay="0"/>
                                  </p:stCondLst>
                                  <p:childTnLst>
                                    <p:set>
                                      <p:cBhvr>
                                        <p:cTn id="191" dur="1" fill="hold">
                                          <p:stCondLst>
                                            <p:cond delay="0"/>
                                          </p:stCondLst>
                                        </p:cTn>
                                        <p:tgtEl>
                                          <p:spTgt spid="82"/>
                                        </p:tgtEl>
                                        <p:attrNameLst>
                                          <p:attrName>style.visibility</p:attrName>
                                        </p:attrNameLst>
                                      </p:cBhvr>
                                      <p:to>
                                        <p:strVal val="visible"/>
                                      </p:to>
                                    </p:set>
                                    <p:animEffect transition="in" filter="blinds(vertical)">
                                      <p:cBhvr>
                                        <p:cTn id="192" dur="500"/>
                                        <p:tgtEl>
                                          <p:spTgt spid="82"/>
                                        </p:tgtEl>
                                      </p:cBhvr>
                                    </p:animEffect>
                                  </p:childTnLst>
                                </p:cTn>
                              </p:par>
                              <p:par>
                                <p:cTn id="193" presetID="3" presetClass="entr" presetSubtype="5" fill="hold" grpId="0" nodeType="withEffect">
                                  <p:stCondLst>
                                    <p:cond delay="0"/>
                                  </p:stCondLst>
                                  <p:childTnLst>
                                    <p:set>
                                      <p:cBhvr>
                                        <p:cTn id="194" dur="1" fill="hold">
                                          <p:stCondLst>
                                            <p:cond delay="0"/>
                                          </p:stCondLst>
                                        </p:cTn>
                                        <p:tgtEl>
                                          <p:spTgt spid="83"/>
                                        </p:tgtEl>
                                        <p:attrNameLst>
                                          <p:attrName>style.visibility</p:attrName>
                                        </p:attrNameLst>
                                      </p:cBhvr>
                                      <p:to>
                                        <p:strVal val="visible"/>
                                      </p:to>
                                    </p:set>
                                    <p:animEffect transition="in" filter="blinds(vertical)">
                                      <p:cBhvr>
                                        <p:cTn id="195" dur="500"/>
                                        <p:tgtEl>
                                          <p:spTgt spid="83"/>
                                        </p:tgtEl>
                                      </p:cBhvr>
                                    </p:animEffect>
                                  </p:childTnLst>
                                </p:cTn>
                              </p:par>
                            </p:childTnLst>
                          </p:cTn>
                        </p:par>
                      </p:childTnLst>
                    </p:cTn>
                  </p:par>
                  <p:par>
                    <p:cTn id="196" fill="hold">
                      <p:stCondLst>
                        <p:cond delay="indefinite"/>
                      </p:stCondLst>
                      <p:childTnLst>
                        <p:par>
                          <p:cTn id="197" fill="hold">
                            <p:stCondLst>
                              <p:cond delay="0"/>
                            </p:stCondLst>
                            <p:childTnLst>
                              <p:par>
                                <p:cTn id="198" presetID="3" presetClass="entr" presetSubtype="5" fill="hold" grpId="0" nodeType="clickEffect">
                                  <p:stCondLst>
                                    <p:cond delay="0"/>
                                  </p:stCondLst>
                                  <p:childTnLst>
                                    <p:set>
                                      <p:cBhvr>
                                        <p:cTn id="199" dur="1" fill="hold">
                                          <p:stCondLst>
                                            <p:cond delay="0"/>
                                          </p:stCondLst>
                                        </p:cTn>
                                        <p:tgtEl>
                                          <p:spTgt spid="86"/>
                                        </p:tgtEl>
                                        <p:attrNameLst>
                                          <p:attrName>style.visibility</p:attrName>
                                        </p:attrNameLst>
                                      </p:cBhvr>
                                      <p:to>
                                        <p:strVal val="visible"/>
                                      </p:to>
                                    </p:set>
                                    <p:animEffect transition="in" filter="blinds(vertical)">
                                      <p:cBhvr>
                                        <p:cTn id="200" dur="500"/>
                                        <p:tgtEl>
                                          <p:spTgt spid="86"/>
                                        </p:tgtEl>
                                      </p:cBhvr>
                                    </p:animEffect>
                                  </p:childTnLst>
                                </p:cTn>
                              </p:par>
                            </p:childTnLst>
                          </p:cTn>
                        </p:par>
                      </p:childTnLst>
                    </p:cTn>
                  </p:par>
                  <p:par>
                    <p:cTn id="201" fill="hold">
                      <p:stCondLst>
                        <p:cond delay="indefinite"/>
                      </p:stCondLst>
                      <p:childTnLst>
                        <p:par>
                          <p:cTn id="202" fill="hold">
                            <p:stCondLst>
                              <p:cond delay="0"/>
                            </p:stCondLst>
                            <p:childTnLst>
                              <p:par>
                                <p:cTn id="203" presetID="3" presetClass="entr" presetSubtype="5" fill="hold" grpId="0" nodeType="clickEffect">
                                  <p:stCondLst>
                                    <p:cond delay="0"/>
                                  </p:stCondLst>
                                  <p:childTnLst>
                                    <p:set>
                                      <p:cBhvr>
                                        <p:cTn id="204" dur="1" fill="hold">
                                          <p:stCondLst>
                                            <p:cond delay="0"/>
                                          </p:stCondLst>
                                        </p:cTn>
                                        <p:tgtEl>
                                          <p:spTgt spid="105"/>
                                        </p:tgtEl>
                                        <p:attrNameLst>
                                          <p:attrName>style.visibility</p:attrName>
                                        </p:attrNameLst>
                                      </p:cBhvr>
                                      <p:to>
                                        <p:strVal val="visible"/>
                                      </p:to>
                                    </p:set>
                                    <p:animEffect transition="in" filter="blinds(vertical)">
                                      <p:cBhvr>
                                        <p:cTn id="205" dur="500"/>
                                        <p:tgtEl>
                                          <p:spTgt spid="105"/>
                                        </p:tgtEl>
                                      </p:cBhvr>
                                    </p:animEffect>
                                  </p:childTnLst>
                                </p:cTn>
                              </p:par>
                            </p:childTnLst>
                          </p:cTn>
                        </p:par>
                      </p:childTnLst>
                    </p:cTn>
                  </p:par>
                  <p:par>
                    <p:cTn id="206" fill="hold">
                      <p:stCondLst>
                        <p:cond delay="indefinite"/>
                      </p:stCondLst>
                      <p:childTnLst>
                        <p:par>
                          <p:cTn id="207" fill="hold">
                            <p:stCondLst>
                              <p:cond delay="0"/>
                            </p:stCondLst>
                            <p:childTnLst>
                              <p:par>
                                <p:cTn id="208" presetID="3" presetClass="entr" presetSubtype="5" fill="hold" grpId="0" nodeType="clickEffect">
                                  <p:stCondLst>
                                    <p:cond delay="0"/>
                                  </p:stCondLst>
                                  <p:childTnLst>
                                    <p:set>
                                      <p:cBhvr>
                                        <p:cTn id="209" dur="1" fill="hold">
                                          <p:stCondLst>
                                            <p:cond delay="0"/>
                                          </p:stCondLst>
                                        </p:cTn>
                                        <p:tgtEl>
                                          <p:spTgt spid="127"/>
                                        </p:tgtEl>
                                        <p:attrNameLst>
                                          <p:attrName>style.visibility</p:attrName>
                                        </p:attrNameLst>
                                      </p:cBhvr>
                                      <p:to>
                                        <p:strVal val="visible"/>
                                      </p:to>
                                    </p:set>
                                    <p:animEffect transition="in" filter="blinds(vertical)">
                                      <p:cBhvr>
                                        <p:cTn id="210" dur="500"/>
                                        <p:tgtEl>
                                          <p:spTgt spid="127"/>
                                        </p:tgtEl>
                                      </p:cBhvr>
                                    </p:animEffect>
                                  </p:childTnLst>
                                </p:cTn>
                              </p:par>
                              <p:par>
                                <p:cTn id="211" presetID="3" presetClass="entr" presetSubtype="5" fill="hold" grpId="0" nodeType="withEffect">
                                  <p:stCondLst>
                                    <p:cond delay="0"/>
                                  </p:stCondLst>
                                  <p:childTnLst>
                                    <p:set>
                                      <p:cBhvr>
                                        <p:cTn id="212" dur="1" fill="hold">
                                          <p:stCondLst>
                                            <p:cond delay="0"/>
                                          </p:stCondLst>
                                        </p:cTn>
                                        <p:tgtEl>
                                          <p:spTgt spid="128"/>
                                        </p:tgtEl>
                                        <p:attrNameLst>
                                          <p:attrName>style.visibility</p:attrName>
                                        </p:attrNameLst>
                                      </p:cBhvr>
                                      <p:to>
                                        <p:strVal val="visible"/>
                                      </p:to>
                                    </p:set>
                                    <p:animEffect transition="in" filter="blinds(vertical)">
                                      <p:cBhvr>
                                        <p:cTn id="213" dur="500"/>
                                        <p:tgtEl>
                                          <p:spTgt spid="128"/>
                                        </p:tgtEl>
                                      </p:cBhvr>
                                    </p:animEffect>
                                  </p:childTnLst>
                                </p:cTn>
                              </p:par>
                              <p:par>
                                <p:cTn id="214" presetID="3" presetClass="entr" presetSubtype="5" fill="hold" grpId="0" nodeType="withEffect">
                                  <p:stCondLst>
                                    <p:cond delay="0"/>
                                  </p:stCondLst>
                                  <p:childTnLst>
                                    <p:set>
                                      <p:cBhvr>
                                        <p:cTn id="215" dur="1" fill="hold">
                                          <p:stCondLst>
                                            <p:cond delay="0"/>
                                          </p:stCondLst>
                                        </p:cTn>
                                        <p:tgtEl>
                                          <p:spTgt spid="129"/>
                                        </p:tgtEl>
                                        <p:attrNameLst>
                                          <p:attrName>style.visibility</p:attrName>
                                        </p:attrNameLst>
                                      </p:cBhvr>
                                      <p:to>
                                        <p:strVal val="visible"/>
                                      </p:to>
                                    </p:set>
                                    <p:animEffect transition="in" filter="blinds(vertical)">
                                      <p:cBhvr>
                                        <p:cTn id="216" dur="500"/>
                                        <p:tgtEl>
                                          <p:spTgt spid="129"/>
                                        </p:tgtEl>
                                      </p:cBhvr>
                                    </p:animEffect>
                                  </p:childTnLst>
                                </p:cTn>
                              </p:par>
                              <p:par>
                                <p:cTn id="217" presetID="3" presetClass="entr" presetSubtype="5" fill="hold" grpId="0" nodeType="withEffect">
                                  <p:stCondLst>
                                    <p:cond delay="0"/>
                                  </p:stCondLst>
                                  <p:childTnLst>
                                    <p:set>
                                      <p:cBhvr>
                                        <p:cTn id="218" dur="1" fill="hold">
                                          <p:stCondLst>
                                            <p:cond delay="0"/>
                                          </p:stCondLst>
                                        </p:cTn>
                                        <p:tgtEl>
                                          <p:spTgt spid="130"/>
                                        </p:tgtEl>
                                        <p:attrNameLst>
                                          <p:attrName>style.visibility</p:attrName>
                                        </p:attrNameLst>
                                      </p:cBhvr>
                                      <p:to>
                                        <p:strVal val="visible"/>
                                      </p:to>
                                    </p:set>
                                    <p:animEffect transition="in" filter="blinds(vertical)">
                                      <p:cBhvr>
                                        <p:cTn id="219" dur="500"/>
                                        <p:tgtEl>
                                          <p:spTgt spid="130"/>
                                        </p:tgtEl>
                                      </p:cBhvr>
                                    </p:animEffect>
                                  </p:childTnLst>
                                </p:cTn>
                              </p:par>
                              <p:par>
                                <p:cTn id="220" presetID="3" presetClass="entr" presetSubtype="5" fill="hold" grpId="0" nodeType="withEffect">
                                  <p:stCondLst>
                                    <p:cond delay="0"/>
                                  </p:stCondLst>
                                  <p:childTnLst>
                                    <p:set>
                                      <p:cBhvr>
                                        <p:cTn id="221" dur="1" fill="hold">
                                          <p:stCondLst>
                                            <p:cond delay="0"/>
                                          </p:stCondLst>
                                        </p:cTn>
                                        <p:tgtEl>
                                          <p:spTgt spid="131"/>
                                        </p:tgtEl>
                                        <p:attrNameLst>
                                          <p:attrName>style.visibility</p:attrName>
                                        </p:attrNameLst>
                                      </p:cBhvr>
                                      <p:to>
                                        <p:strVal val="visible"/>
                                      </p:to>
                                    </p:set>
                                    <p:animEffect transition="in" filter="blinds(vertical)">
                                      <p:cBhvr>
                                        <p:cTn id="222" dur="500"/>
                                        <p:tgtEl>
                                          <p:spTgt spid="131"/>
                                        </p:tgtEl>
                                      </p:cBhvr>
                                    </p:animEffect>
                                  </p:childTnLst>
                                </p:cTn>
                              </p:par>
                              <p:par>
                                <p:cTn id="223" presetID="3" presetClass="entr" presetSubtype="5" fill="hold" grpId="0" nodeType="withEffect">
                                  <p:stCondLst>
                                    <p:cond delay="0"/>
                                  </p:stCondLst>
                                  <p:childTnLst>
                                    <p:set>
                                      <p:cBhvr>
                                        <p:cTn id="224" dur="1" fill="hold">
                                          <p:stCondLst>
                                            <p:cond delay="0"/>
                                          </p:stCondLst>
                                        </p:cTn>
                                        <p:tgtEl>
                                          <p:spTgt spid="132"/>
                                        </p:tgtEl>
                                        <p:attrNameLst>
                                          <p:attrName>style.visibility</p:attrName>
                                        </p:attrNameLst>
                                      </p:cBhvr>
                                      <p:to>
                                        <p:strVal val="visible"/>
                                      </p:to>
                                    </p:set>
                                    <p:animEffect transition="in" filter="blinds(vertical)">
                                      <p:cBhvr>
                                        <p:cTn id="225" dur="500"/>
                                        <p:tgtEl>
                                          <p:spTgt spid="132"/>
                                        </p:tgtEl>
                                      </p:cBhvr>
                                    </p:animEffect>
                                  </p:childTnLst>
                                </p:cTn>
                              </p:par>
                              <p:par>
                                <p:cTn id="226" presetID="3" presetClass="entr" presetSubtype="5" fill="hold" grpId="0" nodeType="withEffect">
                                  <p:stCondLst>
                                    <p:cond delay="0"/>
                                  </p:stCondLst>
                                  <p:childTnLst>
                                    <p:set>
                                      <p:cBhvr>
                                        <p:cTn id="227" dur="1" fill="hold">
                                          <p:stCondLst>
                                            <p:cond delay="0"/>
                                          </p:stCondLst>
                                        </p:cTn>
                                        <p:tgtEl>
                                          <p:spTgt spid="133"/>
                                        </p:tgtEl>
                                        <p:attrNameLst>
                                          <p:attrName>style.visibility</p:attrName>
                                        </p:attrNameLst>
                                      </p:cBhvr>
                                      <p:to>
                                        <p:strVal val="visible"/>
                                      </p:to>
                                    </p:set>
                                    <p:animEffect transition="in" filter="blinds(vertical)">
                                      <p:cBhvr>
                                        <p:cTn id="228" dur="500"/>
                                        <p:tgtEl>
                                          <p:spTgt spid="133"/>
                                        </p:tgtEl>
                                      </p:cBhvr>
                                    </p:animEffect>
                                  </p:childTnLst>
                                </p:cTn>
                              </p:par>
                              <p:par>
                                <p:cTn id="229" presetID="3" presetClass="entr" presetSubtype="5" fill="hold" grpId="0" nodeType="withEffect">
                                  <p:stCondLst>
                                    <p:cond delay="0"/>
                                  </p:stCondLst>
                                  <p:childTnLst>
                                    <p:set>
                                      <p:cBhvr>
                                        <p:cTn id="230" dur="1" fill="hold">
                                          <p:stCondLst>
                                            <p:cond delay="0"/>
                                          </p:stCondLst>
                                        </p:cTn>
                                        <p:tgtEl>
                                          <p:spTgt spid="134"/>
                                        </p:tgtEl>
                                        <p:attrNameLst>
                                          <p:attrName>style.visibility</p:attrName>
                                        </p:attrNameLst>
                                      </p:cBhvr>
                                      <p:to>
                                        <p:strVal val="visible"/>
                                      </p:to>
                                    </p:set>
                                    <p:animEffect transition="in" filter="blinds(vertical)">
                                      <p:cBhvr>
                                        <p:cTn id="231" dur="500"/>
                                        <p:tgtEl>
                                          <p:spTgt spid="134"/>
                                        </p:tgtEl>
                                      </p:cBhvr>
                                    </p:animEffect>
                                  </p:childTnLst>
                                </p:cTn>
                              </p:par>
                              <p:par>
                                <p:cTn id="232" presetID="3" presetClass="entr" presetSubtype="5" fill="hold" grpId="0" nodeType="withEffect">
                                  <p:stCondLst>
                                    <p:cond delay="0"/>
                                  </p:stCondLst>
                                  <p:childTnLst>
                                    <p:set>
                                      <p:cBhvr>
                                        <p:cTn id="233" dur="1" fill="hold">
                                          <p:stCondLst>
                                            <p:cond delay="0"/>
                                          </p:stCondLst>
                                        </p:cTn>
                                        <p:tgtEl>
                                          <p:spTgt spid="135"/>
                                        </p:tgtEl>
                                        <p:attrNameLst>
                                          <p:attrName>style.visibility</p:attrName>
                                        </p:attrNameLst>
                                      </p:cBhvr>
                                      <p:to>
                                        <p:strVal val="visible"/>
                                      </p:to>
                                    </p:set>
                                    <p:animEffect transition="in" filter="blinds(vertical)">
                                      <p:cBhvr>
                                        <p:cTn id="234" dur="500"/>
                                        <p:tgtEl>
                                          <p:spTgt spid="135"/>
                                        </p:tgtEl>
                                      </p:cBhvr>
                                    </p:animEffect>
                                  </p:childTnLst>
                                </p:cTn>
                              </p:par>
                              <p:par>
                                <p:cTn id="235" presetID="3" presetClass="entr" presetSubtype="5" fill="hold" grpId="0" nodeType="withEffect">
                                  <p:stCondLst>
                                    <p:cond delay="0"/>
                                  </p:stCondLst>
                                  <p:childTnLst>
                                    <p:set>
                                      <p:cBhvr>
                                        <p:cTn id="236" dur="1" fill="hold">
                                          <p:stCondLst>
                                            <p:cond delay="0"/>
                                          </p:stCondLst>
                                        </p:cTn>
                                        <p:tgtEl>
                                          <p:spTgt spid="136"/>
                                        </p:tgtEl>
                                        <p:attrNameLst>
                                          <p:attrName>style.visibility</p:attrName>
                                        </p:attrNameLst>
                                      </p:cBhvr>
                                      <p:to>
                                        <p:strVal val="visible"/>
                                      </p:to>
                                    </p:set>
                                    <p:animEffect transition="in" filter="blinds(vertical)">
                                      <p:cBhvr>
                                        <p:cTn id="237" dur="500"/>
                                        <p:tgtEl>
                                          <p:spTgt spid="136"/>
                                        </p:tgtEl>
                                      </p:cBhvr>
                                    </p:animEffect>
                                  </p:childTnLst>
                                </p:cTn>
                              </p:par>
                              <p:par>
                                <p:cTn id="238" presetID="3" presetClass="entr" presetSubtype="5" fill="hold" grpId="0" nodeType="withEffect">
                                  <p:stCondLst>
                                    <p:cond delay="0"/>
                                  </p:stCondLst>
                                  <p:childTnLst>
                                    <p:set>
                                      <p:cBhvr>
                                        <p:cTn id="239" dur="1" fill="hold">
                                          <p:stCondLst>
                                            <p:cond delay="0"/>
                                          </p:stCondLst>
                                        </p:cTn>
                                        <p:tgtEl>
                                          <p:spTgt spid="137"/>
                                        </p:tgtEl>
                                        <p:attrNameLst>
                                          <p:attrName>style.visibility</p:attrName>
                                        </p:attrNameLst>
                                      </p:cBhvr>
                                      <p:to>
                                        <p:strVal val="visible"/>
                                      </p:to>
                                    </p:set>
                                    <p:animEffect transition="in" filter="blinds(vertical)">
                                      <p:cBhvr>
                                        <p:cTn id="240" dur="500"/>
                                        <p:tgtEl>
                                          <p:spTgt spid="137"/>
                                        </p:tgtEl>
                                      </p:cBhvr>
                                    </p:animEffect>
                                  </p:childTnLst>
                                </p:cTn>
                              </p:par>
                              <p:par>
                                <p:cTn id="241" presetID="3" presetClass="entr" presetSubtype="5" fill="hold" grpId="0" nodeType="withEffect">
                                  <p:stCondLst>
                                    <p:cond delay="0"/>
                                  </p:stCondLst>
                                  <p:childTnLst>
                                    <p:set>
                                      <p:cBhvr>
                                        <p:cTn id="242" dur="1" fill="hold">
                                          <p:stCondLst>
                                            <p:cond delay="0"/>
                                          </p:stCondLst>
                                        </p:cTn>
                                        <p:tgtEl>
                                          <p:spTgt spid="138"/>
                                        </p:tgtEl>
                                        <p:attrNameLst>
                                          <p:attrName>style.visibility</p:attrName>
                                        </p:attrNameLst>
                                      </p:cBhvr>
                                      <p:to>
                                        <p:strVal val="visible"/>
                                      </p:to>
                                    </p:set>
                                    <p:animEffect transition="in" filter="blinds(vertical)">
                                      <p:cBhvr>
                                        <p:cTn id="243" dur="500"/>
                                        <p:tgtEl>
                                          <p:spTgt spid="138"/>
                                        </p:tgtEl>
                                      </p:cBhvr>
                                    </p:animEffect>
                                  </p:childTnLst>
                                </p:cTn>
                              </p:par>
                              <p:par>
                                <p:cTn id="244" presetID="3" presetClass="entr" presetSubtype="5" fill="hold" grpId="0" nodeType="withEffect">
                                  <p:stCondLst>
                                    <p:cond delay="0"/>
                                  </p:stCondLst>
                                  <p:childTnLst>
                                    <p:set>
                                      <p:cBhvr>
                                        <p:cTn id="245" dur="1" fill="hold">
                                          <p:stCondLst>
                                            <p:cond delay="0"/>
                                          </p:stCondLst>
                                        </p:cTn>
                                        <p:tgtEl>
                                          <p:spTgt spid="139"/>
                                        </p:tgtEl>
                                        <p:attrNameLst>
                                          <p:attrName>style.visibility</p:attrName>
                                        </p:attrNameLst>
                                      </p:cBhvr>
                                      <p:to>
                                        <p:strVal val="visible"/>
                                      </p:to>
                                    </p:set>
                                    <p:animEffect transition="in" filter="blinds(vertical)">
                                      <p:cBhvr>
                                        <p:cTn id="246" dur="500"/>
                                        <p:tgtEl>
                                          <p:spTgt spid="139"/>
                                        </p:tgtEl>
                                      </p:cBhvr>
                                    </p:animEffect>
                                  </p:childTnLst>
                                </p:cTn>
                              </p:par>
                              <p:par>
                                <p:cTn id="247" presetID="3" presetClass="entr" presetSubtype="5" fill="hold" grpId="0" nodeType="withEffect">
                                  <p:stCondLst>
                                    <p:cond delay="0"/>
                                  </p:stCondLst>
                                  <p:childTnLst>
                                    <p:set>
                                      <p:cBhvr>
                                        <p:cTn id="248" dur="1" fill="hold">
                                          <p:stCondLst>
                                            <p:cond delay="0"/>
                                          </p:stCondLst>
                                        </p:cTn>
                                        <p:tgtEl>
                                          <p:spTgt spid="140"/>
                                        </p:tgtEl>
                                        <p:attrNameLst>
                                          <p:attrName>style.visibility</p:attrName>
                                        </p:attrNameLst>
                                      </p:cBhvr>
                                      <p:to>
                                        <p:strVal val="visible"/>
                                      </p:to>
                                    </p:set>
                                    <p:animEffect transition="in" filter="blinds(vertical)">
                                      <p:cBhvr>
                                        <p:cTn id="249" dur="500"/>
                                        <p:tgtEl>
                                          <p:spTgt spid="140"/>
                                        </p:tgtEl>
                                      </p:cBhvr>
                                    </p:animEffect>
                                  </p:childTnLst>
                                </p:cTn>
                              </p:par>
                              <p:par>
                                <p:cTn id="250" presetID="3" presetClass="entr" presetSubtype="5" fill="hold" grpId="0" nodeType="withEffect">
                                  <p:stCondLst>
                                    <p:cond delay="0"/>
                                  </p:stCondLst>
                                  <p:childTnLst>
                                    <p:set>
                                      <p:cBhvr>
                                        <p:cTn id="251" dur="1" fill="hold">
                                          <p:stCondLst>
                                            <p:cond delay="0"/>
                                          </p:stCondLst>
                                        </p:cTn>
                                        <p:tgtEl>
                                          <p:spTgt spid="141"/>
                                        </p:tgtEl>
                                        <p:attrNameLst>
                                          <p:attrName>style.visibility</p:attrName>
                                        </p:attrNameLst>
                                      </p:cBhvr>
                                      <p:to>
                                        <p:strVal val="visible"/>
                                      </p:to>
                                    </p:set>
                                    <p:animEffect transition="in" filter="blinds(vertical)">
                                      <p:cBhvr>
                                        <p:cTn id="252" dur="500"/>
                                        <p:tgtEl>
                                          <p:spTgt spid="141"/>
                                        </p:tgtEl>
                                      </p:cBhvr>
                                    </p:animEffect>
                                  </p:childTnLst>
                                </p:cTn>
                              </p:par>
                            </p:childTnLst>
                          </p:cTn>
                        </p:par>
                      </p:childTnLst>
                    </p:cTn>
                  </p:par>
                  <p:par>
                    <p:cTn id="253" fill="hold">
                      <p:stCondLst>
                        <p:cond delay="indefinite"/>
                      </p:stCondLst>
                      <p:childTnLst>
                        <p:par>
                          <p:cTn id="254" fill="hold">
                            <p:stCondLst>
                              <p:cond delay="0"/>
                            </p:stCondLst>
                            <p:childTnLst>
                              <p:par>
                                <p:cTn id="255" presetID="3" presetClass="entr" presetSubtype="5" fill="hold" grpId="0" nodeType="clickEffect">
                                  <p:stCondLst>
                                    <p:cond delay="0"/>
                                  </p:stCondLst>
                                  <p:childTnLst>
                                    <p:set>
                                      <p:cBhvr>
                                        <p:cTn id="256" dur="1" fill="hold">
                                          <p:stCondLst>
                                            <p:cond delay="0"/>
                                          </p:stCondLst>
                                        </p:cTn>
                                        <p:tgtEl>
                                          <p:spTgt spid="146"/>
                                        </p:tgtEl>
                                        <p:attrNameLst>
                                          <p:attrName>style.visibility</p:attrName>
                                        </p:attrNameLst>
                                      </p:cBhvr>
                                      <p:to>
                                        <p:strVal val="visible"/>
                                      </p:to>
                                    </p:set>
                                    <p:animEffect transition="in" filter="blinds(vertical)">
                                      <p:cBhvr>
                                        <p:cTn id="257" dur="500"/>
                                        <p:tgtEl>
                                          <p:spTgt spid="146"/>
                                        </p:tgtEl>
                                      </p:cBhvr>
                                    </p:animEffect>
                                  </p:childTnLst>
                                </p:cTn>
                              </p:par>
                              <p:par>
                                <p:cTn id="258" presetID="3" presetClass="entr" presetSubtype="5" fill="hold" grpId="0" nodeType="withEffect">
                                  <p:stCondLst>
                                    <p:cond delay="0"/>
                                  </p:stCondLst>
                                  <p:childTnLst>
                                    <p:set>
                                      <p:cBhvr>
                                        <p:cTn id="259" dur="1" fill="hold">
                                          <p:stCondLst>
                                            <p:cond delay="0"/>
                                          </p:stCondLst>
                                        </p:cTn>
                                        <p:tgtEl>
                                          <p:spTgt spid="142"/>
                                        </p:tgtEl>
                                        <p:attrNameLst>
                                          <p:attrName>style.visibility</p:attrName>
                                        </p:attrNameLst>
                                      </p:cBhvr>
                                      <p:to>
                                        <p:strVal val="visible"/>
                                      </p:to>
                                    </p:set>
                                    <p:animEffect transition="in" filter="blinds(vertical)">
                                      <p:cBhvr>
                                        <p:cTn id="260" dur="500"/>
                                        <p:tgtEl>
                                          <p:spTgt spid="142"/>
                                        </p:tgtEl>
                                      </p:cBhvr>
                                    </p:animEffect>
                                  </p:childTnLst>
                                </p:cTn>
                              </p:par>
                              <p:par>
                                <p:cTn id="261" presetID="3" presetClass="entr" presetSubtype="5" fill="hold" grpId="0" nodeType="withEffect">
                                  <p:stCondLst>
                                    <p:cond delay="0"/>
                                  </p:stCondLst>
                                  <p:childTnLst>
                                    <p:set>
                                      <p:cBhvr>
                                        <p:cTn id="262" dur="1" fill="hold">
                                          <p:stCondLst>
                                            <p:cond delay="0"/>
                                          </p:stCondLst>
                                        </p:cTn>
                                        <p:tgtEl>
                                          <p:spTgt spid="143"/>
                                        </p:tgtEl>
                                        <p:attrNameLst>
                                          <p:attrName>style.visibility</p:attrName>
                                        </p:attrNameLst>
                                      </p:cBhvr>
                                      <p:to>
                                        <p:strVal val="visible"/>
                                      </p:to>
                                    </p:set>
                                    <p:animEffect transition="in" filter="blinds(vertical)">
                                      <p:cBhvr>
                                        <p:cTn id="263" dur="500"/>
                                        <p:tgtEl>
                                          <p:spTgt spid="143"/>
                                        </p:tgtEl>
                                      </p:cBhvr>
                                    </p:animEffect>
                                  </p:childTnLst>
                                </p:cTn>
                              </p:par>
                              <p:par>
                                <p:cTn id="264" presetID="3" presetClass="entr" presetSubtype="5" fill="hold" grpId="0" nodeType="withEffect">
                                  <p:stCondLst>
                                    <p:cond delay="0"/>
                                  </p:stCondLst>
                                  <p:childTnLst>
                                    <p:set>
                                      <p:cBhvr>
                                        <p:cTn id="265" dur="1" fill="hold">
                                          <p:stCondLst>
                                            <p:cond delay="0"/>
                                          </p:stCondLst>
                                        </p:cTn>
                                        <p:tgtEl>
                                          <p:spTgt spid="144"/>
                                        </p:tgtEl>
                                        <p:attrNameLst>
                                          <p:attrName>style.visibility</p:attrName>
                                        </p:attrNameLst>
                                      </p:cBhvr>
                                      <p:to>
                                        <p:strVal val="visible"/>
                                      </p:to>
                                    </p:set>
                                    <p:animEffect transition="in" filter="blinds(vertical)">
                                      <p:cBhvr>
                                        <p:cTn id="266" dur="500"/>
                                        <p:tgtEl>
                                          <p:spTgt spid="144"/>
                                        </p:tgtEl>
                                      </p:cBhvr>
                                    </p:animEffect>
                                  </p:childTnLst>
                                </p:cTn>
                              </p:par>
                              <p:par>
                                <p:cTn id="267" presetID="3" presetClass="entr" presetSubtype="5" fill="hold" grpId="0" nodeType="withEffect">
                                  <p:stCondLst>
                                    <p:cond delay="0"/>
                                  </p:stCondLst>
                                  <p:childTnLst>
                                    <p:set>
                                      <p:cBhvr>
                                        <p:cTn id="268" dur="1" fill="hold">
                                          <p:stCondLst>
                                            <p:cond delay="0"/>
                                          </p:stCondLst>
                                        </p:cTn>
                                        <p:tgtEl>
                                          <p:spTgt spid="147"/>
                                        </p:tgtEl>
                                        <p:attrNameLst>
                                          <p:attrName>style.visibility</p:attrName>
                                        </p:attrNameLst>
                                      </p:cBhvr>
                                      <p:to>
                                        <p:strVal val="visible"/>
                                      </p:to>
                                    </p:set>
                                    <p:animEffect transition="in" filter="blinds(vertical)">
                                      <p:cBhvr>
                                        <p:cTn id="269" dur="500"/>
                                        <p:tgtEl>
                                          <p:spTgt spid="147"/>
                                        </p:tgtEl>
                                      </p:cBhvr>
                                    </p:animEffect>
                                  </p:childTnLst>
                                </p:cTn>
                              </p:par>
                            </p:childTnLst>
                          </p:cTn>
                        </p:par>
                      </p:childTnLst>
                    </p:cTn>
                  </p:par>
                  <p:par>
                    <p:cTn id="270" fill="hold">
                      <p:stCondLst>
                        <p:cond delay="indefinite"/>
                      </p:stCondLst>
                      <p:childTnLst>
                        <p:par>
                          <p:cTn id="271" fill="hold">
                            <p:stCondLst>
                              <p:cond delay="0"/>
                            </p:stCondLst>
                            <p:childTnLst>
                              <p:par>
                                <p:cTn id="272" presetID="3" presetClass="entr" presetSubtype="5" fill="hold" grpId="0" nodeType="clickEffect">
                                  <p:stCondLst>
                                    <p:cond delay="0"/>
                                  </p:stCondLst>
                                  <p:childTnLst>
                                    <p:set>
                                      <p:cBhvr>
                                        <p:cTn id="273" dur="1" fill="hold">
                                          <p:stCondLst>
                                            <p:cond delay="0"/>
                                          </p:stCondLst>
                                        </p:cTn>
                                        <p:tgtEl>
                                          <p:spTgt spid="109"/>
                                        </p:tgtEl>
                                        <p:attrNameLst>
                                          <p:attrName>style.visibility</p:attrName>
                                        </p:attrNameLst>
                                      </p:cBhvr>
                                      <p:to>
                                        <p:strVal val="visible"/>
                                      </p:to>
                                    </p:set>
                                    <p:animEffect transition="in" filter="blinds(vertical)">
                                      <p:cBhvr>
                                        <p:cTn id="274" dur="500"/>
                                        <p:tgtEl>
                                          <p:spTgt spid="109"/>
                                        </p:tgtEl>
                                      </p:cBhvr>
                                    </p:animEffect>
                                  </p:childTnLst>
                                </p:cTn>
                              </p:par>
                              <p:par>
                                <p:cTn id="275" presetID="3" presetClass="entr" presetSubtype="5" fill="hold" grpId="0" nodeType="withEffect">
                                  <p:stCondLst>
                                    <p:cond delay="0"/>
                                  </p:stCondLst>
                                  <p:childTnLst>
                                    <p:set>
                                      <p:cBhvr>
                                        <p:cTn id="276" dur="1" fill="hold">
                                          <p:stCondLst>
                                            <p:cond delay="0"/>
                                          </p:stCondLst>
                                        </p:cTn>
                                        <p:tgtEl>
                                          <p:spTgt spid="110"/>
                                        </p:tgtEl>
                                        <p:attrNameLst>
                                          <p:attrName>style.visibility</p:attrName>
                                        </p:attrNameLst>
                                      </p:cBhvr>
                                      <p:to>
                                        <p:strVal val="visible"/>
                                      </p:to>
                                    </p:set>
                                    <p:animEffect transition="in" filter="blinds(vertical)">
                                      <p:cBhvr>
                                        <p:cTn id="277" dur="500"/>
                                        <p:tgtEl>
                                          <p:spTgt spid="110"/>
                                        </p:tgtEl>
                                      </p:cBhvr>
                                    </p:animEffect>
                                  </p:childTnLst>
                                </p:cTn>
                              </p:par>
                              <p:par>
                                <p:cTn id="278" presetID="3" presetClass="entr" presetSubtype="5" fill="hold" grpId="0" nodeType="withEffect">
                                  <p:stCondLst>
                                    <p:cond delay="0"/>
                                  </p:stCondLst>
                                  <p:childTnLst>
                                    <p:set>
                                      <p:cBhvr>
                                        <p:cTn id="279" dur="1" fill="hold">
                                          <p:stCondLst>
                                            <p:cond delay="0"/>
                                          </p:stCondLst>
                                        </p:cTn>
                                        <p:tgtEl>
                                          <p:spTgt spid="111"/>
                                        </p:tgtEl>
                                        <p:attrNameLst>
                                          <p:attrName>style.visibility</p:attrName>
                                        </p:attrNameLst>
                                      </p:cBhvr>
                                      <p:to>
                                        <p:strVal val="visible"/>
                                      </p:to>
                                    </p:set>
                                    <p:animEffect transition="in" filter="blinds(vertical)">
                                      <p:cBhvr>
                                        <p:cTn id="280" dur="500"/>
                                        <p:tgtEl>
                                          <p:spTgt spid="111"/>
                                        </p:tgtEl>
                                      </p:cBhvr>
                                    </p:animEffect>
                                  </p:childTnLst>
                                </p:cTn>
                              </p:par>
                              <p:par>
                                <p:cTn id="281" presetID="3" presetClass="entr" presetSubtype="5" fill="hold" grpId="0" nodeType="withEffect">
                                  <p:stCondLst>
                                    <p:cond delay="0"/>
                                  </p:stCondLst>
                                  <p:childTnLst>
                                    <p:set>
                                      <p:cBhvr>
                                        <p:cTn id="282" dur="1" fill="hold">
                                          <p:stCondLst>
                                            <p:cond delay="0"/>
                                          </p:stCondLst>
                                        </p:cTn>
                                        <p:tgtEl>
                                          <p:spTgt spid="112"/>
                                        </p:tgtEl>
                                        <p:attrNameLst>
                                          <p:attrName>style.visibility</p:attrName>
                                        </p:attrNameLst>
                                      </p:cBhvr>
                                      <p:to>
                                        <p:strVal val="visible"/>
                                      </p:to>
                                    </p:set>
                                    <p:animEffect transition="in" filter="blinds(vertical)">
                                      <p:cBhvr>
                                        <p:cTn id="283" dur="500"/>
                                        <p:tgtEl>
                                          <p:spTgt spid="112"/>
                                        </p:tgtEl>
                                      </p:cBhvr>
                                    </p:animEffect>
                                  </p:childTnLst>
                                </p:cTn>
                              </p:par>
                              <p:par>
                                <p:cTn id="284" presetID="3" presetClass="entr" presetSubtype="5" fill="hold" grpId="0" nodeType="withEffect">
                                  <p:stCondLst>
                                    <p:cond delay="0"/>
                                  </p:stCondLst>
                                  <p:childTnLst>
                                    <p:set>
                                      <p:cBhvr>
                                        <p:cTn id="285" dur="1" fill="hold">
                                          <p:stCondLst>
                                            <p:cond delay="0"/>
                                          </p:stCondLst>
                                        </p:cTn>
                                        <p:tgtEl>
                                          <p:spTgt spid="113"/>
                                        </p:tgtEl>
                                        <p:attrNameLst>
                                          <p:attrName>style.visibility</p:attrName>
                                        </p:attrNameLst>
                                      </p:cBhvr>
                                      <p:to>
                                        <p:strVal val="visible"/>
                                      </p:to>
                                    </p:set>
                                    <p:animEffect transition="in" filter="blinds(vertical)">
                                      <p:cBhvr>
                                        <p:cTn id="286" dur="500"/>
                                        <p:tgtEl>
                                          <p:spTgt spid="113"/>
                                        </p:tgtEl>
                                      </p:cBhvr>
                                    </p:animEffect>
                                  </p:childTnLst>
                                </p:cTn>
                              </p:par>
                              <p:par>
                                <p:cTn id="287" presetID="3" presetClass="entr" presetSubtype="5" fill="hold" grpId="0" nodeType="withEffect">
                                  <p:stCondLst>
                                    <p:cond delay="0"/>
                                  </p:stCondLst>
                                  <p:childTnLst>
                                    <p:set>
                                      <p:cBhvr>
                                        <p:cTn id="288" dur="1" fill="hold">
                                          <p:stCondLst>
                                            <p:cond delay="0"/>
                                          </p:stCondLst>
                                        </p:cTn>
                                        <p:tgtEl>
                                          <p:spTgt spid="114"/>
                                        </p:tgtEl>
                                        <p:attrNameLst>
                                          <p:attrName>style.visibility</p:attrName>
                                        </p:attrNameLst>
                                      </p:cBhvr>
                                      <p:to>
                                        <p:strVal val="visible"/>
                                      </p:to>
                                    </p:set>
                                    <p:animEffect transition="in" filter="blinds(vertical)">
                                      <p:cBhvr>
                                        <p:cTn id="289" dur="500"/>
                                        <p:tgtEl>
                                          <p:spTgt spid="114"/>
                                        </p:tgtEl>
                                      </p:cBhvr>
                                    </p:animEffect>
                                  </p:childTnLst>
                                </p:cTn>
                              </p:par>
                              <p:par>
                                <p:cTn id="290" presetID="3" presetClass="entr" presetSubtype="5" fill="hold" grpId="0" nodeType="withEffect">
                                  <p:stCondLst>
                                    <p:cond delay="0"/>
                                  </p:stCondLst>
                                  <p:childTnLst>
                                    <p:set>
                                      <p:cBhvr>
                                        <p:cTn id="291" dur="1" fill="hold">
                                          <p:stCondLst>
                                            <p:cond delay="0"/>
                                          </p:stCondLst>
                                        </p:cTn>
                                        <p:tgtEl>
                                          <p:spTgt spid="115"/>
                                        </p:tgtEl>
                                        <p:attrNameLst>
                                          <p:attrName>style.visibility</p:attrName>
                                        </p:attrNameLst>
                                      </p:cBhvr>
                                      <p:to>
                                        <p:strVal val="visible"/>
                                      </p:to>
                                    </p:set>
                                    <p:animEffect transition="in" filter="blinds(vertical)">
                                      <p:cBhvr>
                                        <p:cTn id="292" dur="500"/>
                                        <p:tgtEl>
                                          <p:spTgt spid="115"/>
                                        </p:tgtEl>
                                      </p:cBhvr>
                                    </p:animEffect>
                                  </p:childTnLst>
                                </p:cTn>
                              </p:par>
                              <p:par>
                                <p:cTn id="293" presetID="3" presetClass="entr" presetSubtype="5" fill="hold" grpId="0" nodeType="withEffect">
                                  <p:stCondLst>
                                    <p:cond delay="0"/>
                                  </p:stCondLst>
                                  <p:childTnLst>
                                    <p:set>
                                      <p:cBhvr>
                                        <p:cTn id="294" dur="1" fill="hold">
                                          <p:stCondLst>
                                            <p:cond delay="0"/>
                                          </p:stCondLst>
                                        </p:cTn>
                                        <p:tgtEl>
                                          <p:spTgt spid="116"/>
                                        </p:tgtEl>
                                        <p:attrNameLst>
                                          <p:attrName>style.visibility</p:attrName>
                                        </p:attrNameLst>
                                      </p:cBhvr>
                                      <p:to>
                                        <p:strVal val="visible"/>
                                      </p:to>
                                    </p:set>
                                    <p:animEffect transition="in" filter="blinds(vertical)">
                                      <p:cBhvr>
                                        <p:cTn id="295" dur="500"/>
                                        <p:tgtEl>
                                          <p:spTgt spid="116"/>
                                        </p:tgtEl>
                                      </p:cBhvr>
                                    </p:animEffect>
                                  </p:childTnLst>
                                </p:cTn>
                              </p:par>
                              <p:par>
                                <p:cTn id="296" presetID="3" presetClass="entr" presetSubtype="5" fill="hold" grpId="0" nodeType="withEffect">
                                  <p:stCondLst>
                                    <p:cond delay="0"/>
                                  </p:stCondLst>
                                  <p:childTnLst>
                                    <p:set>
                                      <p:cBhvr>
                                        <p:cTn id="297" dur="1" fill="hold">
                                          <p:stCondLst>
                                            <p:cond delay="0"/>
                                          </p:stCondLst>
                                        </p:cTn>
                                        <p:tgtEl>
                                          <p:spTgt spid="117"/>
                                        </p:tgtEl>
                                        <p:attrNameLst>
                                          <p:attrName>style.visibility</p:attrName>
                                        </p:attrNameLst>
                                      </p:cBhvr>
                                      <p:to>
                                        <p:strVal val="visible"/>
                                      </p:to>
                                    </p:set>
                                    <p:animEffect transition="in" filter="blinds(vertical)">
                                      <p:cBhvr>
                                        <p:cTn id="298" dur="500"/>
                                        <p:tgtEl>
                                          <p:spTgt spid="117"/>
                                        </p:tgtEl>
                                      </p:cBhvr>
                                    </p:animEffect>
                                  </p:childTnLst>
                                </p:cTn>
                              </p:par>
                              <p:par>
                                <p:cTn id="299" presetID="3" presetClass="entr" presetSubtype="5" fill="hold" grpId="0" nodeType="withEffect">
                                  <p:stCondLst>
                                    <p:cond delay="0"/>
                                  </p:stCondLst>
                                  <p:childTnLst>
                                    <p:set>
                                      <p:cBhvr>
                                        <p:cTn id="300" dur="1" fill="hold">
                                          <p:stCondLst>
                                            <p:cond delay="0"/>
                                          </p:stCondLst>
                                        </p:cTn>
                                        <p:tgtEl>
                                          <p:spTgt spid="118"/>
                                        </p:tgtEl>
                                        <p:attrNameLst>
                                          <p:attrName>style.visibility</p:attrName>
                                        </p:attrNameLst>
                                      </p:cBhvr>
                                      <p:to>
                                        <p:strVal val="visible"/>
                                      </p:to>
                                    </p:set>
                                    <p:animEffect transition="in" filter="blinds(vertical)">
                                      <p:cBhvr>
                                        <p:cTn id="301" dur="500"/>
                                        <p:tgtEl>
                                          <p:spTgt spid="118"/>
                                        </p:tgtEl>
                                      </p:cBhvr>
                                    </p:animEffect>
                                  </p:childTnLst>
                                </p:cTn>
                              </p:par>
                              <p:par>
                                <p:cTn id="302" presetID="3" presetClass="entr" presetSubtype="5" fill="hold" grpId="0" nodeType="withEffect">
                                  <p:stCondLst>
                                    <p:cond delay="0"/>
                                  </p:stCondLst>
                                  <p:childTnLst>
                                    <p:set>
                                      <p:cBhvr>
                                        <p:cTn id="303" dur="1" fill="hold">
                                          <p:stCondLst>
                                            <p:cond delay="0"/>
                                          </p:stCondLst>
                                        </p:cTn>
                                        <p:tgtEl>
                                          <p:spTgt spid="119"/>
                                        </p:tgtEl>
                                        <p:attrNameLst>
                                          <p:attrName>style.visibility</p:attrName>
                                        </p:attrNameLst>
                                      </p:cBhvr>
                                      <p:to>
                                        <p:strVal val="visible"/>
                                      </p:to>
                                    </p:set>
                                    <p:animEffect transition="in" filter="blinds(vertical)">
                                      <p:cBhvr>
                                        <p:cTn id="304" dur="500"/>
                                        <p:tgtEl>
                                          <p:spTgt spid="119"/>
                                        </p:tgtEl>
                                      </p:cBhvr>
                                    </p:animEffect>
                                  </p:childTnLst>
                                </p:cTn>
                              </p:par>
                              <p:par>
                                <p:cTn id="305" presetID="3" presetClass="entr" presetSubtype="5" fill="hold" grpId="0" nodeType="withEffect">
                                  <p:stCondLst>
                                    <p:cond delay="0"/>
                                  </p:stCondLst>
                                  <p:childTnLst>
                                    <p:set>
                                      <p:cBhvr>
                                        <p:cTn id="306" dur="1" fill="hold">
                                          <p:stCondLst>
                                            <p:cond delay="0"/>
                                          </p:stCondLst>
                                        </p:cTn>
                                        <p:tgtEl>
                                          <p:spTgt spid="120"/>
                                        </p:tgtEl>
                                        <p:attrNameLst>
                                          <p:attrName>style.visibility</p:attrName>
                                        </p:attrNameLst>
                                      </p:cBhvr>
                                      <p:to>
                                        <p:strVal val="visible"/>
                                      </p:to>
                                    </p:set>
                                    <p:animEffect transition="in" filter="blinds(vertical)">
                                      <p:cBhvr>
                                        <p:cTn id="307" dur="500"/>
                                        <p:tgtEl>
                                          <p:spTgt spid="120"/>
                                        </p:tgtEl>
                                      </p:cBhvr>
                                    </p:animEffect>
                                  </p:childTnLst>
                                </p:cTn>
                              </p:par>
                              <p:par>
                                <p:cTn id="308" presetID="3" presetClass="entr" presetSubtype="5" fill="hold" grpId="0" nodeType="withEffect">
                                  <p:stCondLst>
                                    <p:cond delay="0"/>
                                  </p:stCondLst>
                                  <p:childTnLst>
                                    <p:set>
                                      <p:cBhvr>
                                        <p:cTn id="309" dur="1" fill="hold">
                                          <p:stCondLst>
                                            <p:cond delay="0"/>
                                          </p:stCondLst>
                                        </p:cTn>
                                        <p:tgtEl>
                                          <p:spTgt spid="121"/>
                                        </p:tgtEl>
                                        <p:attrNameLst>
                                          <p:attrName>style.visibility</p:attrName>
                                        </p:attrNameLst>
                                      </p:cBhvr>
                                      <p:to>
                                        <p:strVal val="visible"/>
                                      </p:to>
                                    </p:set>
                                    <p:animEffect transition="in" filter="blinds(vertical)">
                                      <p:cBhvr>
                                        <p:cTn id="310" dur="500"/>
                                        <p:tgtEl>
                                          <p:spTgt spid="121"/>
                                        </p:tgtEl>
                                      </p:cBhvr>
                                    </p:animEffect>
                                  </p:childTnLst>
                                </p:cTn>
                              </p:par>
                              <p:par>
                                <p:cTn id="311" presetID="3" presetClass="entr" presetSubtype="5" fill="hold" grpId="0" nodeType="withEffect">
                                  <p:stCondLst>
                                    <p:cond delay="0"/>
                                  </p:stCondLst>
                                  <p:childTnLst>
                                    <p:set>
                                      <p:cBhvr>
                                        <p:cTn id="312" dur="1" fill="hold">
                                          <p:stCondLst>
                                            <p:cond delay="0"/>
                                          </p:stCondLst>
                                        </p:cTn>
                                        <p:tgtEl>
                                          <p:spTgt spid="122"/>
                                        </p:tgtEl>
                                        <p:attrNameLst>
                                          <p:attrName>style.visibility</p:attrName>
                                        </p:attrNameLst>
                                      </p:cBhvr>
                                      <p:to>
                                        <p:strVal val="visible"/>
                                      </p:to>
                                    </p:set>
                                    <p:animEffect transition="in" filter="blinds(vertical)">
                                      <p:cBhvr>
                                        <p:cTn id="313" dur="500"/>
                                        <p:tgtEl>
                                          <p:spTgt spid="122"/>
                                        </p:tgtEl>
                                      </p:cBhvr>
                                    </p:animEffect>
                                  </p:childTnLst>
                                </p:cTn>
                              </p:par>
                              <p:par>
                                <p:cTn id="314" presetID="3" presetClass="entr" presetSubtype="5" fill="hold" grpId="0" nodeType="withEffect">
                                  <p:stCondLst>
                                    <p:cond delay="0"/>
                                  </p:stCondLst>
                                  <p:childTnLst>
                                    <p:set>
                                      <p:cBhvr>
                                        <p:cTn id="315" dur="1" fill="hold">
                                          <p:stCondLst>
                                            <p:cond delay="0"/>
                                          </p:stCondLst>
                                        </p:cTn>
                                        <p:tgtEl>
                                          <p:spTgt spid="123"/>
                                        </p:tgtEl>
                                        <p:attrNameLst>
                                          <p:attrName>style.visibility</p:attrName>
                                        </p:attrNameLst>
                                      </p:cBhvr>
                                      <p:to>
                                        <p:strVal val="visible"/>
                                      </p:to>
                                    </p:set>
                                    <p:animEffect transition="in" filter="blinds(vertical)">
                                      <p:cBhvr>
                                        <p:cTn id="316" dur="500"/>
                                        <p:tgtEl>
                                          <p:spTgt spid="123"/>
                                        </p:tgtEl>
                                      </p:cBhvr>
                                    </p:animEffect>
                                  </p:childTnLst>
                                </p:cTn>
                              </p:par>
                              <p:par>
                                <p:cTn id="317" presetID="3" presetClass="entr" presetSubtype="5" fill="hold" grpId="0" nodeType="withEffect">
                                  <p:stCondLst>
                                    <p:cond delay="0"/>
                                  </p:stCondLst>
                                  <p:childTnLst>
                                    <p:set>
                                      <p:cBhvr>
                                        <p:cTn id="318" dur="1" fill="hold">
                                          <p:stCondLst>
                                            <p:cond delay="0"/>
                                          </p:stCondLst>
                                        </p:cTn>
                                        <p:tgtEl>
                                          <p:spTgt spid="124"/>
                                        </p:tgtEl>
                                        <p:attrNameLst>
                                          <p:attrName>style.visibility</p:attrName>
                                        </p:attrNameLst>
                                      </p:cBhvr>
                                      <p:to>
                                        <p:strVal val="visible"/>
                                      </p:to>
                                    </p:set>
                                    <p:animEffect transition="in" filter="blinds(vertical)">
                                      <p:cBhvr>
                                        <p:cTn id="319" dur="500"/>
                                        <p:tgtEl>
                                          <p:spTgt spid="124"/>
                                        </p:tgtEl>
                                      </p:cBhvr>
                                    </p:animEffect>
                                  </p:childTnLst>
                                </p:cTn>
                              </p:par>
                              <p:par>
                                <p:cTn id="320" presetID="3" presetClass="entr" presetSubtype="5" fill="hold" grpId="0" nodeType="withEffect">
                                  <p:stCondLst>
                                    <p:cond delay="0"/>
                                  </p:stCondLst>
                                  <p:childTnLst>
                                    <p:set>
                                      <p:cBhvr>
                                        <p:cTn id="321" dur="1" fill="hold">
                                          <p:stCondLst>
                                            <p:cond delay="0"/>
                                          </p:stCondLst>
                                        </p:cTn>
                                        <p:tgtEl>
                                          <p:spTgt spid="125"/>
                                        </p:tgtEl>
                                        <p:attrNameLst>
                                          <p:attrName>style.visibility</p:attrName>
                                        </p:attrNameLst>
                                      </p:cBhvr>
                                      <p:to>
                                        <p:strVal val="visible"/>
                                      </p:to>
                                    </p:set>
                                    <p:animEffect transition="in" filter="blinds(vertical)">
                                      <p:cBhvr>
                                        <p:cTn id="322" dur="500"/>
                                        <p:tgtEl>
                                          <p:spTgt spid="125"/>
                                        </p:tgtEl>
                                      </p:cBhvr>
                                    </p:animEffect>
                                  </p:childTnLst>
                                </p:cTn>
                              </p:par>
                              <p:par>
                                <p:cTn id="323" presetID="3" presetClass="entr" presetSubtype="5" fill="hold" grpId="0" nodeType="withEffect">
                                  <p:stCondLst>
                                    <p:cond delay="0"/>
                                  </p:stCondLst>
                                  <p:childTnLst>
                                    <p:set>
                                      <p:cBhvr>
                                        <p:cTn id="324" dur="1" fill="hold">
                                          <p:stCondLst>
                                            <p:cond delay="0"/>
                                          </p:stCondLst>
                                        </p:cTn>
                                        <p:tgtEl>
                                          <p:spTgt spid="166"/>
                                        </p:tgtEl>
                                        <p:attrNameLst>
                                          <p:attrName>style.visibility</p:attrName>
                                        </p:attrNameLst>
                                      </p:cBhvr>
                                      <p:to>
                                        <p:strVal val="visible"/>
                                      </p:to>
                                    </p:set>
                                    <p:animEffect transition="in" filter="blinds(vertical)">
                                      <p:cBhvr>
                                        <p:cTn id="325" dur="500"/>
                                        <p:tgtEl>
                                          <p:spTgt spid="166"/>
                                        </p:tgtEl>
                                      </p:cBhvr>
                                    </p:animEffect>
                                  </p:childTnLst>
                                </p:cTn>
                              </p:par>
                              <p:par>
                                <p:cTn id="326" presetID="3" presetClass="entr" presetSubtype="5" fill="hold" grpId="0" nodeType="withEffect">
                                  <p:stCondLst>
                                    <p:cond delay="0"/>
                                  </p:stCondLst>
                                  <p:childTnLst>
                                    <p:set>
                                      <p:cBhvr>
                                        <p:cTn id="327" dur="1" fill="hold">
                                          <p:stCondLst>
                                            <p:cond delay="0"/>
                                          </p:stCondLst>
                                        </p:cTn>
                                        <p:tgtEl>
                                          <p:spTgt spid="167"/>
                                        </p:tgtEl>
                                        <p:attrNameLst>
                                          <p:attrName>style.visibility</p:attrName>
                                        </p:attrNameLst>
                                      </p:cBhvr>
                                      <p:to>
                                        <p:strVal val="visible"/>
                                      </p:to>
                                    </p:set>
                                    <p:animEffect transition="in" filter="blinds(vertical)">
                                      <p:cBhvr>
                                        <p:cTn id="328" dur="500"/>
                                        <p:tgtEl>
                                          <p:spTgt spid="167"/>
                                        </p:tgtEl>
                                      </p:cBhvr>
                                    </p:animEffect>
                                  </p:childTnLst>
                                </p:cTn>
                              </p:par>
                            </p:childTnLst>
                          </p:cTn>
                        </p:par>
                      </p:childTnLst>
                    </p:cTn>
                  </p:par>
                  <p:par>
                    <p:cTn id="329" fill="hold">
                      <p:stCondLst>
                        <p:cond delay="indefinite"/>
                      </p:stCondLst>
                      <p:childTnLst>
                        <p:par>
                          <p:cTn id="330" fill="hold">
                            <p:stCondLst>
                              <p:cond delay="0"/>
                            </p:stCondLst>
                            <p:childTnLst>
                              <p:par>
                                <p:cTn id="331" presetID="3" presetClass="entr" presetSubtype="5" fill="hold" grpId="0" nodeType="clickEffect">
                                  <p:stCondLst>
                                    <p:cond delay="0"/>
                                  </p:stCondLst>
                                  <p:childTnLst>
                                    <p:set>
                                      <p:cBhvr>
                                        <p:cTn id="332" dur="1" fill="hold">
                                          <p:stCondLst>
                                            <p:cond delay="0"/>
                                          </p:stCondLst>
                                        </p:cTn>
                                        <p:tgtEl>
                                          <p:spTgt spid="126"/>
                                        </p:tgtEl>
                                        <p:attrNameLst>
                                          <p:attrName>style.visibility</p:attrName>
                                        </p:attrNameLst>
                                      </p:cBhvr>
                                      <p:to>
                                        <p:strVal val="visible"/>
                                      </p:to>
                                    </p:set>
                                    <p:animEffect transition="in" filter="blinds(vertical)">
                                      <p:cBhvr>
                                        <p:cTn id="333" dur="500"/>
                                        <p:tgtEl>
                                          <p:spTgt spid="126"/>
                                        </p:tgtEl>
                                      </p:cBhvr>
                                    </p:animEffect>
                                  </p:childTnLst>
                                </p:cTn>
                              </p:par>
                            </p:childTnLst>
                          </p:cTn>
                        </p:par>
                      </p:childTnLst>
                    </p:cTn>
                  </p:par>
                  <p:par>
                    <p:cTn id="334" fill="hold">
                      <p:stCondLst>
                        <p:cond delay="indefinite"/>
                      </p:stCondLst>
                      <p:childTnLst>
                        <p:par>
                          <p:cTn id="335" fill="hold">
                            <p:stCondLst>
                              <p:cond delay="0"/>
                            </p:stCondLst>
                            <p:childTnLst>
                              <p:par>
                                <p:cTn id="336" presetID="3" presetClass="entr" presetSubtype="5" fill="hold" grpId="0" nodeType="clickEffect">
                                  <p:stCondLst>
                                    <p:cond delay="0"/>
                                  </p:stCondLst>
                                  <p:childTnLst>
                                    <p:set>
                                      <p:cBhvr>
                                        <p:cTn id="337" dur="1" fill="hold">
                                          <p:stCondLst>
                                            <p:cond delay="0"/>
                                          </p:stCondLst>
                                        </p:cTn>
                                        <p:tgtEl>
                                          <p:spTgt spid="148"/>
                                        </p:tgtEl>
                                        <p:attrNameLst>
                                          <p:attrName>style.visibility</p:attrName>
                                        </p:attrNameLst>
                                      </p:cBhvr>
                                      <p:to>
                                        <p:strVal val="visible"/>
                                      </p:to>
                                    </p:set>
                                    <p:animEffect transition="in" filter="blinds(vertical)">
                                      <p:cBhvr>
                                        <p:cTn id="338" dur="500"/>
                                        <p:tgtEl>
                                          <p:spTgt spid="148"/>
                                        </p:tgtEl>
                                      </p:cBhvr>
                                    </p:animEffect>
                                  </p:childTnLst>
                                </p:cTn>
                              </p:par>
                              <p:par>
                                <p:cTn id="339" presetID="3" presetClass="entr" presetSubtype="5" fill="hold" grpId="0" nodeType="withEffect">
                                  <p:stCondLst>
                                    <p:cond delay="0"/>
                                  </p:stCondLst>
                                  <p:childTnLst>
                                    <p:set>
                                      <p:cBhvr>
                                        <p:cTn id="340" dur="1" fill="hold">
                                          <p:stCondLst>
                                            <p:cond delay="0"/>
                                          </p:stCondLst>
                                        </p:cTn>
                                        <p:tgtEl>
                                          <p:spTgt spid="149"/>
                                        </p:tgtEl>
                                        <p:attrNameLst>
                                          <p:attrName>style.visibility</p:attrName>
                                        </p:attrNameLst>
                                      </p:cBhvr>
                                      <p:to>
                                        <p:strVal val="visible"/>
                                      </p:to>
                                    </p:set>
                                    <p:animEffect transition="in" filter="blinds(vertical)">
                                      <p:cBhvr>
                                        <p:cTn id="341" dur="500"/>
                                        <p:tgtEl>
                                          <p:spTgt spid="149"/>
                                        </p:tgtEl>
                                      </p:cBhvr>
                                    </p:animEffect>
                                  </p:childTnLst>
                                </p:cTn>
                              </p:par>
                              <p:par>
                                <p:cTn id="342" presetID="3" presetClass="entr" presetSubtype="5" fill="hold" grpId="0" nodeType="withEffect">
                                  <p:stCondLst>
                                    <p:cond delay="0"/>
                                  </p:stCondLst>
                                  <p:childTnLst>
                                    <p:set>
                                      <p:cBhvr>
                                        <p:cTn id="343" dur="1" fill="hold">
                                          <p:stCondLst>
                                            <p:cond delay="0"/>
                                          </p:stCondLst>
                                        </p:cTn>
                                        <p:tgtEl>
                                          <p:spTgt spid="150"/>
                                        </p:tgtEl>
                                        <p:attrNameLst>
                                          <p:attrName>style.visibility</p:attrName>
                                        </p:attrNameLst>
                                      </p:cBhvr>
                                      <p:to>
                                        <p:strVal val="visible"/>
                                      </p:to>
                                    </p:set>
                                    <p:animEffect transition="in" filter="blinds(vertical)">
                                      <p:cBhvr>
                                        <p:cTn id="344" dur="500"/>
                                        <p:tgtEl>
                                          <p:spTgt spid="150"/>
                                        </p:tgtEl>
                                      </p:cBhvr>
                                    </p:animEffect>
                                  </p:childTnLst>
                                </p:cTn>
                              </p:par>
                              <p:par>
                                <p:cTn id="345" presetID="3" presetClass="entr" presetSubtype="5" fill="hold" grpId="0" nodeType="withEffect">
                                  <p:stCondLst>
                                    <p:cond delay="0"/>
                                  </p:stCondLst>
                                  <p:childTnLst>
                                    <p:set>
                                      <p:cBhvr>
                                        <p:cTn id="346" dur="1" fill="hold">
                                          <p:stCondLst>
                                            <p:cond delay="0"/>
                                          </p:stCondLst>
                                        </p:cTn>
                                        <p:tgtEl>
                                          <p:spTgt spid="151"/>
                                        </p:tgtEl>
                                        <p:attrNameLst>
                                          <p:attrName>style.visibility</p:attrName>
                                        </p:attrNameLst>
                                      </p:cBhvr>
                                      <p:to>
                                        <p:strVal val="visible"/>
                                      </p:to>
                                    </p:set>
                                    <p:animEffect transition="in" filter="blinds(vertical)">
                                      <p:cBhvr>
                                        <p:cTn id="347" dur="500"/>
                                        <p:tgtEl>
                                          <p:spTgt spid="151"/>
                                        </p:tgtEl>
                                      </p:cBhvr>
                                    </p:animEffect>
                                  </p:childTnLst>
                                </p:cTn>
                              </p:par>
                              <p:par>
                                <p:cTn id="348" presetID="3" presetClass="entr" presetSubtype="5" fill="hold" grpId="0" nodeType="withEffect">
                                  <p:stCondLst>
                                    <p:cond delay="0"/>
                                  </p:stCondLst>
                                  <p:childTnLst>
                                    <p:set>
                                      <p:cBhvr>
                                        <p:cTn id="349" dur="1" fill="hold">
                                          <p:stCondLst>
                                            <p:cond delay="0"/>
                                          </p:stCondLst>
                                        </p:cTn>
                                        <p:tgtEl>
                                          <p:spTgt spid="152"/>
                                        </p:tgtEl>
                                        <p:attrNameLst>
                                          <p:attrName>style.visibility</p:attrName>
                                        </p:attrNameLst>
                                      </p:cBhvr>
                                      <p:to>
                                        <p:strVal val="visible"/>
                                      </p:to>
                                    </p:set>
                                    <p:animEffect transition="in" filter="blinds(vertical)">
                                      <p:cBhvr>
                                        <p:cTn id="350" dur="500"/>
                                        <p:tgtEl>
                                          <p:spTgt spid="152"/>
                                        </p:tgtEl>
                                      </p:cBhvr>
                                    </p:animEffect>
                                  </p:childTnLst>
                                </p:cTn>
                              </p:par>
                              <p:par>
                                <p:cTn id="351" presetID="3" presetClass="entr" presetSubtype="5" fill="hold" grpId="0" nodeType="withEffect">
                                  <p:stCondLst>
                                    <p:cond delay="0"/>
                                  </p:stCondLst>
                                  <p:childTnLst>
                                    <p:set>
                                      <p:cBhvr>
                                        <p:cTn id="352" dur="1" fill="hold">
                                          <p:stCondLst>
                                            <p:cond delay="0"/>
                                          </p:stCondLst>
                                        </p:cTn>
                                        <p:tgtEl>
                                          <p:spTgt spid="153"/>
                                        </p:tgtEl>
                                        <p:attrNameLst>
                                          <p:attrName>style.visibility</p:attrName>
                                        </p:attrNameLst>
                                      </p:cBhvr>
                                      <p:to>
                                        <p:strVal val="visible"/>
                                      </p:to>
                                    </p:set>
                                    <p:animEffect transition="in" filter="blinds(vertical)">
                                      <p:cBhvr>
                                        <p:cTn id="353" dur="500"/>
                                        <p:tgtEl>
                                          <p:spTgt spid="153"/>
                                        </p:tgtEl>
                                      </p:cBhvr>
                                    </p:animEffect>
                                  </p:childTnLst>
                                </p:cTn>
                              </p:par>
                              <p:par>
                                <p:cTn id="354" presetID="3" presetClass="entr" presetSubtype="5" fill="hold" grpId="0" nodeType="withEffect">
                                  <p:stCondLst>
                                    <p:cond delay="0"/>
                                  </p:stCondLst>
                                  <p:childTnLst>
                                    <p:set>
                                      <p:cBhvr>
                                        <p:cTn id="355" dur="1" fill="hold">
                                          <p:stCondLst>
                                            <p:cond delay="0"/>
                                          </p:stCondLst>
                                        </p:cTn>
                                        <p:tgtEl>
                                          <p:spTgt spid="154"/>
                                        </p:tgtEl>
                                        <p:attrNameLst>
                                          <p:attrName>style.visibility</p:attrName>
                                        </p:attrNameLst>
                                      </p:cBhvr>
                                      <p:to>
                                        <p:strVal val="visible"/>
                                      </p:to>
                                    </p:set>
                                    <p:animEffect transition="in" filter="blinds(vertical)">
                                      <p:cBhvr>
                                        <p:cTn id="356" dur="500"/>
                                        <p:tgtEl>
                                          <p:spTgt spid="154"/>
                                        </p:tgtEl>
                                      </p:cBhvr>
                                    </p:animEffect>
                                  </p:childTnLst>
                                </p:cTn>
                              </p:par>
                              <p:par>
                                <p:cTn id="357" presetID="3" presetClass="entr" presetSubtype="5" fill="hold" grpId="0" nodeType="withEffect">
                                  <p:stCondLst>
                                    <p:cond delay="0"/>
                                  </p:stCondLst>
                                  <p:childTnLst>
                                    <p:set>
                                      <p:cBhvr>
                                        <p:cTn id="358" dur="1" fill="hold">
                                          <p:stCondLst>
                                            <p:cond delay="0"/>
                                          </p:stCondLst>
                                        </p:cTn>
                                        <p:tgtEl>
                                          <p:spTgt spid="155"/>
                                        </p:tgtEl>
                                        <p:attrNameLst>
                                          <p:attrName>style.visibility</p:attrName>
                                        </p:attrNameLst>
                                      </p:cBhvr>
                                      <p:to>
                                        <p:strVal val="visible"/>
                                      </p:to>
                                    </p:set>
                                    <p:animEffect transition="in" filter="blinds(vertical)">
                                      <p:cBhvr>
                                        <p:cTn id="359" dur="500"/>
                                        <p:tgtEl>
                                          <p:spTgt spid="155"/>
                                        </p:tgtEl>
                                      </p:cBhvr>
                                    </p:animEffect>
                                  </p:childTnLst>
                                </p:cTn>
                              </p:par>
                              <p:par>
                                <p:cTn id="360" presetID="3" presetClass="entr" presetSubtype="5" fill="hold" grpId="0" nodeType="withEffect">
                                  <p:stCondLst>
                                    <p:cond delay="0"/>
                                  </p:stCondLst>
                                  <p:childTnLst>
                                    <p:set>
                                      <p:cBhvr>
                                        <p:cTn id="361" dur="1" fill="hold">
                                          <p:stCondLst>
                                            <p:cond delay="0"/>
                                          </p:stCondLst>
                                        </p:cTn>
                                        <p:tgtEl>
                                          <p:spTgt spid="156"/>
                                        </p:tgtEl>
                                        <p:attrNameLst>
                                          <p:attrName>style.visibility</p:attrName>
                                        </p:attrNameLst>
                                      </p:cBhvr>
                                      <p:to>
                                        <p:strVal val="visible"/>
                                      </p:to>
                                    </p:set>
                                    <p:animEffect transition="in" filter="blinds(vertical)">
                                      <p:cBhvr>
                                        <p:cTn id="362" dur="500"/>
                                        <p:tgtEl>
                                          <p:spTgt spid="156"/>
                                        </p:tgtEl>
                                      </p:cBhvr>
                                    </p:animEffect>
                                  </p:childTnLst>
                                </p:cTn>
                              </p:par>
                              <p:par>
                                <p:cTn id="363" presetID="3" presetClass="entr" presetSubtype="5" fill="hold" grpId="0" nodeType="withEffect">
                                  <p:stCondLst>
                                    <p:cond delay="0"/>
                                  </p:stCondLst>
                                  <p:childTnLst>
                                    <p:set>
                                      <p:cBhvr>
                                        <p:cTn id="364" dur="1" fill="hold">
                                          <p:stCondLst>
                                            <p:cond delay="0"/>
                                          </p:stCondLst>
                                        </p:cTn>
                                        <p:tgtEl>
                                          <p:spTgt spid="157"/>
                                        </p:tgtEl>
                                        <p:attrNameLst>
                                          <p:attrName>style.visibility</p:attrName>
                                        </p:attrNameLst>
                                      </p:cBhvr>
                                      <p:to>
                                        <p:strVal val="visible"/>
                                      </p:to>
                                    </p:set>
                                    <p:animEffect transition="in" filter="blinds(vertical)">
                                      <p:cBhvr>
                                        <p:cTn id="365" dur="500"/>
                                        <p:tgtEl>
                                          <p:spTgt spid="157"/>
                                        </p:tgtEl>
                                      </p:cBhvr>
                                    </p:animEffect>
                                  </p:childTnLst>
                                </p:cTn>
                              </p:par>
                              <p:par>
                                <p:cTn id="366" presetID="3" presetClass="entr" presetSubtype="5" fill="hold" grpId="0" nodeType="withEffect">
                                  <p:stCondLst>
                                    <p:cond delay="0"/>
                                  </p:stCondLst>
                                  <p:childTnLst>
                                    <p:set>
                                      <p:cBhvr>
                                        <p:cTn id="367" dur="1" fill="hold">
                                          <p:stCondLst>
                                            <p:cond delay="0"/>
                                          </p:stCondLst>
                                        </p:cTn>
                                        <p:tgtEl>
                                          <p:spTgt spid="158"/>
                                        </p:tgtEl>
                                        <p:attrNameLst>
                                          <p:attrName>style.visibility</p:attrName>
                                        </p:attrNameLst>
                                      </p:cBhvr>
                                      <p:to>
                                        <p:strVal val="visible"/>
                                      </p:to>
                                    </p:set>
                                    <p:animEffect transition="in" filter="blinds(vertical)">
                                      <p:cBhvr>
                                        <p:cTn id="368" dur="500"/>
                                        <p:tgtEl>
                                          <p:spTgt spid="158"/>
                                        </p:tgtEl>
                                      </p:cBhvr>
                                    </p:animEffect>
                                  </p:childTnLst>
                                </p:cTn>
                              </p:par>
                              <p:par>
                                <p:cTn id="369" presetID="3" presetClass="entr" presetSubtype="5" fill="hold" grpId="0" nodeType="withEffect">
                                  <p:stCondLst>
                                    <p:cond delay="0"/>
                                  </p:stCondLst>
                                  <p:childTnLst>
                                    <p:set>
                                      <p:cBhvr>
                                        <p:cTn id="370" dur="1" fill="hold">
                                          <p:stCondLst>
                                            <p:cond delay="0"/>
                                          </p:stCondLst>
                                        </p:cTn>
                                        <p:tgtEl>
                                          <p:spTgt spid="159"/>
                                        </p:tgtEl>
                                        <p:attrNameLst>
                                          <p:attrName>style.visibility</p:attrName>
                                        </p:attrNameLst>
                                      </p:cBhvr>
                                      <p:to>
                                        <p:strVal val="visible"/>
                                      </p:to>
                                    </p:set>
                                    <p:animEffect transition="in" filter="blinds(vertical)">
                                      <p:cBhvr>
                                        <p:cTn id="371" dur="500"/>
                                        <p:tgtEl>
                                          <p:spTgt spid="159"/>
                                        </p:tgtEl>
                                      </p:cBhvr>
                                    </p:animEffect>
                                  </p:childTnLst>
                                </p:cTn>
                              </p:par>
                              <p:par>
                                <p:cTn id="372" presetID="3" presetClass="entr" presetSubtype="5" fill="hold" grpId="0" nodeType="withEffect">
                                  <p:stCondLst>
                                    <p:cond delay="0"/>
                                  </p:stCondLst>
                                  <p:childTnLst>
                                    <p:set>
                                      <p:cBhvr>
                                        <p:cTn id="373" dur="1" fill="hold">
                                          <p:stCondLst>
                                            <p:cond delay="0"/>
                                          </p:stCondLst>
                                        </p:cTn>
                                        <p:tgtEl>
                                          <p:spTgt spid="160"/>
                                        </p:tgtEl>
                                        <p:attrNameLst>
                                          <p:attrName>style.visibility</p:attrName>
                                        </p:attrNameLst>
                                      </p:cBhvr>
                                      <p:to>
                                        <p:strVal val="visible"/>
                                      </p:to>
                                    </p:set>
                                    <p:animEffect transition="in" filter="blinds(vertical)">
                                      <p:cBhvr>
                                        <p:cTn id="374" dur="500"/>
                                        <p:tgtEl>
                                          <p:spTgt spid="160"/>
                                        </p:tgtEl>
                                      </p:cBhvr>
                                    </p:animEffect>
                                  </p:childTnLst>
                                </p:cTn>
                              </p:par>
                              <p:par>
                                <p:cTn id="375" presetID="3" presetClass="entr" presetSubtype="5" fill="hold" grpId="0" nodeType="withEffect">
                                  <p:stCondLst>
                                    <p:cond delay="0"/>
                                  </p:stCondLst>
                                  <p:childTnLst>
                                    <p:set>
                                      <p:cBhvr>
                                        <p:cTn id="376" dur="1" fill="hold">
                                          <p:stCondLst>
                                            <p:cond delay="0"/>
                                          </p:stCondLst>
                                        </p:cTn>
                                        <p:tgtEl>
                                          <p:spTgt spid="161"/>
                                        </p:tgtEl>
                                        <p:attrNameLst>
                                          <p:attrName>style.visibility</p:attrName>
                                        </p:attrNameLst>
                                      </p:cBhvr>
                                      <p:to>
                                        <p:strVal val="visible"/>
                                      </p:to>
                                    </p:set>
                                    <p:animEffect transition="in" filter="blinds(vertical)">
                                      <p:cBhvr>
                                        <p:cTn id="377" dur="500"/>
                                        <p:tgtEl>
                                          <p:spTgt spid="161"/>
                                        </p:tgtEl>
                                      </p:cBhvr>
                                    </p:animEffect>
                                  </p:childTnLst>
                                </p:cTn>
                              </p:par>
                              <p:par>
                                <p:cTn id="378" presetID="3" presetClass="entr" presetSubtype="5" fill="hold" grpId="0" nodeType="withEffect">
                                  <p:stCondLst>
                                    <p:cond delay="0"/>
                                  </p:stCondLst>
                                  <p:childTnLst>
                                    <p:set>
                                      <p:cBhvr>
                                        <p:cTn id="379" dur="1" fill="hold">
                                          <p:stCondLst>
                                            <p:cond delay="0"/>
                                          </p:stCondLst>
                                        </p:cTn>
                                        <p:tgtEl>
                                          <p:spTgt spid="162"/>
                                        </p:tgtEl>
                                        <p:attrNameLst>
                                          <p:attrName>style.visibility</p:attrName>
                                        </p:attrNameLst>
                                      </p:cBhvr>
                                      <p:to>
                                        <p:strVal val="visible"/>
                                      </p:to>
                                    </p:set>
                                    <p:animEffect transition="in" filter="blinds(vertical)">
                                      <p:cBhvr>
                                        <p:cTn id="380" dur="500"/>
                                        <p:tgtEl>
                                          <p:spTgt spid="162"/>
                                        </p:tgtEl>
                                      </p:cBhvr>
                                    </p:animEffect>
                                  </p:childTnLst>
                                </p:cTn>
                              </p:par>
                              <p:par>
                                <p:cTn id="381" presetID="3" presetClass="entr" presetSubtype="5" fill="hold" grpId="0" nodeType="withEffect">
                                  <p:stCondLst>
                                    <p:cond delay="0"/>
                                  </p:stCondLst>
                                  <p:childTnLst>
                                    <p:set>
                                      <p:cBhvr>
                                        <p:cTn id="382" dur="1" fill="hold">
                                          <p:stCondLst>
                                            <p:cond delay="0"/>
                                          </p:stCondLst>
                                        </p:cTn>
                                        <p:tgtEl>
                                          <p:spTgt spid="163"/>
                                        </p:tgtEl>
                                        <p:attrNameLst>
                                          <p:attrName>style.visibility</p:attrName>
                                        </p:attrNameLst>
                                      </p:cBhvr>
                                      <p:to>
                                        <p:strVal val="visible"/>
                                      </p:to>
                                    </p:set>
                                    <p:animEffect transition="in" filter="blinds(vertical)">
                                      <p:cBhvr>
                                        <p:cTn id="383" dur="500"/>
                                        <p:tgtEl>
                                          <p:spTgt spid="163"/>
                                        </p:tgtEl>
                                      </p:cBhvr>
                                    </p:animEffect>
                                  </p:childTnLst>
                                </p:cTn>
                              </p:par>
                              <p:par>
                                <p:cTn id="384" presetID="3" presetClass="entr" presetSubtype="5" fill="hold" grpId="0" nodeType="withEffect">
                                  <p:stCondLst>
                                    <p:cond delay="0"/>
                                  </p:stCondLst>
                                  <p:childTnLst>
                                    <p:set>
                                      <p:cBhvr>
                                        <p:cTn id="385" dur="1" fill="hold">
                                          <p:stCondLst>
                                            <p:cond delay="0"/>
                                          </p:stCondLst>
                                        </p:cTn>
                                        <p:tgtEl>
                                          <p:spTgt spid="164"/>
                                        </p:tgtEl>
                                        <p:attrNameLst>
                                          <p:attrName>style.visibility</p:attrName>
                                        </p:attrNameLst>
                                      </p:cBhvr>
                                      <p:to>
                                        <p:strVal val="visible"/>
                                      </p:to>
                                    </p:set>
                                    <p:animEffect transition="in" filter="blinds(vertical)">
                                      <p:cBhvr>
                                        <p:cTn id="386" dur="500"/>
                                        <p:tgtEl>
                                          <p:spTgt spid="164"/>
                                        </p:tgtEl>
                                      </p:cBhvr>
                                    </p:animEffect>
                                  </p:childTnLst>
                                </p:cTn>
                              </p:par>
                            </p:childTnLst>
                          </p:cTn>
                        </p:par>
                      </p:childTnLst>
                    </p:cTn>
                  </p:par>
                  <p:par>
                    <p:cTn id="387" fill="hold">
                      <p:stCondLst>
                        <p:cond delay="indefinite"/>
                      </p:stCondLst>
                      <p:childTnLst>
                        <p:par>
                          <p:cTn id="388" fill="hold">
                            <p:stCondLst>
                              <p:cond delay="0"/>
                            </p:stCondLst>
                            <p:childTnLst>
                              <p:par>
                                <p:cTn id="389" presetID="3" presetClass="entr" presetSubtype="5" fill="hold" grpId="0" nodeType="clickEffect">
                                  <p:stCondLst>
                                    <p:cond delay="0"/>
                                  </p:stCondLst>
                                  <p:childTnLst>
                                    <p:set>
                                      <p:cBhvr>
                                        <p:cTn id="390" dur="1" fill="hold">
                                          <p:stCondLst>
                                            <p:cond delay="0"/>
                                          </p:stCondLst>
                                        </p:cTn>
                                        <p:tgtEl>
                                          <p:spTgt spid="165"/>
                                        </p:tgtEl>
                                        <p:attrNameLst>
                                          <p:attrName>style.visibility</p:attrName>
                                        </p:attrNameLst>
                                      </p:cBhvr>
                                      <p:to>
                                        <p:strVal val="visible"/>
                                      </p:to>
                                    </p:set>
                                    <p:animEffect transition="in" filter="blinds(vertical)">
                                      <p:cBhvr>
                                        <p:cTn id="391"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animBg="1"/>
      <p:bldP spid="28" grpId="0" animBg="1"/>
      <p:bldP spid="29" grpId="0" animBg="1"/>
      <p:bldP spid="30" grpId="0" animBg="1"/>
      <p:bldP spid="31" grpId="0"/>
      <p:bldP spid="32" grpId="0"/>
      <p:bldP spid="33" grpId="0"/>
      <p:bldP spid="34" grpId="0"/>
      <p:bldP spid="35" grpId="0" animBg="1"/>
      <p:bldP spid="36" grpId="0" animBg="1"/>
      <p:bldP spid="37" grpId="0" animBg="1"/>
      <p:bldP spid="38" grpId="0" animBg="1"/>
      <p:bldP spid="39" grpId="0" animBg="1"/>
      <p:bldP spid="40" grpId="0" animBg="1"/>
      <p:bldP spid="41" grpId="0" animBg="1"/>
      <p:bldP spid="42" grpId="0"/>
      <p:bldP spid="43" grpId="0" animBg="1"/>
      <p:bldP spid="44" grpId="0" animBg="1"/>
      <p:bldP spid="45" grpId="0" animBg="1"/>
      <p:bldP spid="46" grpId="0" animBg="1"/>
      <p:bldP spid="47" grpId="0" animBg="1"/>
      <p:bldP spid="48" grpId="0"/>
      <p:bldP spid="49" grpId="0"/>
      <p:bldP spid="50" grpId="0"/>
      <p:bldP spid="51"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p:bldP spid="66" grpId="0" animBg="1"/>
      <p:bldP spid="67" grpId="0" animBg="1"/>
      <p:bldP spid="68" grpId="0" animBg="1"/>
      <p:bldP spid="69" grpId="0" animBg="1"/>
      <p:bldP spid="70" grpId="0" animBg="1"/>
      <p:bldP spid="71" grpId="0"/>
      <p:bldP spid="72" grpId="0"/>
      <p:bldP spid="73" grpId="0"/>
      <p:bldP spid="74" grpId="0"/>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p:bldP spid="86" grpId="0"/>
      <p:bldP spid="105" grpId="0"/>
      <p:bldP spid="109" grpId="0"/>
      <p:bldP spid="110" grpId="0" animBg="1"/>
      <p:bldP spid="111" grpId="0" animBg="1"/>
      <p:bldP spid="112" grpId="0" animBg="1"/>
      <p:bldP spid="113" grpId="0" animBg="1"/>
      <p:bldP spid="114" grpId="0" animBg="1"/>
      <p:bldP spid="115" grpId="0"/>
      <p:bldP spid="116" grpId="0"/>
      <p:bldP spid="117" grpId="0"/>
      <p:bldP spid="118" grpId="0"/>
      <p:bldP spid="119" grpId="0" animBg="1"/>
      <p:bldP spid="120" grpId="0" animBg="1"/>
      <p:bldP spid="121" grpId="0" animBg="1"/>
      <p:bldP spid="122" grpId="0" animBg="1"/>
      <p:bldP spid="123" grpId="0" animBg="1"/>
      <p:bldP spid="124" grpId="0" animBg="1"/>
      <p:bldP spid="125" grpId="0" animBg="1"/>
      <p:bldP spid="126" grpId="0"/>
      <p:bldP spid="127" grpId="0"/>
      <p:bldP spid="128" grpId="0" animBg="1"/>
      <p:bldP spid="129" grpId="0" animBg="1"/>
      <p:bldP spid="130" grpId="0" animBg="1"/>
      <p:bldP spid="131" grpId="0" animBg="1"/>
      <p:bldP spid="132" grpId="0" animBg="1"/>
      <p:bldP spid="133" grpId="0"/>
      <p:bldP spid="134" grpId="0"/>
      <p:bldP spid="135" grpId="0"/>
      <p:bldP spid="136" grpId="0"/>
      <p:bldP spid="137" grpId="0" animBg="1"/>
      <p:bldP spid="138" grpId="0" animBg="1"/>
      <p:bldP spid="139" grpId="0" animBg="1"/>
      <p:bldP spid="140" grpId="0" animBg="1"/>
      <p:bldP spid="141" grpId="0" animBg="1"/>
      <p:bldP spid="142" grpId="0" animBg="1"/>
      <p:bldP spid="143" grpId="0" animBg="1"/>
      <p:bldP spid="144" grpId="0" animBg="1"/>
      <p:bldP spid="146" grpId="0"/>
      <p:bldP spid="147" grpId="0" animBg="1"/>
      <p:bldP spid="148" grpId="0"/>
      <p:bldP spid="149" grpId="0" animBg="1"/>
      <p:bldP spid="150" grpId="0" animBg="1"/>
      <p:bldP spid="151" grpId="0" animBg="1"/>
      <p:bldP spid="152" grpId="0" animBg="1"/>
      <p:bldP spid="153" grpId="0" animBg="1"/>
      <p:bldP spid="154" grpId="0"/>
      <p:bldP spid="155" grpId="0"/>
      <p:bldP spid="156" grpId="0"/>
      <p:bldP spid="157" grpId="0"/>
      <p:bldP spid="158" grpId="0" animBg="1"/>
      <p:bldP spid="159" grpId="0" animBg="1"/>
      <p:bldP spid="160" grpId="0" animBg="1"/>
      <p:bldP spid="161" grpId="0" animBg="1"/>
      <p:bldP spid="162" grpId="0" animBg="1"/>
      <p:bldP spid="163" grpId="0" animBg="1"/>
      <p:bldP spid="164" grpId="0" animBg="1"/>
      <p:bldP spid="165" grpId="0"/>
      <p:bldP spid="166" grpId="0" animBg="1"/>
      <p:bldP spid="16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二维奇偶校验的启示</a:t>
            </a:r>
            <a:endParaRPr lang="zh-CN" altLang="en-US" dirty="0"/>
          </a:p>
        </p:txBody>
      </p:sp>
      <p:sp>
        <p:nvSpPr>
          <p:cNvPr id="3" name="内容占位符 2"/>
          <p:cNvSpPr>
            <a:spLocks noGrp="1"/>
          </p:cNvSpPr>
          <p:nvPr>
            <p:ph idx="1"/>
          </p:nvPr>
        </p:nvSpPr>
        <p:spPr>
          <a:xfrm>
            <a:off x="487822" y="942764"/>
            <a:ext cx="6687529" cy="2562537"/>
          </a:xfrm>
        </p:spPr>
        <p:txBody>
          <a:bodyPr>
            <a:normAutofit fontScale="77500" lnSpcReduction="20000"/>
          </a:bodyPr>
          <a:lstStyle/>
          <a:p>
            <a:pPr eaLnBrk="1" hangingPunct="1">
              <a:lnSpc>
                <a:spcPct val="150000"/>
              </a:lnSpc>
            </a:pPr>
            <a:r>
              <a:rPr lang="zh-CN" altLang="en-US" sz="3400" dirty="0"/>
              <a:t>多个奇偶校验组</a:t>
            </a:r>
            <a:endParaRPr lang="en-US" altLang="zh-CN" sz="3400" dirty="0"/>
          </a:p>
          <a:p>
            <a:pPr lvl="1" eaLnBrk="1" hangingPunct="1">
              <a:lnSpc>
                <a:spcPct val="150000"/>
              </a:lnSpc>
            </a:pPr>
            <a:r>
              <a:rPr lang="zh-CN" altLang="en-US" sz="2800" dirty="0"/>
              <a:t>一个数据位参加多个校验组</a:t>
            </a:r>
          </a:p>
          <a:p>
            <a:pPr lvl="1" eaLnBrk="1" hangingPunct="1">
              <a:lnSpc>
                <a:spcPct val="150000"/>
              </a:lnSpc>
            </a:pPr>
            <a:r>
              <a:rPr lang="zh-CN" altLang="en-US" sz="2800" dirty="0"/>
              <a:t>一个数据位发生错误可在多个检测码中反应</a:t>
            </a:r>
          </a:p>
          <a:p>
            <a:pPr lvl="1" eaLnBrk="1" hangingPunct="1">
              <a:lnSpc>
                <a:spcPct val="150000"/>
              </a:lnSpc>
            </a:pPr>
            <a:r>
              <a:rPr lang="zh-CN" altLang="en-US" sz="2800" dirty="0"/>
              <a:t>可有效提高检错能力</a:t>
            </a:r>
            <a:endParaRPr lang="en-US" altLang="zh-CN" sz="2800" dirty="0"/>
          </a:p>
          <a:p>
            <a:endParaRPr lang="zh-CN" altLang="en-US" dirty="0"/>
          </a:p>
        </p:txBody>
      </p:sp>
      <p:sp>
        <p:nvSpPr>
          <p:cNvPr id="28" name="Text Box 21"/>
          <p:cNvSpPr txBox="1">
            <a:spLocks noChangeArrowheads="1"/>
          </p:cNvSpPr>
          <p:nvPr/>
        </p:nvSpPr>
        <p:spPr bwMode="auto">
          <a:xfrm>
            <a:off x="5492416" y="362040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a:spLocks/>
          </p:cNvSpPr>
          <p:nvPr/>
        </p:nvSpPr>
        <p:spPr bwMode="auto">
          <a:xfrm>
            <a:off x="6375054" y="359725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headEn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30" name="组合 29"/>
          <p:cNvGrpSpPr/>
          <p:nvPr/>
        </p:nvGrpSpPr>
        <p:grpSpPr>
          <a:xfrm>
            <a:off x="6983941" y="208778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p>
          </p:txBody>
        </p:sp>
        <p:sp>
          <p:nvSpPr>
            <p:cNvPr id="38"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headEnd/>
              <a:tailEnd/>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headEnd/>
              <a:tailEnd/>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p>
          </p:txBody>
        </p:sp>
      </p:grpSp>
      <p:sp>
        <p:nvSpPr>
          <p:cNvPr id="48" name="Text Box 21"/>
          <p:cNvSpPr txBox="1">
            <a:spLocks noChangeArrowheads="1"/>
          </p:cNvSpPr>
          <p:nvPr/>
        </p:nvSpPr>
        <p:spPr bwMode="auto">
          <a:xfrm>
            <a:off x="7538144" y="570353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49" name="直接箭头连接符 48"/>
          <p:cNvCxnSpPr/>
          <p:nvPr/>
        </p:nvCxnSpPr>
        <p:spPr>
          <a:xfrm flipV="1">
            <a:off x="7518054" y="549923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 Box 21"/>
          <p:cNvSpPr txBox="1">
            <a:spLocks noChangeArrowheads="1"/>
          </p:cNvSpPr>
          <p:nvPr/>
        </p:nvSpPr>
        <p:spPr bwMode="auto">
          <a:xfrm>
            <a:off x="9209673" y="312342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p>
        </p:txBody>
      </p:sp>
      <p:cxnSp>
        <p:nvCxnSpPr>
          <p:cNvPr id="51" name="直接箭头连接符 50"/>
          <p:cNvCxnSpPr/>
          <p:nvPr/>
        </p:nvCxnSpPr>
        <p:spPr>
          <a:xfrm flipH="1">
            <a:off x="9136484" y="349019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518054" y="604398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9480D8A5-107D-4032-AD18-6098E313CEFF}"/>
              </a:ext>
            </a:extLst>
          </p:cNvPr>
          <p:cNvSpPr/>
          <p:nvPr/>
        </p:nvSpPr>
        <p:spPr>
          <a:xfrm>
            <a:off x="487822" y="4081257"/>
            <a:ext cx="5887232" cy="821954"/>
          </a:xfrm>
          <a:prstGeom prst="rect">
            <a:avLst/>
          </a:prstGeom>
        </p:spPr>
        <p:txBody>
          <a:bodyPr vert="horz" lIns="91440" tIns="45720" rIns="91440" bIns="45720" rtlCol="0">
            <a:noAutofit/>
          </a:bodyPr>
          <a:lstStyle/>
          <a:p>
            <a:pPr marL="812800" lvl="1" indent="-355600" algn="just">
              <a:lnSpc>
                <a:spcPct val="150000"/>
              </a:lnSpc>
              <a:spcBef>
                <a:spcPts val="500"/>
              </a:spcBef>
              <a:buClr>
                <a:srgbClr val="FFC000"/>
              </a:buClr>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可否根据两个校验组的编码组合，定位出错的数据位？</a:t>
            </a:r>
          </a:p>
        </p:txBody>
      </p:sp>
    </p:spTree>
    <p:extLst>
      <p:ext uri="{BB962C8B-B14F-4D97-AF65-F5344CB8AC3E}">
        <p14:creationId xmlns:p14="http://schemas.microsoft.com/office/powerpoint/2010/main" val="195415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zh-CN" altLang="en-US" dirty="0"/>
              <a:t>奇偶校验</a:t>
            </a:r>
          </a:p>
          <a:p>
            <a:pPr eaLnBrk="1" hangingPunct="1">
              <a:lnSpc>
                <a:spcPct val="150000"/>
              </a:lnSpc>
              <a:defRPr/>
            </a:pPr>
            <a:r>
              <a:rPr lang="zh-CN" altLang="en-US" dirty="0">
                <a:solidFill>
                  <a:srgbClr val="C00000"/>
                </a:solidFill>
              </a:rPr>
              <a:t>海明校验</a:t>
            </a:r>
            <a:endParaRPr lang="en-US" altLang="zh-CN" dirty="0">
              <a:solidFill>
                <a:srgbClr val="C00000"/>
              </a:solidFill>
            </a:endParaRPr>
          </a:p>
          <a:p>
            <a:pPr eaLnBrk="1" hangingPunct="1">
              <a:lnSpc>
                <a:spcPct val="150000"/>
              </a:lnSpc>
              <a:defRPr/>
            </a:pPr>
            <a:r>
              <a:rPr lang="en-US" altLang="zh-CN" dirty="0"/>
              <a:t>CRC</a:t>
            </a:r>
            <a:r>
              <a:rPr lang="zh-CN" altLang="en-US"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702230729"/>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199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2. 4.3 </a:t>
            </a:r>
            <a:r>
              <a:rPr lang="zh-CN" altLang="en-US" dirty="0"/>
              <a:t>海明校验  </a:t>
            </a:r>
            <a:r>
              <a:rPr lang="en-US" altLang="zh-CN" dirty="0"/>
              <a:t>Hamming Codes</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奇偶校验</a:t>
            </a:r>
          </a:p>
          <a:p>
            <a:pPr lvl="1" eaLnBrk="1" hangingPunct="1">
              <a:lnSpc>
                <a:spcPct val="150000"/>
              </a:lnSpc>
            </a:pPr>
            <a:r>
              <a:rPr lang="zh-CN" altLang="en-US" dirty="0"/>
              <a:t>一个校验位</a:t>
            </a:r>
          </a:p>
          <a:p>
            <a:pPr lvl="1" eaLnBrk="1" hangingPunct="1">
              <a:lnSpc>
                <a:spcPct val="150000"/>
              </a:lnSpc>
            </a:pPr>
            <a:r>
              <a:rPr lang="zh-CN" altLang="en-US" dirty="0"/>
              <a:t>只能检错，无法纠错</a:t>
            </a:r>
          </a:p>
          <a:p>
            <a:pPr eaLnBrk="1" hangingPunct="1">
              <a:lnSpc>
                <a:spcPct val="150000"/>
              </a:lnSpc>
            </a:pPr>
            <a:r>
              <a:rPr lang="zh-CN" altLang="en-US" b="1" dirty="0"/>
              <a:t>海明码</a:t>
            </a:r>
          </a:p>
          <a:p>
            <a:pPr lvl="1" eaLnBrk="1" hangingPunct="1">
              <a:lnSpc>
                <a:spcPct val="150000"/>
              </a:lnSpc>
            </a:pPr>
            <a:r>
              <a:rPr lang="zh-CN" altLang="en-US" dirty="0"/>
              <a:t>多个奇偶校验组</a:t>
            </a:r>
          </a:p>
          <a:p>
            <a:pPr lvl="1" eaLnBrk="1" hangingPunct="1">
              <a:lnSpc>
                <a:spcPct val="150000"/>
              </a:lnSpc>
            </a:pPr>
            <a:r>
              <a:rPr lang="zh-CN" altLang="en-US" dirty="0"/>
              <a:t>既能检错，也能纠错</a:t>
            </a:r>
            <a:endParaRPr lang="en-US" altLang="zh-CN" dirty="0"/>
          </a:p>
          <a:p>
            <a:pPr lvl="1" eaLnBrk="1" hangingPunct="1">
              <a:lnSpc>
                <a:spcPct val="150000"/>
              </a:lnSpc>
            </a:pPr>
            <a:r>
              <a:rPr lang="zh-CN" altLang="en-US" dirty="0"/>
              <a:t>最小码距为</a:t>
            </a:r>
            <a:r>
              <a:rPr lang="en-US" altLang="zh-CN" dirty="0"/>
              <a:t>3</a:t>
            </a:r>
            <a:endParaRPr lang="zh-CN" altLang="en-US" dirty="0"/>
          </a:p>
          <a:p>
            <a:endParaRPr lang="zh-CN" altLang="en-US" dirty="0"/>
          </a:p>
        </p:txBody>
      </p:sp>
      <p:sp>
        <p:nvSpPr>
          <p:cNvPr id="8" name="矩形 7"/>
          <p:cNvSpPr/>
          <p:nvPr/>
        </p:nvSpPr>
        <p:spPr>
          <a:xfrm>
            <a:off x="7000174" y="5924559"/>
            <a:ext cx="2283526" cy="646331"/>
          </a:xfrm>
          <a:prstGeom prst="rect">
            <a:avLst/>
          </a:prstGeom>
        </p:spPr>
        <p:txBody>
          <a:bodyPr wrap="square">
            <a:spAutoFit/>
          </a:bodyPr>
          <a:lstStyle/>
          <a:p>
            <a:r>
              <a:rPr lang="en-US" altLang="zh-CN" b="1" dirty="0">
                <a:latin typeface="Agency FB" panose="020B0503020202020204" pitchFamily="34" charset="0"/>
              </a:rPr>
              <a:t>Richard Wesley Hamming</a:t>
            </a:r>
          </a:p>
          <a:p>
            <a:pPr algn="ctr"/>
            <a:r>
              <a:rPr lang="en-US" altLang="zh-CN" b="1" dirty="0">
                <a:latin typeface="Agency FB" panose="020B0503020202020204" pitchFamily="34" charset="0"/>
              </a:rPr>
              <a:t>1950</a:t>
            </a:r>
            <a:endParaRPr lang="zh-CN" altLang="en-US" b="1" dirty="0">
              <a:latin typeface="Agency FB" panose="020B0503020202020204" pitchFamily="34" charset="0"/>
            </a:endParaRPr>
          </a:p>
        </p:txBody>
      </p:sp>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59956" y="4980516"/>
            <a:ext cx="1710974" cy="1160975"/>
          </a:xfrm>
          <a:prstGeom prst="rect">
            <a:avLst/>
          </a:prstGeom>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l="11888" r="4366" b="17909"/>
          <a:stretch/>
        </p:blipFill>
        <p:spPr>
          <a:xfrm>
            <a:off x="7104609" y="3242924"/>
            <a:ext cx="1800200" cy="25950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27465" y="3361606"/>
            <a:ext cx="1175956" cy="1178847"/>
          </a:xfrm>
          <a:prstGeom prst="rect">
            <a:avLst/>
          </a:prstGeom>
        </p:spPr>
      </p:pic>
    </p:spTree>
    <p:extLst>
      <p:ext uri="{BB962C8B-B14F-4D97-AF65-F5344CB8AC3E}">
        <p14:creationId xmlns:p14="http://schemas.microsoft.com/office/powerpoint/2010/main" val="123758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编码规则：</a:t>
            </a:r>
            <a:r>
              <a:rPr lang="zh-CN" altLang="en-US" dirty="0"/>
              <a:t>分组交叉奇偶校验法</a:t>
            </a:r>
          </a:p>
          <a:p>
            <a:pPr lvl="1">
              <a:lnSpc>
                <a:spcPct val="150000"/>
              </a:lnSpc>
            </a:pPr>
            <a:r>
              <a:rPr lang="zh-CN" altLang="en-US" sz="2200" dirty="0"/>
              <a:t>待编码数据分成 </a:t>
            </a:r>
            <a:r>
              <a:rPr lang="en-US" altLang="zh-CN" sz="2200" dirty="0"/>
              <a:t>r </a:t>
            </a:r>
            <a:r>
              <a:rPr lang="zh-CN" altLang="en-US" sz="2200" dirty="0"/>
              <a:t>个奇偶校验组，</a:t>
            </a:r>
            <a:r>
              <a:rPr lang="en-US" altLang="zh-CN" sz="2200" dirty="0"/>
              <a:t>r&gt;1</a:t>
            </a:r>
          </a:p>
          <a:p>
            <a:pPr lvl="1">
              <a:lnSpc>
                <a:spcPct val="150000"/>
              </a:lnSpc>
            </a:pPr>
            <a:r>
              <a:rPr lang="en-US" altLang="zh-CN" sz="2200" dirty="0"/>
              <a:t>r </a:t>
            </a:r>
            <a:r>
              <a:rPr lang="zh-CN" altLang="en-US" sz="2200" dirty="0"/>
              <a:t>位校验位</a:t>
            </a:r>
            <a:r>
              <a:rPr lang="zh-CN" altLang="en-US" sz="2200" b="1" dirty="0"/>
              <a:t>（冗余）</a:t>
            </a:r>
            <a:r>
              <a:rPr lang="zh-CN" altLang="en-US" sz="2200" dirty="0"/>
              <a:t>，生成</a:t>
            </a:r>
            <a:r>
              <a:rPr lang="en-US" altLang="zh-CN" sz="2200" dirty="0"/>
              <a:t>r</a:t>
            </a:r>
            <a:r>
              <a:rPr lang="zh-CN" altLang="en-US" sz="2200" dirty="0"/>
              <a:t>位检错码</a:t>
            </a:r>
            <a:endParaRPr lang="en-US" altLang="zh-CN" sz="2200" dirty="0"/>
          </a:p>
          <a:p>
            <a:pPr lvl="1">
              <a:lnSpc>
                <a:spcPct val="150000"/>
              </a:lnSpc>
            </a:pPr>
            <a:r>
              <a:rPr lang="zh-CN" altLang="en-US" sz="2200" dirty="0"/>
              <a:t>各数据位至少参加</a:t>
            </a:r>
            <a:r>
              <a:rPr lang="en-US" altLang="zh-CN" sz="2200" dirty="0"/>
              <a:t>2</a:t>
            </a:r>
            <a:r>
              <a:rPr lang="zh-CN" altLang="en-US" sz="2200" dirty="0"/>
              <a:t>个校验组</a:t>
            </a:r>
            <a:endParaRPr lang="en-US" altLang="zh-CN" sz="2200" dirty="0"/>
          </a:p>
          <a:p>
            <a:pPr lvl="1" eaLnBrk="1" hangingPunct="1">
              <a:lnSpc>
                <a:spcPct val="150000"/>
              </a:lnSpc>
            </a:pPr>
            <a:r>
              <a:rPr lang="zh-CN" altLang="en-US" sz="2200" dirty="0"/>
              <a:t>一个数据位出错，可导致多个检错码为</a:t>
            </a:r>
            <a:r>
              <a:rPr lang="en-US" altLang="zh-CN" sz="2200" dirty="0"/>
              <a:t>1</a:t>
            </a:r>
          </a:p>
          <a:p>
            <a:pPr eaLnBrk="1" hangingPunct="1">
              <a:lnSpc>
                <a:spcPct val="150000"/>
              </a:lnSpc>
            </a:pPr>
            <a:r>
              <a:rPr lang="zh-CN" altLang="en-US" b="1" dirty="0"/>
              <a:t>检错纠错：</a:t>
            </a:r>
            <a:r>
              <a:rPr lang="zh-CN" altLang="en-US" dirty="0"/>
              <a:t>检错码值表示出错位置   </a:t>
            </a:r>
            <a:r>
              <a:rPr lang="zh-CN" altLang="en-US" dirty="0">
                <a:solidFill>
                  <a:schemeClr val="bg2">
                    <a:lumMod val="50000"/>
                  </a:schemeClr>
                </a:solidFill>
              </a:rPr>
              <a:t>（假设</a:t>
            </a:r>
            <a:r>
              <a:rPr lang="en-US" altLang="zh-CN" dirty="0">
                <a:solidFill>
                  <a:schemeClr val="bg2">
                    <a:lumMod val="50000"/>
                  </a:schemeClr>
                </a:solidFill>
              </a:rPr>
              <a:t>1</a:t>
            </a:r>
            <a:r>
              <a:rPr lang="zh-CN" altLang="en-US" dirty="0">
                <a:solidFill>
                  <a:schemeClr val="bg2">
                    <a:lumMod val="50000"/>
                  </a:schemeClr>
                </a:solidFill>
              </a:rPr>
              <a:t>位错）</a:t>
            </a:r>
            <a:endParaRPr lang="en-US" altLang="zh-CN" dirty="0">
              <a:solidFill>
                <a:schemeClr val="bg2">
                  <a:lumMod val="50000"/>
                </a:schemeClr>
              </a:solidFill>
            </a:endParaRPr>
          </a:p>
          <a:p>
            <a:pPr lvl="1" eaLnBrk="1" hangingPunct="1">
              <a:lnSpc>
                <a:spcPct val="150000"/>
              </a:lnSpc>
            </a:pPr>
            <a:r>
              <a:rPr lang="zh-CN" altLang="en-US" sz="2200" dirty="0"/>
              <a:t>检错码全零，</a:t>
            </a:r>
            <a:r>
              <a:rPr lang="en-US" altLang="zh-CN" sz="1800" dirty="0"/>
              <a:t> </a:t>
            </a:r>
            <a:r>
              <a:rPr lang="zh-CN" altLang="en-US" sz="2200" dirty="0"/>
              <a:t>数据</a:t>
            </a:r>
            <a:r>
              <a:rPr lang="zh-CN" altLang="en-US" sz="2200" b="1" dirty="0"/>
              <a:t>大概率正常</a:t>
            </a:r>
          </a:p>
          <a:p>
            <a:pPr lvl="1" eaLnBrk="1" hangingPunct="1">
              <a:lnSpc>
                <a:spcPct val="150000"/>
              </a:lnSpc>
            </a:pPr>
            <a:r>
              <a:rPr lang="zh-CN" altLang="en-US" sz="2200" dirty="0"/>
              <a:t>可检错，也可</a:t>
            </a:r>
            <a:r>
              <a:rPr lang="zh-CN" altLang="en-US" sz="2200" b="1" dirty="0"/>
              <a:t>纠错</a:t>
            </a:r>
            <a:r>
              <a:rPr lang="zh-CN" altLang="en-US" sz="2200" dirty="0"/>
              <a:t>，将出错位取反即可</a:t>
            </a:r>
            <a:endParaRPr lang="en-US" altLang="zh-CN" sz="2200" dirty="0"/>
          </a:p>
          <a:p>
            <a:pPr lvl="1" eaLnBrk="1" hangingPunct="1">
              <a:lnSpc>
                <a:spcPct val="130000"/>
              </a:lnSpc>
            </a:pPr>
            <a:endParaRPr lang="zh-CN" altLang="en-US" sz="2200" dirty="0"/>
          </a:p>
          <a:p>
            <a:endParaRPr lang="zh-CN" altLang="en-US" dirty="0"/>
          </a:p>
        </p:txBody>
      </p:sp>
    </p:spTree>
    <p:extLst>
      <p:ext uri="{BB962C8B-B14F-4D97-AF65-F5344CB8AC3E}">
        <p14:creationId xmlns:p14="http://schemas.microsoft.com/office/powerpoint/2010/main" val="274233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dirty="0"/>
              <a:t>设海明码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  </a:t>
            </a:r>
            <a:r>
              <a:rPr lang="zh-CN" altLang="en-US" b="1" dirty="0"/>
              <a:t>（冗余位）</a:t>
            </a:r>
            <a:endParaRPr lang="en-US" altLang="zh-CN" b="1" dirty="0"/>
          </a:p>
          <a:p>
            <a:pPr marL="0" indent="0">
              <a:lnSpc>
                <a:spcPct val="150000"/>
              </a:lnSpc>
              <a:buNone/>
            </a:pPr>
            <a:r>
              <a:rPr lang="en-US" altLang="zh-CN" dirty="0"/>
              <a:t>          </a:t>
            </a:r>
            <a:r>
              <a:rPr lang="en-US" altLang="zh-CN" sz="3200" dirty="0">
                <a:solidFill>
                  <a:srgbClr val="C00000"/>
                </a:solidFill>
                <a:latin typeface="+mj-ea"/>
                <a:ea typeface="+mj-ea"/>
                <a:cs typeface="Segoe UI Black" panose="020B0A02040204020203" pitchFamily="34" charset="0"/>
              </a:rPr>
              <a:t>N = k + r ≤ 2</a:t>
            </a:r>
            <a:r>
              <a:rPr lang="en-US" altLang="zh-CN" sz="3200" baseline="70000" dirty="0">
                <a:solidFill>
                  <a:srgbClr val="C00000"/>
                </a:solidFill>
                <a:latin typeface="+mj-ea"/>
                <a:ea typeface="+mj-ea"/>
                <a:cs typeface="Segoe UI Black" panose="020B0A02040204020203" pitchFamily="34" charset="0"/>
              </a:rPr>
              <a:t>r</a:t>
            </a:r>
            <a:r>
              <a:rPr lang="zh-CN" altLang="en-US" sz="3200" dirty="0">
                <a:solidFill>
                  <a:srgbClr val="C00000"/>
                </a:solidFill>
                <a:latin typeface="+mj-ea"/>
                <a:ea typeface="+mj-ea"/>
                <a:cs typeface="Segoe UI Black" panose="020B0A02040204020203" pitchFamily="34" charset="0"/>
              </a:rPr>
              <a:t> − </a:t>
            </a:r>
            <a:r>
              <a:rPr lang="en-US" altLang="zh-CN" sz="3200" dirty="0">
                <a:solidFill>
                  <a:srgbClr val="C00000"/>
                </a:solidFill>
                <a:latin typeface="+mj-ea"/>
                <a:ea typeface="+mj-ea"/>
                <a:cs typeface="Segoe UI Black" panose="020B0A02040204020203" pitchFamily="34" charset="0"/>
              </a:rPr>
              <a:t>1      </a:t>
            </a:r>
            <a:r>
              <a:rPr lang="zh-CN" altLang="en-US" dirty="0">
                <a:solidFill>
                  <a:schemeClr val="bg2">
                    <a:lumMod val="75000"/>
                  </a:schemeClr>
                </a:solidFill>
              </a:rPr>
              <a:t>（</a:t>
            </a:r>
            <a:r>
              <a:rPr lang="en-US" altLang="zh-CN" dirty="0">
                <a:solidFill>
                  <a:schemeClr val="bg2">
                    <a:lumMod val="75000"/>
                  </a:schemeClr>
                </a:solidFill>
              </a:rPr>
              <a:t>r</a:t>
            </a:r>
            <a:r>
              <a:rPr lang="zh-CN" altLang="en-US" dirty="0">
                <a:solidFill>
                  <a:schemeClr val="bg2">
                    <a:lumMod val="75000"/>
                  </a:schemeClr>
                </a:solidFill>
              </a:rPr>
              <a:t>位可以表示</a:t>
            </a:r>
            <a:r>
              <a:rPr lang="en-US" altLang="zh-CN" dirty="0">
                <a:solidFill>
                  <a:schemeClr val="bg2">
                    <a:lumMod val="75000"/>
                  </a:schemeClr>
                </a:solidFill>
              </a:rPr>
              <a:t>2</a:t>
            </a:r>
            <a:r>
              <a:rPr lang="en-US" altLang="zh-CN" baseline="70000" dirty="0">
                <a:solidFill>
                  <a:schemeClr val="bg2">
                    <a:lumMod val="75000"/>
                  </a:schemeClr>
                </a:solidFill>
              </a:rPr>
              <a:t>r</a:t>
            </a:r>
            <a:r>
              <a:rPr lang="zh-CN" altLang="en-US" dirty="0">
                <a:solidFill>
                  <a:schemeClr val="bg2">
                    <a:lumMod val="75000"/>
                  </a:schemeClr>
                </a:solidFill>
              </a:rPr>
              <a:t>状态，</a:t>
            </a:r>
            <a:r>
              <a:rPr lang="en-US" altLang="zh-CN" dirty="0">
                <a:solidFill>
                  <a:schemeClr val="bg2">
                    <a:lumMod val="75000"/>
                  </a:schemeClr>
                </a:solidFill>
              </a:rPr>
              <a:t>0</a:t>
            </a:r>
            <a:r>
              <a:rPr lang="zh-CN" altLang="en-US" dirty="0">
                <a:solidFill>
                  <a:schemeClr val="bg2">
                    <a:lumMod val="75000"/>
                  </a:schemeClr>
                </a:solidFill>
              </a:rPr>
              <a:t>值去掉）</a:t>
            </a:r>
            <a:endParaRPr lang="en-US" altLang="zh-CN" dirty="0">
              <a:solidFill>
                <a:schemeClr val="bg2">
                  <a:lumMod val="75000"/>
                </a:schemeClr>
              </a:solidFill>
            </a:endParaRPr>
          </a:p>
          <a:p>
            <a:pPr eaLnBrk="1" hangingPunct="1">
              <a:lnSpc>
                <a:spcPct val="150000"/>
              </a:lnSpc>
            </a:pPr>
            <a:r>
              <a:rPr lang="zh-CN" altLang="en-US" dirty="0"/>
              <a:t>例：</a:t>
            </a:r>
            <a:r>
              <a:rPr lang="en-US" altLang="zh-CN" dirty="0"/>
              <a:t>4</a:t>
            </a:r>
            <a:r>
              <a:rPr lang="zh-CN" altLang="en-US" dirty="0"/>
              <a:t>位数据位，</a:t>
            </a:r>
            <a:r>
              <a:rPr lang="en-US" altLang="zh-CN" dirty="0"/>
              <a:t>r=</a:t>
            </a:r>
            <a:r>
              <a:rPr lang="zh-CN" altLang="en-US" dirty="0"/>
              <a:t>？</a:t>
            </a:r>
            <a:endParaRPr lang="en-US" altLang="zh-CN" dirty="0"/>
          </a:p>
          <a:p>
            <a:pPr lvl="1">
              <a:lnSpc>
                <a:spcPct val="150000"/>
              </a:lnSpc>
            </a:pPr>
            <a:r>
              <a:rPr lang="en-US" altLang="zh-CN" sz="2200" dirty="0"/>
              <a:t>(4,3)</a:t>
            </a:r>
            <a:r>
              <a:rPr lang="zh-CN" altLang="en-US" sz="2200" dirty="0"/>
              <a:t>海明码    </a:t>
            </a:r>
            <a:r>
              <a:rPr lang="en-US" altLang="zh-CN" sz="2200" dirty="0"/>
              <a:t>D</a:t>
            </a:r>
            <a:r>
              <a:rPr lang="en-US" altLang="zh-CN" sz="2200" baseline="-25000" dirty="0"/>
              <a:t>4</a:t>
            </a:r>
            <a:r>
              <a:rPr lang="en-US" altLang="zh-CN" sz="2200" dirty="0"/>
              <a:t>D</a:t>
            </a:r>
            <a:r>
              <a:rPr lang="en-US" altLang="zh-CN" sz="2200" baseline="-25000" dirty="0"/>
              <a:t>3</a:t>
            </a:r>
            <a:r>
              <a:rPr lang="en-US" altLang="zh-CN" sz="2200" dirty="0"/>
              <a:t>D</a:t>
            </a:r>
            <a:r>
              <a:rPr lang="en-US" altLang="zh-CN" sz="2200" baseline="-25000" dirty="0"/>
              <a:t>2</a:t>
            </a:r>
            <a:r>
              <a:rPr lang="en-US" altLang="zh-CN" sz="2200" dirty="0"/>
              <a:t>D</a:t>
            </a:r>
            <a:r>
              <a:rPr lang="en-US" altLang="zh-CN" sz="2200" baseline="-25000" dirty="0"/>
              <a:t>1</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p>
          <a:p>
            <a:pPr lvl="1">
              <a:lnSpc>
                <a:spcPct val="150000"/>
              </a:lnSpc>
            </a:pPr>
            <a:r>
              <a:rPr lang="en-US" altLang="zh-CN" sz="2200" dirty="0"/>
              <a:t>3</a:t>
            </a:r>
            <a:r>
              <a:rPr lang="zh-CN" altLang="en-US" sz="2200" dirty="0"/>
              <a:t>个校验组</a:t>
            </a:r>
            <a:r>
              <a:rPr lang="en-US" altLang="zh-CN" sz="2200" dirty="0"/>
              <a:t>G</a:t>
            </a:r>
            <a:r>
              <a:rPr lang="en-US" altLang="zh-CN" sz="2200" baseline="-25000" dirty="0"/>
              <a:t>3</a:t>
            </a:r>
            <a:r>
              <a:rPr lang="en-US" altLang="zh-CN" sz="2200" dirty="0"/>
              <a:t>G</a:t>
            </a:r>
            <a:r>
              <a:rPr lang="en-US" altLang="zh-CN" sz="2200" baseline="-25000" dirty="0"/>
              <a:t>2</a:t>
            </a:r>
            <a:r>
              <a:rPr lang="en-US" altLang="zh-CN" sz="2200" dirty="0"/>
              <a:t>G</a:t>
            </a:r>
            <a:r>
              <a:rPr lang="en-US" altLang="zh-CN" sz="2200" baseline="-25000" dirty="0"/>
              <a:t>1</a:t>
            </a:r>
            <a:r>
              <a:rPr lang="zh-CN" altLang="en-US" sz="2200" dirty="0"/>
              <a:t>，  </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r>
              <a:rPr lang="zh-CN" altLang="en-US" sz="2200" dirty="0"/>
              <a:t>分属其中一组（下标对应）</a:t>
            </a:r>
            <a:endParaRPr lang="en-US" altLang="zh-CN" sz="2200" dirty="0"/>
          </a:p>
          <a:p>
            <a:pPr lvl="2">
              <a:lnSpc>
                <a:spcPct val="150000"/>
              </a:lnSpc>
            </a:pPr>
            <a:r>
              <a:rPr lang="en-US" altLang="zh-CN" sz="2400" dirty="0">
                <a:latin typeface="Consolas" panose="020B0609020204030204" pitchFamily="49" charset="0"/>
              </a:rPr>
              <a:t>G</a:t>
            </a:r>
            <a:r>
              <a:rPr lang="en-US" altLang="zh-CN" sz="2400" baseline="-25000" dirty="0">
                <a:latin typeface="Consolas" panose="020B0609020204030204" pitchFamily="49" charset="0"/>
              </a:rPr>
              <a:t>1</a:t>
            </a:r>
            <a:r>
              <a:rPr lang="en-US" altLang="zh-CN" sz="2400" dirty="0">
                <a:latin typeface="Consolas" panose="020B0609020204030204" pitchFamily="49" charset="0"/>
              </a:rPr>
              <a:t>(P</a:t>
            </a:r>
            <a:r>
              <a:rPr lang="en-US" altLang="zh-CN" sz="2400" baseline="-25000" dirty="0">
                <a:latin typeface="Consolas" panose="020B0609020204030204" pitchFamily="49" charset="0"/>
              </a:rPr>
              <a:t>1</a:t>
            </a:r>
            <a:r>
              <a:rPr lang="en-US" altLang="zh-CN" sz="2400" dirty="0">
                <a:latin typeface="Consolas" panose="020B0609020204030204" pitchFamily="49" charset="0"/>
              </a:rPr>
              <a:t>,D</a:t>
            </a:r>
            <a:r>
              <a:rPr lang="en-US" altLang="zh-CN" sz="2400" kern="0" spc="600" baseline="-25000" dirty="0">
                <a:latin typeface="Consolas" panose="020B0609020204030204" pitchFamily="49" charset="0"/>
              </a:rPr>
              <a:t>1</a:t>
            </a:r>
            <a:r>
              <a:rPr lang="en-US" altLang="zh-CN" sz="2400" dirty="0">
                <a:latin typeface="Consolas" panose="020B0609020204030204" pitchFamily="49" charset="0"/>
              </a:rPr>
              <a:t>,D</a:t>
            </a:r>
            <a:r>
              <a:rPr lang="en-US" altLang="zh-CN" sz="2400" kern="0" spc="600" baseline="-25000" dirty="0">
                <a:latin typeface="Consolas" panose="020B0609020204030204" pitchFamily="49" charset="0"/>
              </a:rPr>
              <a:t>2</a:t>
            </a:r>
            <a:r>
              <a:rPr lang="en-US" altLang="zh-CN" sz="2400" dirty="0">
                <a:latin typeface="Consolas" panose="020B0609020204030204" pitchFamily="49" charset="0"/>
              </a:rPr>
              <a:t>,D</a:t>
            </a:r>
            <a:r>
              <a:rPr lang="en-US" altLang="zh-CN" sz="2400" kern="0" spc="600" baseline="-25000" dirty="0">
                <a:latin typeface="Consolas" panose="020B0609020204030204" pitchFamily="49" charset="0"/>
              </a:rPr>
              <a:t>4</a:t>
            </a:r>
            <a:r>
              <a:rPr lang="en-US" altLang="zh-CN" sz="2400" dirty="0">
                <a:latin typeface="Consolas" panose="020B0609020204030204" pitchFamily="49" charset="0"/>
              </a:rPr>
              <a:t>) ,</a:t>
            </a:r>
          </a:p>
          <a:p>
            <a:pPr lvl="2">
              <a:lnSpc>
                <a:spcPct val="150000"/>
              </a:lnSpc>
            </a:pPr>
            <a:r>
              <a:rPr lang="en-US" altLang="zh-CN" sz="2400" dirty="0">
                <a:latin typeface="Consolas" panose="020B0609020204030204" pitchFamily="49" charset="0"/>
              </a:rPr>
              <a:t> </a:t>
            </a:r>
            <a:r>
              <a:rPr lang="en-US" altLang="zh-CN" sz="2400" kern="0" spc="600" dirty="0">
                <a:latin typeface="Consolas" panose="020B0609020204030204" pitchFamily="49" charset="0"/>
              </a:rPr>
              <a:t>G</a:t>
            </a:r>
            <a:r>
              <a:rPr lang="en-US" altLang="zh-CN" sz="2400" kern="0" spc="600" baseline="-25000" dirty="0">
                <a:latin typeface="Consolas" panose="020B0609020204030204" pitchFamily="49" charset="0"/>
              </a:rPr>
              <a:t>1</a:t>
            </a:r>
            <a:r>
              <a:rPr lang="en-US" altLang="zh-CN" sz="2400" kern="0" spc="600" dirty="0">
                <a:latin typeface="Consolas" panose="020B0609020204030204" pitchFamily="49" charset="0"/>
              </a:rPr>
              <a:t>=P</a:t>
            </a:r>
            <a:r>
              <a:rPr lang="en-US" altLang="zh-CN" sz="2400" kern="0" spc="600" baseline="-25000" dirty="0">
                <a:latin typeface="Consolas" panose="020B0609020204030204" pitchFamily="49" charset="0"/>
              </a:rPr>
              <a:t>1</a:t>
            </a:r>
            <a:r>
              <a:rPr lang="en-US" altLang="zh-CN" sz="2400" kern="0" spc="600" dirty="0">
                <a:latin typeface="Consolas" panose="020B0609020204030204" pitchFamily="49" charset="0"/>
              </a:rPr>
              <a:t>⊕D</a:t>
            </a:r>
            <a:r>
              <a:rPr lang="en-US" altLang="zh-CN" sz="2400" kern="0" spc="600" baseline="-25000" dirty="0">
                <a:latin typeface="Consolas" panose="020B0609020204030204" pitchFamily="49" charset="0"/>
              </a:rPr>
              <a:t>1</a:t>
            </a:r>
            <a:r>
              <a:rPr lang="en-US" altLang="zh-CN" sz="2400" kern="0" spc="600" dirty="0">
                <a:latin typeface="Consolas" panose="020B0609020204030204" pitchFamily="49" charset="0"/>
              </a:rPr>
              <a:t>⊕D</a:t>
            </a:r>
            <a:r>
              <a:rPr lang="en-US" altLang="zh-CN" sz="2400" spc="600" baseline="-25000" dirty="0">
                <a:latin typeface="Consolas" panose="020B0609020204030204" pitchFamily="49" charset="0"/>
              </a:rPr>
              <a:t>2</a:t>
            </a:r>
            <a:r>
              <a:rPr lang="en-US" altLang="zh-CN" sz="2400" kern="0" spc="600" dirty="0">
                <a:latin typeface="Consolas" panose="020B0609020204030204" pitchFamily="49" charset="0"/>
              </a:rPr>
              <a:t>⊕D</a:t>
            </a:r>
            <a:r>
              <a:rPr lang="en-US" altLang="zh-CN" sz="2400" spc="600" baseline="-25000" dirty="0">
                <a:latin typeface="Consolas" panose="020B0609020204030204" pitchFamily="49" charset="0"/>
              </a:rPr>
              <a:t>4</a:t>
            </a:r>
            <a:endParaRPr lang="zh-CN" altLang="en-US" sz="2200" dirty="0"/>
          </a:p>
          <a:p>
            <a:pPr lvl="1">
              <a:lnSpc>
                <a:spcPct val="150000"/>
              </a:lnSpc>
            </a:pPr>
            <a:r>
              <a:rPr lang="en-US" altLang="zh-CN" sz="2200" dirty="0"/>
              <a:t>H</a:t>
            </a:r>
            <a:r>
              <a:rPr lang="en-US" altLang="zh-CN" sz="2200" baseline="-25000" dirty="0"/>
              <a:t>7</a:t>
            </a:r>
            <a:r>
              <a:rPr lang="en-US" altLang="zh-CN" sz="2200" dirty="0"/>
              <a:t>H</a:t>
            </a:r>
            <a:r>
              <a:rPr lang="en-US" altLang="zh-CN" sz="2200" baseline="-25000" dirty="0"/>
              <a:t>6</a:t>
            </a:r>
            <a:r>
              <a:rPr lang="en-US" altLang="zh-CN" sz="2200" dirty="0"/>
              <a:t>H</a:t>
            </a:r>
            <a:r>
              <a:rPr lang="en-US" altLang="zh-CN" sz="2200" baseline="-25000" dirty="0"/>
              <a:t>5</a:t>
            </a:r>
            <a:r>
              <a:rPr lang="en-US" altLang="zh-CN" sz="2200" dirty="0"/>
              <a:t>H</a:t>
            </a:r>
            <a:r>
              <a:rPr lang="en-US" altLang="zh-CN" sz="2200" baseline="-25000" dirty="0"/>
              <a:t>4</a:t>
            </a:r>
            <a:r>
              <a:rPr lang="en-US" altLang="zh-CN" sz="2200" dirty="0"/>
              <a:t>H</a:t>
            </a:r>
            <a:r>
              <a:rPr lang="en-US" altLang="zh-CN" sz="2200" baseline="-25000" dirty="0"/>
              <a:t>3</a:t>
            </a:r>
            <a:r>
              <a:rPr lang="en-US" altLang="zh-CN" sz="2200" dirty="0"/>
              <a:t>H</a:t>
            </a:r>
            <a:r>
              <a:rPr lang="en-US" altLang="zh-CN" sz="2200" baseline="-25000" dirty="0"/>
              <a:t>2</a:t>
            </a:r>
            <a:r>
              <a:rPr lang="en-US" altLang="zh-CN" sz="2200" dirty="0"/>
              <a:t>H</a:t>
            </a:r>
            <a:r>
              <a:rPr lang="en-US" altLang="zh-CN" sz="2200" baseline="-25000" dirty="0"/>
              <a:t>1       </a:t>
            </a:r>
            <a:r>
              <a:rPr lang="zh-CN" altLang="en-US" sz="2200" dirty="0"/>
              <a:t>最低位</a:t>
            </a:r>
            <a:r>
              <a:rPr lang="zh-CN" altLang="en-US" sz="2200" b="1" dirty="0">
                <a:solidFill>
                  <a:schemeClr val="tx1"/>
                </a:solidFill>
              </a:rPr>
              <a:t>为什么从</a:t>
            </a:r>
            <a:r>
              <a:rPr lang="en-US" altLang="zh-CN" sz="2200" b="1" dirty="0">
                <a:solidFill>
                  <a:schemeClr val="tx1"/>
                </a:solidFill>
              </a:rPr>
              <a:t>1</a:t>
            </a:r>
            <a:r>
              <a:rPr lang="zh-CN" altLang="en-US" sz="2200" b="1" dirty="0">
                <a:solidFill>
                  <a:schemeClr val="tx1"/>
                </a:solidFill>
              </a:rPr>
              <a:t>开始？</a:t>
            </a:r>
            <a:endParaRPr lang="en-US" altLang="zh-CN" sz="2200" b="1" dirty="0">
              <a:solidFill>
                <a:schemeClr val="tx1"/>
              </a:solidFill>
            </a:endParaRPr>
          </a:p>
          <a:p>
            <a:pPr lvl="1">
              <a:lnSpc>
                <a:spcPct val="150000"/>
              </a:lnSpc>
            </a:pPr>
            <a:r>
              <a:rPr lang="zh-CN" altLang="en-US" sz="2200" dirty="0"/>
              <a:t>校验组如何分组，</a:t>
            </a:r>
            <a:r>
              <a:rPr lang="en-US" altLang="zh-CN" sz="2200" dirty="0">
                <a:sym typeface="Wingdings" panose="05000000000000000000" pitchFamily="2" charset="2"/>
              </a:rPr>
              <a:t>  D</a:t>
            </a:r>
            <a:r>
              <a:rPr lang="en-US" altLang="zh-CN" sz="2200" baseline="-25000" dirty="0">
                <a:sym typeface="Wingdings" panose="05000000000000000000" pitchFamily="2" charset="2"/>
              </a:rPr>
              <a:t>i </a:t>
            </a:r>
            <a:r>
              <a:rPr lang="en-US" altLang="zh-CN" sz="2200" dirty="0">
                <a:sym typeface="Wingdings" panose="05000000000000000000" pitchFamily="2" charset="2"/>
              </a:rPr>
              <a:t>, </a:t>
            </a:r>
            <a:r>
              <a:rPr lang="en-US" altLang="zh-CN" sz="2200" dirty="0" err="1">
                <a:sym typeface="Wingdings" panose="05000000000000000000" pitchFamily="2" charset="2"/>
              </a:rPr>
              <a:t>P</a:t>
            </a:r>
            <a:r>
              <a:rPr lang="en-US" altLang="zh-CN" sz="2200" baseline="-25000" dirty="0" err="1">
                <a:sym typeface="Wingdings" panose="05000000000000000000" pitchFamily="2" charset="2"/>
              </a:rPr>
              <a:t>j</a:t>
            </a:r>
            <a:r>
              <a:rPr lang="en-US" altLang="zh-CN" sz="2200" dirty="0">
                <a:sym typeface="Wingdings" panose="05000000000000000000" pitchFamily="2" charset="2"/>
              </a:rPr>
              <a:t>  </a:t>
            </a:r>
            <a:r>
              <a:rPr lang="en-US" altLang="zh-CN" sz="2200" dirty="0" err="1"/>
              <a:t>H</a:t>
            </a:r>
            <a:r>
              <a:rPr lang="en-US" altLang="zh-CN" sz="2200" baseline="-25000" dirty="0" err="1"/>
              <a:t>k</a:t>
            </a:r>
            <a:r>
              <a:rPr lang="en-US" altLang="zh-CN" sz="2200" dirty="0"/>
              <a:t>  </a:t>
            </a:r>
            <a:r>
              <a:rPr lang="zh-CN" altLang="en-US" sz="2200" dirty="0">
                <a:sym typeface="Wingdings" panose="05000000000000000000" pitchFamily="2" charset="2"/>
              </a:rPr>
              <a:t>如何映射</a:t>
            </a:r>
            <a:endParaRPr lang="en-US" altLang="zh-CN" sz="2200" dirty="0"/>
          </a:p>
          <a:p>
            <a:endParaRPr lang="zh-CN" altLang="en-US" dirty="0"/>
          </a:p>
        </p:txBody>
      </p:sp>
      <p:grpSp>
        <p:nvGrpSpPr>
          <p:cNvPr id="4" name="组合 3">
            <a:extLst>
              <a:ext uri="{FF2B5EF4-FFF2-40B4-BE49-F238E27FC236}">
                <a16:creationId xmlns:a16="http://schemas.microsoft.com/office/drawing/2014/main" id="{C9B3AF06-4C8A-4617-8AB7-9B1655B9D121}"/>
              </a:ext>
            </a:extLst>
          </p:cNvPr>
          <p:cNvGrpSpPr/>
          <p:nvPr/>
        </p:nvGrpSpPr>
        <p:grpSpPr>
          <a:xfrm>
            <a:off x="8051863" y="4097731"/>
            <a:ext cx="3516682" cy="2385390"/>
            <a:chOff x="7736770" y="3609358"/>
            <a:chExt cx="3516682" cy="2385390"/>
          </a:xfrm>
        </p:grpSpPr>
        <p:sp>
          <p:nvSpPr>
            <p:cNvPr id="5" name="Rectangle 19">
              <a:extLst>
                <a:ext uri="{FF2B5EF4-FFF2-40B4-BE49-F238E27FC236}">
                  <a16:creationId xmlns:a16="http://schemas.microsoft.com/office/drawing/2014/main" id="{A800CFAF-7E9B-43BB-A5F9-EFF2DAE59E96}"/>
                </a:ext>
              </a:extLst>
            </p:cNvPr>
            <p:cNvSpPr>
              <a:spLocks noChangeArrowheads="1"/>
            </p:cNvSpPr>
            <p:nvPr/>
          </p:nvSpPr>
          <p:spPr bwMode="auto">
            <a:xfrm>
              <a:off x="10753390" y="5537548"/>
              <a:ext cx="500062"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1</a:t>
              </a:r>
            </a:p>
          </p:txBody>
        </p:sp>
        <p:sp>
          <p:nvSpPr>
            <p:cNvPr id="6" name="Rectangle 18">
              <a:extLst>
                <a:ext uri="{FF2B5EF4-FFF2-40B4-BE49-F238E27FC236}">
                  <a16:creationId xmlns:a16="http://schemas.microsoft.com/office/drawing/2014/main" id="{10E31C8A-DF80-432E-B410-3052E9FE30BE}"/>
                </a:ext>
              </a:extLst>
            </p:cNvPr>
            <p:cNvSpPr>
              <a:spLocks noChangeArrowheads="1"/>
            </p:cNvSpPr>
            <p:nvPr/>
          </p:nvSpPr>
          <p:spPr bwMode="auto">
            <a:xfrm>
              <a:off x="10251740" y="5537548"/>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2</a:t>
              </a:r>
            </a:p>
          </p:txBody>
        </p:sp>
        <p:sp>
          <p:nvSpPr>
            <p:cNvPr id="7" name="Rectangle 17">
              <a:extLst>
                <a:ext uri="{FF2B5EF4-FFF2-40B4-BE49-F238E27FC236}">
                  <a16:creationId xmlns:a16="http://schemas.microsoft.com/office/drawing/2014/main" id="{3F83326E-268B-496F-B52F-AA2A25240BB6}"/>
                </a:ext>
              </a:extLst>
            </p:cNvPr>
            <p:cNvSpPr>
              <a:spLocks noChangeArrowheads="1"/>
            </p:cNvSpPr>
            <p:nvPr/>
          </p:nvSpPr>
          <p:spPr bwMode="auto">
            <a:xfrm>
              <a:off x="9246298" y="5537548"/>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1</a:t>
              </a:r>
            </a:p>
          </p:txBody>
        </p:sp>
        <p:sp>
          <p:nvSpPr>
            <p:cNvPr id="8" name="Rectangle 16">
              <a:extLst>
                <a:ext uri="{FF2B5EF4-FFF2-40B4-BE49-F238E27FC236}">
                  <a16:creationId xmlns:a16="http://schemas.microsoft.com/office/drawing/2014/main" id="{925D17C8-BECB-47D4-82D6-B14367C7F695}"/>
                </a:ext>
              </a:extLst>
            </p:cNvPr>
            <p:cNvSpPr>
              <a:spLocks noChangeArrowheads="1"/>
            </p:cNvSpPr>
            <p:nvPr/>
          </p:nvSpPr>
          <p:spPr bwMode="auto">
            <a:xfrm>
              <a:off x="9757544" y="5537547"/>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3</a:t>
              </a:r>
            </a:p>
          </p:txBody>
        </p:sp>
        <p:sp>
          <p:nvSpPr>
            <p:cNvPr id="9" name="Rectangle 15">
              <a:extLst>
                <a:ext uri="{FF2B5EF4-FFF2-40B4-BE49-F238E27FC236}">
                  <a16:creationId xmlns:a16="http://schemas.microsoft.com/office/drawing/2014/main" id="{6B03E30A-6822-4709-BA39-9EA86B1E4ACF}"/>
                </a:ext>
              </a:extLst>
            </p:cNvPr>
            <p:cNvSpPr>
              <a:spLocks noChangeArrowheads="1"/>
            </p:cNvSpPr>
            <p:nvPr/>
          </p:nvSpPr>
          <p:spPr bwMode="auto">
            <a:xfrm>
              <a:off x="8749965" y="5537548"/>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10" name="Rectangle 14">
              <a:extLst>
                <a:ext uri="{FF2B5EF4-FFF2-40B4-BE49-F238E27FC236}">
                  <a16:creationId xmlns:a16="http://schemas.microsoft.com/office/drawing/2014/main" id="{8203888B-2E55-4539-A031-FCCE0920EDEB}"/>
                </a:ext>
              </a:extLst>
            </p:cNvPr>
            <p:cNvSpPr>
              <a:spLocks noChangeArrowheads="1"/>
            </p:cNvSpPr>
            <p:nvPr/>
          </p:nvSpPr>
          <p:spPr bwMode="auto">
            <a:xfrm>
              <a:off x="8229265"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11" name="Rectangle 13">
              <a:extLst>
                <a:ext uri="{FF2B5EF4-FFF2-40B4-BE49-F238E27FC236}">
                  <a16:creationId xmlns:a16="http://schemas.microsoft.com/office/drawing/2014/main" id="{F5B89AA8-0A9B-4391-BFBB-69B83FA7387A}"/>
                </a:ext>
              </a:extLst>
            </p:cNvPr>
            <p:cNvSpPr>
              <a:spLocks noChangeArrowheads="1"/>
            </p:cNvSpPr>
            <p:nvPr/>
          </p:nvSpPr>
          <p:spPr bwMode="auto">
            <a:xfrm>
              <a:off x="7748252"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12" name="Group 249">
              <a:extLst>
                <a:ext uri="{FF2B5EF4-FFF2-40B4-BE49-F238E27FC236}">
                  <a16:creationId xmlns:a16="http://schemas.microsoft.com/office/drawing/2014/main" id="{519E1C37-8502-4D7C-807C-8BB3AAF97448}"/>
                </a:ext>
              </a:extLst>
            </p:cNvPr>
            <p:cNvGrpSpPr>
              <a:grpSpLocks/>
            </p:cNvGrpSpPr>
            <p:nvPr/>
          </p:nvGrpSpPr>
          <p:grpSpPr bwMode="auto">
            <a:xfrm>
              <a:off x="7736770" y="3609358"/>
              <a:ext cx="3505200" cy="914400"/>
              <a:chOff x="0" y="0"/>
              <a:chExt cx="2208" cy="576"/>
            </a:xfrm>
          </p:grpSpPr>
          <p:grpSp>
            <p:nvGrpSpPr>
              <p:cNvPr id="15" name="Group 248">
                <a:extLst>
                  <a:ext uri="{FF2B5EF4-FFF2-40B4-BE49-F238E27FC236}">
                    <a16:creationId xmlns:a16="http://schemas.microsoft.com/office/drawing/2014/main" id="{9A1E3D49-F6A9-4B80-84A2-289DB570F5DA}"/>
                  </a:ext>
                </a:extLst>
              </p:cNvPr>
              <p:cNvGrpSpPr>
                <a:grpSpLocks/>
              </p:cNvGrpSpPr>
              <p:nvPr/>
            </p:nvGrpSpPr>
            <p:grpSpPr bwMode="auto">
              <a:xfrm>
                <a:off x="0" y="0"/>
                <a:ext cx="2208" cy="288"/>
                <a:chOff x="0" y="0"/>
                <a:chExt cx="2208" cy="288"/>
              </a:xfrm>
            </p:grpSpPr>
            <p:sp>
              <p:nvSpPr>
                <p:cNvPr id="25" name="Rectangle 12">
                  <a:extLst>
                    <a:ext uri="{FF2B5EF4-FFF2-40B4-BE49-F238E27FC236}">
                      <a16:creationId xmlns:a16="http://schemas.microsoft.com/office/drawing/2014/main" id="{C5F21D63-FAA4-4FB0-913F-35A1CE948850}"/>
                    </a:ext>
                  </a:extLst>
                </p:cNvPr>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26" name="Rectangle 11">
                  <a:extLst>
                    <a:ext uri="{FF2B5EF4-FFF2-40B4-BE49-F238E27FC236}">
                      <a16:creationId xmlns:a16="http://schemas.microsoft.com/office/drawing/2014/main" id="{189EC457-B54B-485F-984A-1D817C80E9E9}"/>
                    </a:ext>
                  </a:extLst>
                </p:cNvPr>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27" name="Rectangle 10">
                  <a:extLst>
                    <a:ext uri="{FF2B5EF4-FFF2-40B4-BE49-F238E27FC236}">
                      <a16:creationId xmlns:a16="http://schemas.microsoft.com/office/drawing/2014/main" id="{2D06F67F-2C49-4462-A22F-F44028122D95}"/>
                    </a:ext>
                  </a:extLst>
                </p:cNvPr>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28" name="Rectangle 9">
                  <a:extLst>
                    <a:ext uri="{FF2B5EF4-FFF2-40B4-BE49-F238E27FC236}">
                      <a16:creationId xmlns:a16="http://schemas.microsoft.com/office/drawing/2014/main" id="{F5273901-25DC-48E1-93CF-D021E47FE630}"/>
                    </a:ext>
                  </a:extLst>
                </p:cNvPr>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29" name="Rectangle 8">
                  <a:extLst>
                    <a:ext uri="{FF2B5EF4-FFF2-40B4-BE49-F238E27FC236}">
                      <a16:creationId xmlns:a16="http://schemas.microsoft.com/office/drawing/2014/main" id="{2BD5E909-6D21-4C0D-99F7-5D6696B15027}"/>
                    </a:ext>
                  </a:extLst>
                </p:cNvPr>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30" name="Rectangle 7">
                  <a:extLst>
                    <a:ext uri="{FF2B5EF4-FFF2-40B4-BE49-F238E27FC236}">
                      <a16:creationId xmlns:a16="http://schemas.microsoft.com/office/drawing/2014/main" id="{6AD07E51-AAA2-4F55-A2B6-3F5A6D027B45}"/>
                    </a:ext>
                  </a:extLst>
                </p:cNvPr>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31" name="Rectangle 6">
                  <a:extLst>
                    <a:ext uri="{FF2B5EF4-FFF2-40B4-BE49-F238E27FC236}">
                      <a16:creationId xmlns:a16="http://schemas.microsoft.com/office/drawing/2014/main" id="{B1FFA8D3-B67D-4E7F-A0E5-EA9E019DBDEF}"/>
                    </a:ext>
                  </a:extLst>
                </p:cNvPr>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32" name="Line 20">
                  <a:extLst>
                    <a:ext uri="{FF2B5EF4-FFF2-40B4-BE49-F238E27FC236}">
                      <a16:creationId xmlns:a16="http://schemas.microsoft.com/office/drawing/2014/main" id="{0368F6C8-AEBC-4ABE-91F4-E3C0D65189FA}"/>
                    </a:ext>
                  </a:extLst>
                </p:cNvPr>
                <p:cNvSpPr>
                  <a:spLocks noChangeShapeType="1"/>
                </p:cNvSpPr>
                <p:nvPr/>
              </p:nvSpPr>
              <p:spPr bwMode="auto">
                <a:xfrm>
                  <a:off x="0" y="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3" name="Line 21">
                  <a:extLst>
                    <a:ext uri="{FF2B5EF4-FFF2-40B4-BE49-F238E27FC236}">
                      <a16:creationId xmlns:a16="http://schemas.microsoft.com/office/drawing/2014/main" id="{28ABFF07-7260-48F6-BF35-6480F5A4F469}"/>
                    </a:ext>
                  </a:extLst>
                </p:cNvPr>
                <p:cNvSpPr>
                  <a:spLocks noChangeShapeType="1"/>
                </p:cNvSpPr>
                <p:nvPr/>
              </p:nvSpPr>
              <p:spPr bwMode="auto">
                <a:xfrm>
                  <a:off x="0" y="288"/>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16" name="Line 22">
                <a:extLst>
                  <a:ext uri="{FF2B5EF4-FFF2-40B4-BE49-F238E27FC236}">
                    <a16:creationId xmlns:a16="http://schemas.microsoft.com/office/drawing/2014/main" id="{B5F5513E-E786-4F59-BF6D-C8674B3CF270}"/>
                  </a:ext>
                </a:extLst>
              </p:cNvPr>
              <p:cNvSpPr>
                <a:spLocks noChangeShapeType="1"/>
              </p:cNvSpPr>
              <p:nvPr/>
            </p:nvSpPr>
            <p:spPr bwMode="auto">
              <a:xfrm>
                <a:off x="0" y="576"/>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7" name="Line 23">
                <a:extLst>
                  <a:ext uri="{FF2B5EF4-FFF2-40B4-BE49-F238E27FC236}">
                    <a16:creationId xmlns:a16="http://schemas.microsoft.com/office/drawing/2014/main" id="{787F2F78-77A0-44A2-ABBE-4B795BDF3E9C}"/>
                  </a:ext>
                </a:extLst>
              </p:cNvPr>
              <p:cNvSpPr>
                <a:spLocks noChangeShapeType="1"/>
              </p:cNvSpPr>
              <p:nvPr/>
            </p:nvSpPr>
            <p:spPr bwMode="auto">
              <a:xfrm>
                <a:off x="0"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8" name="Line 24">
                <a:extLst>
                  <a:ext uri="{FF2B5EF4-FFF2-40B4-BE49-F238E27FC236}">
                    <a16:creationId xmlns:a16="http://schemas.microsoft.com/office/drawing/2014/main" id="{7280E9D5-88B6-4A4E-A788-9B3BEBA304DD}"/>
                  </a:ext>
                </a:extLst>
              </p:cNvPr>
              <p:cNvSpPr>
                <a:spLocks noChangeShapeType="1"/>
              </p:cNvSpPr>
              <p:nvPr/>
            </p:nvSpPr>
            <p:spPr bwMode="auto">
              <a:xfrm>
                <a:off x="30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9" name="Line 25">
                <a:extLst>
                  <a:ext uri="{FF2B5EF4-FFF2-40B4-BE49-F238E27FC236}">
                    <a16:creationId xmlns:a16="http://schemas.microsoft.com/office/drawing/2014/main" id="{3F691992-21D5-4E3E-8A80-561674E336BD}"/>
                  </a:ext>
                </a:extLst>
              </p:cNvPr>
              <p:cNvSpPr>
                <a:spLocks noChangeShapeType="1"/>
              </p:cNvSpPr>
              <p:nvPr/>
            </p:nvSpPr>
            <p:spPr bwMode="auto">
              <a:xfrm>
                <a:off x="631"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0" name="Line 26">
                <a:extLst>
                  <a:ext uri="{FF2B5EF4-FFF2-40B4-BE49-F238E27FC236}">
                    <a16:creationId xmlns:a16="http://schemas.microsoft.com/office/drawing/2014/main" id="{B0560D95-23A2-42C1-A47F-FC351066A670}"/>
                  </a:ext>
                </a:extLst>
              </p:cNvPr>
              <p:cNvSpPr>
                <a:spLocks noChangeShapeType="1"/>
              </p:cNvSpPr>
              <p:nvPr/>
            </p:nvSpPr>
            <p:spPr bwMode="auto">
              <a:xfrm>
                <a:off x="946"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1" name="Line 27">
                <a:extLst>
                  <a:ext uri="{FF2B5EF4-FFF2-40B4-BE49-F238E27FC236}">
                    <a16:creationId xmlns:a16="http://schemas.microsoft.com/office/drawing/2014/main" id="{80F39900-5622-458B-B0E2-81012B1932E0}"/>
                  </a:ext>
                </a:extLst>
              </p:cNvPr>
              <p:cNvSpPr>
                <a:spLocks noChangeShapeType="1"/>
              </p:cNvSpPr>
              <p:nvPr/>
            </p:nvSpPr>
            <p:spPr bwMode="auto">
              <a:xfrm>
                <a:off x="1262"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2" name="Line 28">
                <a:extLst>
                  <a:ext uri="{FF2B5EF4-FFF2-40B4-BE49-F238E27FC236}">
                    <a16:creationId xmlns:a16="http://schemas.microsoft.com/office/drawing/2014/main" id="{59E342DD-598C-4818-AC79-EC8DA8E6E4CE}"/>
                  </a:ext>
                </a:extLst>
              </p:cNvPr>
              <p:cNvSpPr>
                <a:spLocks noChangeShapeType="1"/>
              </p:cNvSpPr>
              <p:nvPr/>
            </p:nvSpPr>
            <p:spPr bwMode="auto">
              <a:xfrm>
                <a:off x="1577"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3" name="Line 29">
                <a:extLst>
                  <a:ext uri="{FF2B5EF4-FFF2-40B4-BE49-F238E27FC236}">
                    <a16:creationId xmlns:a16="http://schemas.microsoft.com/office/drawing/2014/main" id="{858F2609-3659-486E-BD67-0E49FDA2C06C}"/>
                  </a:ext>
                </a:extLst>
              </p:cNvPr>
              <p:cNvSpPr>
                <a:spLocks noChangeShapeType="1"/>
              </p:cNvSpPr>
              <p:nvPr/>
            </p:nvSpPr>
            <p:spPr bwMode="auto">
              <a:xfrm>
                <a:off x="189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4" name="Line 30">
                <a:extLst>
                  <a:ext uri="{FF2B5EF4-FFF2-40B4-BE49-F238E27FC236}">
                    <a16:creationId xmlns:a16="http://schemas.microsoft.com/office/drawing/2014/main" id="{0C2C11ED-4A88-4481-B402-44893EA7B631}"/>
                  </a:ext>
                </a:extLst>
              </p:cNvPr>
              <p:cNvSpPr>
                <a:spLocks noChangeShapeType="1"/>
              </p:cNvSpPr>
              <p:nvPr/>
            </p:nvSpPr>
            <p:spPr bwMode="auto">
              <a:xfrm>
                <a:off x="2208"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cxnSp>
          <p:nvCxnSpPr>
            <p:cNvPr id="13" name="直接箭头连接符 12">
              <a:extLst>
                <a:ext uri="{FF2B5EF4-FFF2-40B4-BE49-F238E27FC236}">
                  <a16:creationId xmlns:a16="http://schemas.microsoft.com/office/drawing/2014/main" id="{2CFCFB15-5E4A-442C-B9CE-F40C032A826E}"/>
                </a:ext>
              </a:extLst>
            </p:cNvPr>
            <p:cNvCxnSpPr>
              <a:cxnSpLocks/>
            </p:cNvCxnSpPr>
            <p:nvPr/>
          </p:nvCxnSpPr>
          <p:spPr>
            <a:xfrm flipV="1">
              <a:off x="9403154" y="4638262"/>
              <a:ext cx="0" cy="768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DD8CD1CD-7147-4F6D-9965-E7520CEC2C26}"/>
                </a:ext>
              </a:extLst>
            </p:cNvPr>
            <p:cNvSpPr txBox="1"/>
            <p:nvPr/>
          </p:nvSpPr>
          <p:spPr>
            <a:xfrm>
              <a:off x="9598277" y="4895680"/>
              <a:ext cx="497252" cy="369332"/>
            </a:xfrm>
            <a:prstGeom prst="rect">
              <a:avLst/>
            </a:prstGeom>
            <a:noFill/>
          </p:spPr>
          <p:txBody>
            <a:bodyPr wrap="none" rtlCol="0">
              <a:spAutoFit/>
            </a:bodyPr>
            <a:lstStyle/>
            <a:p>
              <a:r>
                <a:rPr lang="en-US" altLang="zh-CN" dirty="0"/>
                <a:t>???</a:t>
              </a:r>
              <a:endParaRPr lang="zh-CN" altLang="en-US" dirty="0"/>
            </a:p>
          </p:txBody>
        </p:sp>
      </p:grpSp>
    </p:spTree>
    <p:extLst>
      <p:ext uri="{BB962C8B-B14F-4D97-AF65-F5344CB8AC3E}">
        <p14:creationId xmlns:p14="http://schemas.microsoft.com/office/powerpoint/2010/main" val="128198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defRPr/>
            </a:pPr>
            <a:r>
              <a:rPr lang="en-US" altLang="zh-CN" dirty="0"/>
              <a:t>2.1 </a:t>
            </a:r>
            <a:r>
              <a:rPr lang="zh-CN" altLang="en-US" dirty="0"/>
              <a:t>数据表示的目的</a:t>
            </a:r>
          </a:p>
          <a:p>
            <a:pPr eaLnBrk="1" hangingPunct="1">
              <a:lnSpc>
                <a:spcPct val="150000"/>
              </a:lnSpc>
              <a:defRPr/>
            </a:pPr>
            <a:r>
              <a:rPr lang="en-US" altLang="zh-CN" dirty="0"/>
              <a:t>2.2 </a:t>
            </a:r>
            <a:r>
              <a:rPr lang="zh-CN" altLang="en-US" dirty="0"/>
              <a:t>数值数据的表示</a:t>
            </a:r>
            <a:endParaRPr lang="en-US" altLang="zh-CN" dirty="0"/>
          </a:p>
          <a:p>
            <a:pPr eaLnBrk="1" hangingPunct="1">
              <a:lnSpc>
                <a:spcPct val="150000"/>
              </a:lnSpc>
              <a:defRPr/>
            </a:pPr>
            <a:r>
              <a:rPr lang="en-US" altLang="zh-CN" dirty="0"/>
              <a:t>2.3 </a:t>
            </a:r>
            <a:r>
              <a:rPr lang="zh-CN" altLang="en-US" dirty="0"/>
              <a:t>非数值数据的表示</a:t>
            </a:r>
          </a:p>
          <a:p>
            <a:pPr>
              <a:lnSpc>
                <a:spcPct val="150000"/>
              </a:lnSpc>
              <a:defRPr/>
            </a:pPr>
            <a:r>
              <a:rPr lang="en-US" altLang="zh-CN" b="1" dirty="0">
                <a:solidFill>
                  <a:srgbClr val="C00000"/>
                </a:solidFill>
              </a:rPr>
              <a:t>2.4 </a:t>
            </a:r>
            <a:r>
              <a:rPr lang="zh-CN" altLang="en-US" b="1" dirty="0">
                <a:solidFill>
                  <a:srgbClr val="C00000"/>
                </a:solidFill>
              </a:rPr>
              <a:t>数据信息的校验</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625438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码分组依据</a:t>
            </a:r>
          </a:p>
        </p:txBody>
      </p:sp>
      <p:sp>
        <p:nvSpPr>
          <p:cNvPr id="7" name="Rectangle 159"/>
          <p:cNvSpPr>
            <a:spLocks noChangeArrowheads="1"/>
          </p:cNvSpPr>
          <p:nvPr/>
        </p:nvSpPr>
        <p:spPr bwMode="auto">
          <a:xfrm>
            <a:off x="4317291" y="4058131"/>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0" name="Rectangle 153"/>
          <p:cNvSpPr>
            <a:spLocks noChangeArrowheads="1"/>
          </p:cNvSpPr>
          <p:nvPr/>
        </p:nvSpPr>
        <p:spPr bwMode="auto">
          <a:xfrm>
            <a:off x="4290816" y="2459239"/>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位出错</a:t>
            </a:r>
          </a:p>
        </p:txBody>
      </p:sp>
      <p:sp>
        <p:nvSpPr>
          <p:cNvPr id="11" name="Rectangle 151"/>
          <p:cNvSpPr>
            <a:spLocks noChangeArrowheads="1"/>
          </p:cNvSpPr>
          <p:nvPr/>
        </p:nvSpPr>
        <p:spPr bwMode="auto">
          <a:xfrm>
            <a:off x="4317291" y="1869816"/>
            <a:ext cx="4091513"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12" name="Rectangle 149"/>
          <p:cNvSpPr>
            <a:spLocks noChangeArrowheads="1"/>
          </p:cNvSpPr>
          <p:nvPr/>
        </p:nvSpPr>
        <p:spPr bwMode="auto">
          <a:xfrm>
            <a:off x="4317291" y="1307107"/>
            <a:ext cx="4091513"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dirty="0">
                <a:solidFill>
                  <a:schemeClr val="bg1"/>
                </a:solidFill>
                <a:latin typeface="微软雅黑" panose="020B0503020204020204" pitchFamily="34" charset="-122"/>
                <a:ea typeface="微软雅黑" panose="020B0503020204020204" pitchFamily="34" charset="-122"/>
              </a:rPr>
              <a:t>备注   </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假设只有</a:t>
            </a:r>
            <a:r>
              <a:rPr lang="en-US" altLang="zh-CN" sz="2200" dirty="0">
                <a:solidFill>
                  <a:schemeClr val="bg1"/>
                </a:solidFill>
                <a:latin typeface="微软雅黑" panose="020B0503020204020204" pitchFamily="34" charset="-122"/>
                <a:ea typeface="微软雅黑" panose="020B0503020204020204" pitchFamily="34" charset="-122"/>
              </a:rPr>
              <a:t>1</a:t>
            </a:r>
            <a:r>
              <a:rPr lang="zh-CN" altLang="en-US" sz="2200" dirty="0">
                <a:solidFill>
                  <a:schemeClr val="bg1"/>
                </a:solidFill>
                <a:latin typeface="微软雅黑" panose="020B0503020204020204" pitchFamily="34" charset="-122"/>
                <a:ea typeface="微软雅黑" panose="020B0503020204020204" pitchFamily="34" charset="-122"/>
              </a:rPr>
              <a:t>位错</a:t>
            </a:r>
            <a:r>
              <a:rPr lang="en-US" altLang="zh-CN" sz="2200" dirty="0">
                <a:solidFill>
                  <a:schemeClr val="bg1"/>
                </a:solidFill>
                <a:latin typeface="微软雅黑" panose="020B0503020204020204" pitchFamily="34" charset="-122"/>
                <a:ea typeface="微软雅黑" panose="020B0503020204020204" pitchFamily="34" charset="-122"/>
              </a:rPr>
              <a:t>)</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323501" y="5640751"/>
            <a:ext cx="9679921" cy="531448"/>
            <a:chOff x="1323501" y="5640751"/>
            <a:chExt cx="9679921" cy="531448"/>
          </a:xfrm>
        </p:grpSpPr>
        <p:sp>
          <p:nvSpPr>
            <p:cNvPr id="4" name="Rectangle 165"/>
            <p:cNvSpPr>
              <a:spLocks noChangeArrowheads="1"/>
            </p:cNvSpPr>
            <p:nvPr/>
          </p:nvSpPr>
          <p:spPr bwMode="auto">
            <a:xfrm>
              <a:off x="4317291" y="5640751"/>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     H</a:t>
              </a:r>
              <a:r>
                <a:rPr lang="en-US" altLang="zh-CN" sz="2100" baseline="-25000" dirty="0">
                  <a:solidFill>
                    <a:srgbClr val="C00000"/>
                  </a:solidFill>
                  <a:latin typeface="微软雅黑" panose="020B0503020204020204" pitchFamily="34" charset="-122"/>
                  <a:ea typeface="微软雅黑" panose="020B0503020204020204" pitchFamily="34" charset="-122"/>
                </a:rPr>
                <a:t>7</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三校验组</a:t>
              </a:r>
            </a:p>
          </p:txBody>
        </p:sp>
        <p:sp>
          <p:nvSpPr>
            <p:cNvPr id="13" name="Rectangle 35"/>
            <p:cNvSpPr>
              <a:spLocks noChangeArrowheads="1"/>
            </p:cNvSpPr>
            <p:nvPr/>
          </p:nvSpPr>
          <p:spPr bwMode="auto">
            <a:xfrm>
              <a:off x="8408804" y="5640751"/>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4</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7</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4" name="Rectangle 34"/>
            <p:cNvSpPr>
              <a:spLocks noChangeArrowheads="1"/>
            </p:cNvSpPr>
            <p:nvPr/>
          </p:nvSpPr>
          <p:spPr bwMode="auto">
            <a:xfrm>
              <a:off x="2720603" y="5640751"/>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7</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5" name="Rectangle 33"/>
            <p:cNvSpPr>
              <a:spLocks noChangeArrowheads="1"/>
            </p:cNvSpPr>
            <p:nvPr/>
          </p:nvSpPr>
          <p:spPr bwMode="auto">
            <a:xfrm>
              <a:off x="1323501" y="5640751"/>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111</a:t>
              </a:r>
            </a:p>
          </p:txBody>
        </p:sp>
      </p:grpSp>
      <p:grpSp>
        <p:nvGrpSpPr>
          <p:cNvPr id="50" name="组合 49"/>
          <p:cNvGrpSpPr/>
          <p:nvPr/>
        </p:nvGrpSpPr>
        <p:grpSpPr>
          <a:xfrm>
            <a:off x="1323501" y="5109303"/>
            <a:ext cx="9679921" cy="531448"/>
            <a:chOff x="1323501" y="5109303"/>
            <a:chExt cx="9679921" cy="531448"/>
          </a:xfrm>
        </p:grpSpPr>
        <p:sp>
          <p:nvSpPr>
            <p:cNvPr id="5" name="Rectangle 163"/>
            <p:cNvSpPr>
              <a:spLocks noChangeArrowheads="1"/>
            </p:cNvSpPr>
            <p:nvPr/>
          </p:nvSpPr>
          <p:spPr bwMode="auto">
            <a:xfrm>
              <a:off x="4317291" y="5109303"/>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6" name="Rectangle 32"/>
            <p:cNvSpPr>
              <a:spLocks noChangeArrowheads="1"/>
            </p:cNvSpPr>
            <p:nvPr/>
          </p:nvSpPr>
          <p:spPr bwMode="auto">
            <a:xfrm>
              <a:off x="8408804" y="5109303"/>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7" name="Rectangle 31"/>
            <p:cNvSpPr>
              <a:spLocks noChangeArrowheads="1"/>
            </p:cNvSpPr>
            <p:nvPr/>
          </p:nvSpPr>
          <p:spPr bwMode="auto">
            <a:xfrm>
              <a:off x="2720603" y="5109303"/>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6</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18" name="Rectangle 30"/>
            <p:cNvSpPr>
              <a:spLocks noChangeArrowheads="1"/>
            </p:cNvSpPr>
            <p:nvPr/>
          </p:nvSpPr>
          <p:spPr bwMode="auto">
            <a:xfrm>
              <a:off x="1323501" y="5109303"/>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110</a:t>
              </a:r>
            </a:p>
          </p:txBody>
        </p:sp>
      </p:grpSp>
      <p:grpSp>
        <p:nvGrpSpPr>
          <p:cNvPr id="49" name="组合 48"/>
          <p:cNvGrpSpPr/>
          <p:nvPr/>
        </p:nvGrpSpPr>
        <p:grpSpPr>
          <a:xfrm>
            <a:off x="4317291" y="4589580"/>
            <a:ext cx="6686131" cy="519725"/>
            <a:chOff x="4317291" y="4589580"/>
            <a:chExt cx="6686131" cy="519725"/>
          </a:xfrm>
        </p:grpSpPr>
        <p:sp>
          <p:nvSpPr>
            <p:cNvPr id="6" name="Rectangle 161"/>
            <p:cNvSpPr>
              <a:spLocks noChangeArrowheads="1"/>
            </p:cNvSpPr>
            <p:nvPr/>
          </p:nvSpPr>
          <p:spPr bwMode="auto">
            <a:xfrm>
              <a:off x="4317291" y="4589580"/>
              <a:ext cx="4091513"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en-US" altLang="zh-CN" sz="2100" dirty="0">
                  <a:solidFill>
                    <a:srgbClr val="C00000"/>
                  </a:solidFill>
                  <a:latin typeface="微软雅黑" panose="020B0503020204020204" pitchFamily="34" charset="-122"/>
                  <a:ea typeface="微软雅黑" panose="020B0503020204020204" pitchFamily="34" charset="-122"/>
                </a:rPr>
                <a:t> G</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两校验组</a:t>
              </a:r>
            </a:p>
          </p:txBody>
        </p:sp>
        <p:sp>
          <p:nvSpPr>
            <p:cNvPr id="19" name="Rectangle 29"/>
            <p:cNvSpPr>
              <a:spLocks noChangeArrowheads="1"/>
            </p:cNvSpPr>
            <p:nvPr/>
          </p:nvSpPr>
          <p:spPr bwMode="auto">
            <a:xfrm>
              <a:off x="8408804" y="4589580"/>
              <a:ext cx="259461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323501" y="4589580"/>
            <a:ext cx="2993790" cy="519725"/>
            <a:chOff x="1323501" y="4589580"/>
            <a:chExt cx="2993790" cy="519725"/>
          </a:xfrm>
        </p:grpSpPr>
        <p:sp>
          <p:nvSpPr>
            <p:cNvPr id="20" name="Rectangle 28"/>
            <p:cNvSpPr>
              <a:spLocks noChangeArrowheads="1"/>
            </p:cNvSpPr>
            <p:nvPr/>
          </p:nvSpPr>
          <p:spPr bwMode="auto">
            <a:xfrm>
              <a:off x="2720603" y="4589580"/>
              <a:ext cx="159668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5</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1" name="Rectangle 27"/>
            <p:cNvSpPr>
              <a:spLocks noChangeArrowheads="1"/>
            </p:cNvSpPr>
            <p:nvPr/>
          </p:nvSpPr>
          <p:spPr bwMode="auto">
            <a:xfrm>
              <a:off x="1323501" y="4589580"/>
              <a:ext cx="1397102"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101</a:t>
              </a:r>
            </a:p>
          </p:txBody>
        </p:sp>
      </p:grpSp>
      <p:sp>
        <p:nvSpPr>
          <p:cNvPr id="22" name="Rectangle 26"/>
          <p:cNvSpPr>
            <a:spLocks noChangeArrowheads="1"/>
          </p:cNvSpPr>
          <p:nvPr/>
        </p:nvSpPr>
        <p:spPr bwMode="auto">
          <a:xfrm>
            <a:off x="8408804" y="4058131"/>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323501" y="4058131"/>
            <a:ext cx="2993790" cy="531448"/>
            <a:chOff x="1323501" y="4058131"/>
            <a:chExt cx="2993790" cy="531448"/>
          </a:xfrm>
        </p:grpSpPr>
        <p:sp>
          <p:nvSpPr>
            <p:cNvPr id="23" name="Rectangle 25"/>
            <p:cNvSpPr>
              <a:spLocks noChangeArrowheads="1"/>
            </p:cNvSpPr>
            <p:nvPr/>
          </p:nvSpPr>
          <p:spPr bwMode="auto">
            <a:xfrm>
              <a:off x="2720603" y="4058131"/>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3</a:t>
              </a:r>
              <a:r>
                <a:rPr lang="zh-CN" altLang="en-US" sz="2100">
                  <a:solidFill>
                    <a:srgbClr val="C00000"/>
                  </a:solidFill>
                  <a:latin typeface="微软雅黑" panose="020B0503020204020204" pitchFamily="34" charset="-122"/>
                  <a:ea typeface="微软雅黑" panose="020B0503020204020204" pitchFamily="34" charset="-122"/>
                </a:rPr>
                <a:t>出错</a:t>
              </a:r>
            </a:p>
          </p:txBody>
        </p:sp>
        <p:sp>
          <p:nvSpPr>
            <p:cNvPr id="24" name="Rectangle 24"/>
            <p:cNvSpPr>
              <a:spLocks noChangeArrowheads="1"/>
            </p:cNvSpPr>
            <p:nvPr/>
          </p:nvSpPr>
          <p:spPr bwMode="auto">
            <a:xfrm>
              <a:off x="1323501" y="4058131"/>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011</a:t>
              </a:r>
            </a:p>
          </p:txBody>
        </p:sp>
      </p:grpSp>
      <p:grpSp>
        <p:nvGrpSpPr>
          <p:cNvPr id="46" name="组合 45"/>
          <p:cNvGrpSpPr/>
          <p:nvPr/>
        </p:nvGrpSpPr>
        <p:grpSpPr>
          <a:xfrm>
            <a:off x="1323501" y="3526683"/>
            <a:ext cx="9679921" cy="531448"/>
            <a:chOff x="1323501" y="3526683"/>
            <a:chExt cx="9679921" cy="531448"/>
          </a:xfrm>
        </p:grpSpPr>
        <p:sp>
          <p:nvSpPr>
            <p:cNvPr id="8" name="Rectangle 157"/>
            <p:cNvSpPr>
              <a:spLocks noChangeArrowheads="1"/>
            </p:cNvSpPr>
            <p:nvPr/>
          </p:nvSpPr>
          <p:spPr bwMode="auto">
            <a:xfrm>
              <a:off x="4317291" y="3526683"/>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 </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位出错</a:t>
              </a:r>
            </a:p>
          </p:txBody>
        </p:sp>
        <p:sp>
          <p:nvSpPr>
            <p:cNvPr id="25" name="Rectangle 23"/>
            <p:cNvSpPr>
              <a:spLocks noChangeArrowheads="1"/>
            </p:cNvSpPr>
            <p:nvPr/>
          </p:nvSpPr>
          <p:spPr bwMode="auto">
            <a:xfrm>
              <a:off x="8408804" y="3526683"/>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4</a:t>
              </a:r>
              <a:r>
                <a:rPr lang="zh-CN" altLang="en-US" sz="2100" dirty="0">
                  <a:latin typeface="微软雅黑" panose="020B0503020204020204" pitchFamily="34" charset="-122"/>
                  <a:ea typeface="微软雅黑" panose="020B0503020204020204" pitchFamily="34" charset="-122"/>
                </a:rPr>
                <a:t>位置</a:t>
              </a:r>
            </a:p>
          </p:txBody>
        </p:sp>
        <p:sp>
          <p:nvSpPr>
            <p:cNvPr id="26" name="Rectangle 22"/>
            <p:cNvSpPr>
              <a:spLocks noChangeArrowheads="1"/>
            </p:cNvSpPr>
            <p:nvPr/>
          </p:nvSpPr>
          <p:spPr bwMode="auto">
            <a:xfrm>
              <a:off x="2720603" y="3526683"/>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H</a:t>
              </a:r>
              <a:r>
                <a:rPr lang="en-US" altLang="zh-CN" sz="2100" baseline="-25000">
                  <a:latin typeface="微软雅黑" panose="020B0503020204020204" pitchFamily="34" charset="-122"/>
                  <a:ea typeface="微软雅黑" panose="020B0503020204020204" pitchFamily="34" charset="-122"/>
                </a:rPr>
                <a:t>4</a:t>
              </a:r>
              <a:r>
                <a:rPr lang="zh-CN" altLang="en-US" sz="2100">
                  <a:latin typeface="微软雅黑" panose="020B0503020204020204" pitchFamily="34" charset="-122"/>
                  <a:ea typeface="微软雅黑" panose="020B0503020204020204" pitchFamily="34" charset="-122"/>
                </a:rPr>
                <a:t>出错</a:t>
              </a:r>
            </a:p>
          </p:txBody>
        </p:sp>
        <p:sp>
          <p:nvSpPr>
            <p:cNvPr id="27" name="Rectangle 21"/>
            <p:cNvSpPr>
              <a:spLocks noChangeArrowheads="1"/>
            </p:cNvSpPr>
            <p:nvPr/>
          </p:nvSpPr>
          <p:spPr bwMode="auto">
            <a:xfrm>
              <a:off x="1323501" y="3526683"/>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100</a:t>
              </a:r>
            </a:p>
          </p:txBody>
        </p:sp>
      </p:grpSp>
      <p:grpSp>
        <p:nvGrpSpPr>
          <p:cNvPr id="45" name="组合 44"/>
          <p:cNvGrpSpPr/>
          <p:nvPr/>
        </p:nvGrpSpPr>
        <p:grpSpPr>
          <a:xfrm>
            <a:off x="1323501" y="2995235"/>
            <a:ext cx="9679921" cy="531448"/>
            <a:chOff x="1323501" y="2995235"/>
            <a:chExt cx="9679921" cy="531448"/>
          </a:xfrm>
        </p:grpSpPr>
        <p:sp>
          <p:nvSpPr>
            <p:cNvPr id="9" name="Rectangle 155"/>
            <p:cNvSpPr>
              <a:spLocks noChangeArrowheads="1"/>
            </p:cNvSpPr>
            <p:nvPr/>
          </p:nvSpPr>
          <p:spPr bwMode="auto">
            <a:xfrm>
              <a:off x="4317291" y="2995235"/>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 </a:t>
              </a: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位出错</a:t>
              </a:r>
            </a:p>
          </p:txBody>
        </p:sp>
        <p:sp>
          <p:nvSpPr>
            <p:cNvPr id="28" name="Rectangle 20"/>
            <p:cNvSpPr>
              <a:spLocks noChangeArrowheads="1"/>
            </p:cNvSpPr>
            <p:nvPr/>
          </p:nvSpPr>
          <p:spPr bwMode="auto">
            <a:xfrm>
              <a:off x="8408804" y="2995235"/>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位置</a:t>
              </a:r>
            </a:p>
          </p:txBody>
        </p:sp>
        <p:sp>
          <p:nvSpPr>
            <p:cNvPr id="29" name="Rectangle 19"/>
            <p:cNvSpPr>
              <a:spLocks noChangeArrowheads="1"/>
            </p:cNvSpPr>
            <p:nvPr/>
          </p:nvSpPr>
          <p:spPr bwMode="auto">
            <a:xfrm>
              <a:off x="2720603" y="2995235"/>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出错</a:t>
              </a:r>
            </a:p>
          </p:txBody>
        </p:sp>
        <p:sp>
          <p:nvSpPr>
            <p:cNvPr id="30" name="Rectangle 18"/>
            <p:cNvSpPr>
              <a:spLocks noChangeArrowheads="1"/>
            </p:cNvSpPr>
            <p:nvPr/>
          </p:nvSpPr>
          <p:spPr bwMode="auto">
            <a:xfrm>
              <a:off x="1323501" y="2995235"/>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010</a:t>
              </a:r>
            </a:p>
          </p:txBody>
        </p:sp>
      </p:grpSp>
      <p:sp>
        <p:nvSpPr>
          <p:cNvPr id="31" name="Rectangle 17"/>
          <p:cNvSpPr>
            <a:spLocks noChangeArrowheads="1"/>
          </p:cNvSpPr>
          <p:nvPr/>
        </p:nvSpPr>
        <p:spPr bwMode="auto">
          <a:xfrm>
            <a:off x="8408804" y="2463787"/>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P</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位置</a:t>
            </a:r>
          </a:p>
        </p:txBody>
      </p:sp>
      <p:grpSp>
        <p:nvGrpSpPr>
          <p:cNvPr id="44" name="组合 43"/>
          <p:cNvGrpSpPr/>
          <p:nvPr/>
        </p:nvGrpSpPr>
        <p:grpSpPr>
          <a:xfrm>
            <a:off x="1323501" y="2463787"/>
            <a:ext cx="2993790" cy="531448"/>
            <a:chOff x="1323501" y="2463787"/>
            <a:chExt cx="2993790" cy="531448"/>
          </a:xfrm>
        </p:grpSpPr>
        <p:sp>
          <p:nvSpPr>
            <p:cNvPr id="32" name="Rectangle 16"/>
            <p:cNvSpPr>
              <a:spLocks noChangeArrowheads="1"/>
            </p:cNvSpPr>
            <p:nvPr/>
          </p:nvSpPr>
          <p:spPr bwMode="auto">
            <a:xfrm>
              <a:off x="2720603" y="2463787"/>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出错</a:t>
              </a:r>
            </a:p>
          </p:txBody>
        </p:sp>
        <p:sp>
          <p:nvSpPr>
            <p:cNvPr id="33" name="Rectangle 15"/>
            <p:cNvSpPr>
              <a:spLocks noChangeArrowheads="1"/>
            </p:cNvSpPr>
            <p:nvPr/>
          </p:nvSpPr>
          <p:spPr bwMode="auto">
            <a:xfrm>
              <a:off x="1323501" y="2463787"/>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001</a:t>
              </a:r>
            </a:p>
          </p:txBody>
        </p:sp>
      </p:grpSp>
      <p:sp>
        <p:nvSpPr>
          <p:cNvPr id="34" name="Rectangle 14"/>
          <p:cNvSpPr>
            <a:spLocks noChangeArrowheads="1"/>
          </p:cNvSpPr>
          <p:nvPr/>
        </p:nvSpPr>
        <p:spPr bwMode="auto">
          <a:xfrm>
            <a:off x="8408804" y="1869816"/>
            <a:ext cx="259461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35" name="Rectangle 13"/>
          <p:cNvSpPr>
            <a:spLocks noChangeArrowheads="1"/>
          </p:cNvSpPr>
          <p:nvPr/>
        </p:nvSpPr>
        <p:spPr bwMode="auto">
          <a:xfrm>
            <a:off x="2720603" y="1869816"/>
            <a:ext cx="159668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solidFill>
                  <a:srgbClr val="009900"/>
                </a:solidFill>
                <a:latin typeface="微软雅黑" panose="020B0503020204020204" pitchFamily="34" charset="-122"/>
                <a:ea typeface="微软雅黑" panose="020B0503020204020204" pitchFamily="34" charset="-122"/>
              </a:rPr>
              <a:t>数据正常</a:t>
            </a:r>
          </a:p>
        </p:txBody>
      </p:sp>
      <p:sp>
        <p:nvSpPr>
          <p:cNvPr id="36" name="Rectangle 12"/>
          <p:cNvSpPr>
            <a:spLocks noChangeArrowheads="1"/>
          </p:cNvSpPr>
          <p:nvPr/>
        </p:nvSpPr>
        <p:spPr bwMode="auto">
          <a:xfrm>
            <a:off x="1323501" y="1869816"/>
            <a:ext cx="1397102"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9900"/>
                </a:solidFill>
                <a:latin typeface="微软雅黑" panose="020B0503020204020204" pitchFamily="34" charset="-122"/>
                <a:ea typeface="微软雅黑" panose="020B0503020204020204" pitchFamily="34" charset="-122"/>
              </a:rPr>
              <a:t>000</a:t>
            </a:r>
          </a:p>
        </p:txBody>
      </p:sp>
      <p:sp>
        <p:nvSpPr>
          <p:cNvPr id="37" name="Rectangle 11"/>
          <p:cNvSpPr>
            <a:spLocks noChangeArrowheads="1"/>
          </p:cNvSpPr>
          <p:nvPr/>
        </p:nvSpPr>
        <p:spPr bwMode="auto">
          <a:xfrm>
            <a:off x="8408804" y="1307107"/>
            <a:ext cx="259461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8" name="Rectangle 10"/>
          <p:cNvSpPr>
            <a:spLocks noChangeArrowheads="1"/>
          </p:cNvSpPr>
          <p:nvPr/>
        </p:nvSpPr>
        <p:spPr bwMode="auto">
          <a:xfrm>
            <a:off x="2720603" y="1307107"/>
            <a:ext cx="159668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a:solidFill>
                  <a:schemeClr val="bg1"/>
                </a:solidFill>
                <a:latin typeface="微软雅黑" panose="020B0503020204020204" pitchFamily="34" charset="-122"/>
                <a:ea typeface="微软雅黑" panose="020B0503020204020204" pitchFamily="34" charset="-122"/>
              </a:rPr>
              <a:t>出错位</a:t>
            </a:r>
          </a:p>
        </p:txBody>
      </p:sp>
      <p:sp>
        <p:nvSpPr>
          <p:cNvPr id="39" name="Rectangle 9"/>
          <p:cNvSpPr>
            <a:spLocks noChangeArrowheads="1"/>
          </p:cNvSpPr>
          <p:nvPr/>
        </p:nvSpPr>
        <p:spPr bwMode="auto">
          <a:xfrm>
            <a:off x="1323501" y="1307107"/>
            <a:ext cx="1397102"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3</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2</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1</a:t>
            </a:r>
          </a:p>
        </p:txBody>
      </p:sp>
      <p:sp>
        <p:nvSpPr>
          <p:cNvPr id="40" name="Line 37"/>
          <p:cNvSpPr>
            <a:spLocks noChangeShapeType="1"/>
          </p:cNvSpPr>
          <p:nvPr/>
        </p:nvSpPr>
        <p:spPr bwMode="auto">
          <a:xfrm>
            <a:off x="1323501" y="1869816"/>
            <a:ext cx="967992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0"/>
          <a:lstStyle/>
          <a:p>
            <a:pPr algn="ctr"/>
            <a:endParaRPr lang="zh-CN" altLang="en-US" sz="2100">
              <a:latin typeface="微软雅黑" panose="020B0503020204020204" pitchFamily="34" charset="-122"/>
              <a:ea typeface="微软雅黑" panose="020B0503020204020204" pitchFamily="34" charset="-122"/>
            </a:endParaRPr>
          </a:p>
        </p:txBody>
      </p:sp>
      <p:sp>
        <p:nvSpPr>
          <p:cNvPr id="41" name="Line 47"/>
          <p:cNvSpPr>
            <a:spLocks noChangeShapeType="1"/>
          </p:cNvSpPr>
          <p:nvPr/>
        </p:nvSpPr>
        <p:spPr bwMode="auto">
          <a:xfrm>
            <a:off x="2720603" y="1307108"/>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
        <p:nvSpPr>
          <p:cNvPr id="42" name="Line 48"/>
          <p:cNvSpPr>
            <a:spLocks noChangeShapeType="1"/>
          </p:cNvSpPr>
          <p:nvPr/>
        </p:nvSpPr>
        <p:spPr bwMode="auto">
          <a:xfrm>
            <a:off x="4317291" y="1307108"/>
            <a:ext cx="0" cy="4865092"/>
          </a:xfrm>
          <a:prstGeom prst="line">
            <a:avLst/>
          </a:prstGeom>
          <a:noFill/>
          <a:ln w="12700">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1222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left)">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1" grpId="0" animBg="1"/>
      <p:bldP spid="35"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码数据位映射</a:t>
            </a:r>
          </a:p>
        </p:txBody>
      </p:sp>
      <p:sp>
        <p:nvSpPr>
          <p:cNvPr id="3" name="内容占位符 2"/>
          <p:cNvSpPr>
            <a:spLocks noGrp="1"/>
          </p:cNvSpPr>
          <p:nvPr>
            <p:ph idx="1"/>
          </p:nvPr>
        </p:nvSpPr>
        <p:spPr>
          <a:xfrm>
            <a:off x="1189301" y="4191371"/>
            <a:ext cx="4345582" cy="1981200"/>
          </a:xfrm>
        </p:spPr>
        <p:txBody>
          <a:bodyPr>
            <a:noAutofit/>
          </a:bodyPr>
          <a:lstStyle/>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1</a:t>
            </a:r>
            <a:r>
              <a:rPr lang="en-US" altLang="zh-CN" sz="2800" dirty="0">
                <a:latin typeface="Consolas" panose="020B0609020204030204" pitchFamily="49" charset="0"/>
              </a:rPr>
              <a:t>(P</a:t>
            </a:r>
            <a:r>
              <a:rPr lang="en-US" altLang="zh-CN" sz="2800" baseline="-25000" dirty="0">
                <a:latin typeface="Consolas" panose="020B0609020204030204" pitchFamily="49" charset="0"/>
              </a:rPr>
              <a:t>1</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2</a:t>
            </a:r>
            <a:r>
              <a:rPr lang="en-US" altLang="zh-CN" sz="2800" dirty="0">
                <a:latin typeface="Consolas" panose="020B0609020204030204" pitchFamily="49" charset="0"/>
              </a:rPr>
              <a:t>(P</a:t>
            </a:r>
            <a:r>
              <a:rPr lang="en-US" altLang="zh-CN" sz="2800" baseline="-25000" dirty="0">
                <a:latin typeface="Consolas" panose="020B0609020204030204" pitchFamily="49" charset="0"/>
              </a:rPr>
              <a:t>2</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pPr eaLnBrk="1" hangingPunct="1"/>
            <a:r>
              <a:rPr lang="en-US" altLang="zh-CN" sz="2800" dirty="0">
                <a:latin typeface="Consolas" panose="020B0609020204030204" pitchFamily="49" charset="0"/>
              </a:rPr>
              <a:t>G</a:t>
            </a:r>
            <a:r>
              <a:rPr lang="en-US" altLang="zh-CN" sz="2800" baseline="-25000" dirty="0">
                <a:latin typeface="Consolas" panose="020B0609020204030204" pitchFamily="49" charset="0"/>
              </a:rPr>
              <a:t>3</a:t>
            </a:r>
            <a:r>
              <a:rPr lang="en-US" altLang="zh-CN" sz="2800" dirty="0">
                <a:latin typeface="Consolas" panose="020B0609020204030204" pitchFamily="49" charset="0"/>
              </a:rPr>
              <a:t>(P</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p>
          <a:p>
            <a:endParaRPr lang="zh-CN" altLang="en-US" sz="2800" dirty="0">
              <a:latin typeface="Consolas" panose="020B0609020204030204" pitchFamily="49" charset="0"/>
            </a:endParaRPr>
          </a:p>
        </p:txBody>
      </p:sp>
      <p:sp>
        <p:nvSpPr>
          <p:cNvPr id="53" name="Rectangle 19"/>
          <p:cNvSpPr>
            <a:spLocks noChangeArrowheads="1"/>
          </p:cNvSpPr>
          <p:nvPr/>
        </p:nvSpPr>
        <p:spPr bwMode="auto">
          <a:xfrm>
            <a:off x="10386716" y="3539623"/>
            <a:ext cx="500062"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1</a:t>
            </a:r>
          </a:p>
        </p:txBody>
      </p:sp>
      <p:sp>
        <p:nvSpPr>
          <p:cNvPr id="54" name="Rectangle 18"/>
          <p:cNvSpPr>
            <a:spLocks noChangeArrowheads="1"/>
          </p:cNvSpPr>
          <p:nvPr/>
        </p:nvSpPr>
        <p:spPr bwMode="auto">
          <a:xfrm>
            <a:off x="9885066" y="3539623"/>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2</a:t>
            </a:r>
          </a:p>
        </p:txBody>
      </p:sp>
      <p:sp>
        <p:nvSpPr>
          <p:cNvPr id="55" name="Rectangle 17"/>
          <p:cNvSpPr>
            <a:spLocks noChangeArrowheads="1"/>
          </p:cNvSpPr>
          <p:nvPr/>
        </p:nvSpPr>
        <p:spPr bwMode="auto">
          <a:xfrm>
            <a:off x="9385004" y="3539623"/>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1</a:t>
            </a:r>
          </a:p>
        </p:txBody>
      </p:sp>
      <p:sp>
        <p:nvSpPr>
          <p:cNvPr id="56" name="Rectangle 16"/>
          <p:cNvSpPr>
            <a:spLocks noChangeArrowheads="1"/>
          </p:cNvSpPr>
          <p:nvPr/>
        </p:nvSpPr>
        <p:spPr bwMode="auto">
          <a:xfrm>
            <a:off x="8883353" y="3539623"/>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t>P</a:t>
            </a:r>
            <a:r>
              <a:rPr lang="en-US" altLang="zh-CN" sz="2000" baseline="-25000" dirty="0"/>
              <a:t>3</a:t>
            </a:r>
          </a:p>
        </p:txBody>
      </p:sp>
      <p:sp>
        <p:nvSpPr>
          <p:cNvPr id="57" name="Rectangle 15"/>
          <p:cNvSpPr>
            <a:spLocks noChangeArrowheads="1"/>
          </p:cNvSpPr>
          <p:nvPr/>
        </p:nvSpPr>
        <p:spPr bwMode="auto">
          <a:xfrm>
            <a:off x="8383291" y="3539623"/>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p>
        </p:txBody>
      </p:sp>
      <p:sp>
        <p:nvSpPr>
          <p:cNvPr id="58" name="Rectangle 14"/>
          <p:cNvSpPr>
            <a:spLocks noChangeArrowheads="1"/>
          </p:cNvSpPr>
          <p:nvPr/>
        </p:nvSpPr>
        <p:spPr bwMode="auto">
          <a:xfrm>
            <a:off x="7862591" y="3539623"/>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p>
        </p:txBody>
      </p:sp>
      <p:sp>
        <p:nvSpPr>
          <p:cNvPr id="59" name="Rectangle 13"/>
          <p:cNvSpPr>
            <a:spLocks noChangeArrowheads="1"/>
          </p:cNvSpPr>
          <p:nvPr/>
        </p:nvSpPr>
        <p:spPr bwMode="auto">
          <a:xfrm>
            <a:off x="7381578" y="3539623"/>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p>
        </p:txBody>
      </p:sp>
      <p:grpSp>
        <p:nvGrpSpPr>
          <p:cNvPr id="60" name="Group 249"/>
          <p:cNvGrpSpPr>
            <a:grpSpLocks/>
          </p:cNvGrpSpPr>
          <p:nvPr/>
        </p:nvGrpSpPr>
        <p:grpSpPr bwMode="auto">
          <a:xfrm>
            <a:off x="7381578" y="3082423"/>
            <a:ext cx="3505200" cy="914400"/>
            <a:chOff x="0" y="0"/>
            <a:chExt cx="2208" cy="576"/>
          </a:xfrm>
        </p:grpSpPr>
        <p:grpSp>
          <p:nvGrpSpPr>
            <p:cNvPr id="61" name="Group 248"/>
            <p:cNvGrpSpPr>
              <a:grpSpLocks/>
            </p:cNvGrpSpPr>
            <p:nvPr/>
          </p:nvGrpSpPr>
          <p:grpSpPr bwMode="auto">
            <a:xfrm>
              <a:off x="0" y="0"/>
              <a:ext cx="2208" cy="288"/>
              <a:chOff x="0" y="0"/>
              <a:chExt cx="2208" cy="288"/>
            </a:xfrm>
          </p:grpSpPr>
          <p:sp>
            <p:nvSpPr>
              <p:cNvPr id="71"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p>
            </p:txBody>
          </p:sp>
          <p:sp>
            <p:nvSpPr>
              <p:cNvPr id="72"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p>
            </p:txBody>
          </p:sp>
          <p:sp>
            <p:nvSpPr>
              <p:cNvPr id="73"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p>
            </p:txBody>
          </p:sp>
          <p:sp>
            <p:nvSpPr>
              <p:cNvPr id="74"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p>
            </p:txBody>
          </p:sp>
          <p:sp>
            <p:nvSpPr>
              <p:cNvPr id="75"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p>
            </p:txBody>
          </p:sp>
          <p:sp>
            <p:nvSpPr>
              <p:cNvPr id="76"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p>
            </p:txBody>
          </p:sp>
          <p:sp>
            <p:nvSpPr>
              <p:cNvPr id="77"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p>
            </p:txBody>
          </p:sp>
          <p:sp>
            <p:nvSpPr>
              <p:cNvPr id="78" name="Line 20"/>
              <p:cNvSpPr>
                <a:spLocks noChangeShapeType="1"/>
              </p:cNvSpPr>
              <p:nvPr/>
            </p:nvSpPr>
            <p:spPr bwMode="auto">
              <a:xfrm>
                <a:off x="0" y="0"/>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9" name="Line 21"/>
              <p:cNvSpPr>
                <a:spLocks noChangeShapeType="1"/>
              </p:cNvSpPr>
              <p:nvPr/>
            </p:nvSpPr>
            <p:spPr bwMode="auto">
              <a:xfrm>
                <a:off x="0" y="288"/>
                <a:ext cx="220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62" name="Line 22"/>
            <p:cNvSpPr>
              <a:spLocks noChangeShapeType="1"/>
            </p:cNvSpPr>
            <p:nvPr/>
          </p:nvSpPr>
          <p:spPr bwMode="auto">
            <a:xfrm>
              <a:off x="0" y="576"/>
              <a:ext cx="2208"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3" name="Line 23"/>
            <p:cNvSpPr>
              <a:spLocks noChangeShapeType="1"/>
            </p:cNvSpPr>
            <p:nvPr/>
          </p:nvSpPr>
          <p:spPr bwMode="auto">
            <a:xfrm>
              <a:off x="0"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4" name="Line 24"/>
            <p:cNvSpPr>
              <a:spLocks noChangeShapeType="1"/>
            </p:cNvSpPr>
            <p:nvPr/>
          </p:nvSpPr>
          <p:spPr bwMode="auto">
            <a:xfrm>
              <a:off x="30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5"/>
            <p:cNvSpPr>
              <a:spLocks noChangeShapeType="1"/>
            </p:cNvSpPr>
            <p:nvPr/>
          </p:nvSpPr>
          <p:spPr bwMode="auto">
            <a:xfrm>
              <a:off x="631"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6"/>
            <p:cNvSpPr>
              <a:spLocks noChangeShapeType="1"/>
            </p:cNvSpPr>
            <p:nvPr/>
          </p:nvSpPr>
          <p:spPr bwMode="auto">
            <a:xfrm>
              <a:off x="946"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7"/>
            <p:cNvSpPr>
              <a:spLocks noChangeShapeType="1"/>
            </p:cNvSpPr>
            <p:nvPr/>
          </p:nvSpPr>
          <p:spPr bwMode="auto">
            <a:xfrm>
              <a:off x="1262"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8" name="Line 28"/>
            <p:cNvSpPr>
              <a:spLocks noChangeShapeType="1"/>
            </p:cNvSpPr>
            <p:nvPr/>
          </p:nvSpPr>
          <p:spPr bwMode="auto">
            <a:xfrm>
              <a:off x="1577"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9" name="Line 29"/>
            <p:cNvSpPr>
              <a:spLocks noChangeShapeType="1"/>
            </p:cNvSpPr>
            <p:nvPr/>
          </p:nvSpPr>
          <p:spPr bwMode="auto">
            <a:xfrm>
              <a:off x="1893" y="0"/>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0" name="Line 30"/>
            <p:cNvSpPr>
              <a:spLocks noChangeShapeType="1"/>
            </p:cNvSpPr>
            <p:nvPr/>
          </p:nvSpPr>
          <p:spPr bwMode="auto">
            <a:xfrm>
              <a:off x="2208" y="0"/>
              <a:ext cx="0" cy="57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81" name="Rectangle 242"/>
          <p:cNvSpPr>
            <a:spLocks noChangeArrowheads="1"/>
          </p:cNvSpPr>
          <p:nvPr/>
        </p:nvSpPr>
        <p:spPr bwMode="auto">
          <a:xfrm>
            <a:off x="6781800" y="4343400"/>
            <a:ext cx="3200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en-US" altLang="zh-CN" sz="2600" i="1" baseline="-25000" dirty="0">
              <a:solidFill>
                <a:srgbClr val="0000FF"/>
              </a:solidFill>
            </a:endParaRPr>
          </a:p>
        </p:txBody>
      </p:sp>
      <p:grpSp>
        <p:nvGrpSpPr>
          <p:cNvPr id="82" name="Group 247"/>
          <p:cNvGrpSpPr>
            <a:grpSpLocks/>
          </p:cNvGrpSpPr>
          <p:nvPr/>
        </p:nvGrpSpPr>
        <p:grpSpPr bwMode="auto">
          <a:xfrm>
            <a:off x="753285" y="1148197"/>
            <a:ext cx="5500565" cy="2416915"/>
            <a:chOff x="0" y="0"/>
            <a:chExt cx="3168" cy="1392"/>
          </a:xfrm>
        </p:grpSpPr>
        <p:grpSp>
          <p:nvGrpSpPr>
            <p:cNvPr id="83" name="Group 244"/>
            <p:cNvGrpSpPr>
              <a:grpSpLocks/>
            </p:cNvGrpSpPr>
            <p:nvPr/>
          </p:nvGrpSpPr>
          <p:grpSpPr bwMode="auto">
            <a:xfrm>
              <a:off x="0" y="0"/>
              <a:ext cx="3168" cy="1386"/>
              <a:chOff x="0" y="0"/>
              <a:chExt cx="3168" cy="1386"/>
            </a:xfrm>
          </p:grpSpPr>
          <p:sp>
            <p:nvSpPr>
              <p:cNvPr id="86" name="Rectangle 217"/>
              <p:cNvSpPr>
                <a:spLocks noChangeArrowheads="1"/>
              </p:cNvSpPr>
              <p:nvPr/>
            </p:nvSpPr>
            <p:spPr bwMode="auto">
              <a:xfrm>
                <a:off x="1440" y="1114"/>
                <a:ext cx="172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参与</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3</a:t>
                </a:r>
                <a:r>
                  <a:rPr lang="en-US" altLang="zh-CN" sz="1800">
                    <a:latin typeface="微软雅黑" panose="020B0503020204020204" pitchFamily="34" charset="-122"/>
                    <a:ea typeface="微软雅黑" panose="020B0503020204020204" pitchFamily="34" charset="-122"/>
                  </a:rPr>
                  <a:t> G</a:t>
                </a:r>
                <a:r>
                  <a:rPr lang="en-US" altLang="zh-CN" sz="1800" baseline="-25000">
                    <a:latin typeface="微软雅黑" panose="020B0503020204020204" pitchFamily="34" charset="-122"/>
                    <a:ea typeface="微软雅黑" panose="020B0503020204020204" pitchFamily="34" charset="-122"/>
                  </a:rPr>
                  <a:t>2 </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1</a:t>
                </a:r>
                <a:r>
                  <a:rPr lang="zh-CN" altLang="en-US" sz="1800">
                    <a:latin typeface="微软雅黑" panose="020B0503020204020204" pitchFamily="34" charset="-122"/>
                    <a:ea typeface="微软雅黑" panose="020B0503020204020204" pitchFamily="34" charset="-122"/>
                  </a:rPr>
                  <a:t>校验组</a:t>
                </a:r>
              </a:p>
            </p:txBody>
          </p:sp>
          <p:sp>
            <p:nvSpPr>
              <p:cNvPr id="87" name="Rectangle 218"/>
              <p:cNvSpPr>
                <a:spLocks noChangeArrowheads="1"/>
              </p:cNvSpPr>
              <p:nvPr/>
            </p:nvSpPr>
            <p:spPr bwMode="auto">
              <a:xfrm>
                <a:off x="1440" y="842"/>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参与</a:t>
                </a:r>
                <a:r>
                  <a:rPr lang="en-US" altLang="zh-CN" sz="1800">
                    <a:latin typeface="微软雅黑" panose="020B0503020204020204" pitchFamily="34" charset="-122"/>
                    <a:ea typeface="微软雅黑" panose="020B0503020204020204" pitchFamily="34" charset="-122"/>
                  </a:rPr>
                  <a:t>G</a:t>
                </a:r>
                <a:r>
                  <a:rPr lang="en-US" altLang="zh-CN" sz="1800" baseline="-25000">
                    <a:latin typeface="微软雅黑" panose="020B0503020204020204" pitchFamily="34" charset="-122"/>
                    <a:ea typeface="微软雅黑" panose="020B0503020204020204" pitchFamily="34" charset="-122"/>
                  </a:rPr>
                  <a:t>3</a:t>
                </a:r>
                <a:r>
                  <a:rPr lang="en-US" altLang="zh-CN" sz="1800">
                    <a:latin typeface="微软雅黑" panose="020B0503020204020204" pitchFamily="34" charset="-122"/>
                    <a:ea typeface="微软雅黑" panose="020B0503020204020204" pitchFamily="34" charset="-122"/>
                  </a:rPr>
                  <a:t> G</a:t>
                </a:r>
                <a:r>
                  <a:rPr lang="en-US" altLang="zh-CN" sz="1800" baseline="-25000">
                    <a:latin typeface="微软雅黑" panose="020B0503020204020204" pitchFamily="34" charset="-122"/>
                    <a:ea typeface="微软雅黑" panose="020B0503020204020204" pitchFamily="34" charset="-122"/>
                  </a:rPr>
                  <a:t>2</a:t>
                </a:r>
                <a:r>
                  <a:rPr lang="zh-CN" altLang="en-US" sz="1800">
                    <a:latin typeface="微软雅黑" panose="020B0503020204020204" pitchFamily="34" charset="-122"/>
                    <a:ea typeface="微软雅黑" panose="020B0503020204020204" pitchFamily="34" charset="-122"/>
                  </a:rPr>
                  <a:t>校验组</a:t>
                </a:r>
              </a:p>
            </p:txBody>
          </p:sp>
          <p:sp>
            <p:nvSpPr>
              <p:cNvPr id="88" name="Rectangle 219"/>
              <p:cNvSpPr>
                <a:spLocks noChangeArrowheads="1"/>
              </p:cNvSpPr>
              <p:nvPr/>
            </p:nvSpPr>
            <p:spPr bwMode="auto">
              <a:xfrm>
                <a:off x="1440" y="576"/>
                <a:ext cx="172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a:t>
                </a:r>
                <a:r>
                  <a:rPr lang="en-US" altLang="zh-CN" sz="1800" baseline="-25000" dirty="0">
                    <a:latin typeface="微软雅黑" panose="020B0503020204020204" pitchFamily="34" charset="-122"/>
                    <a:ea typeface="微软雅黑" panose="020B0503020204020204" pitchFamily="34" charset="-122"/>
                  </a:rPr>
                  <a:t>3</a:t>
                </a:r>
                <a:r>
                  <a:rPr lang="en-US" altLang="zh-CN" sz="1800" dirty="0">
                    <a:latin typeface="微软雅黑" panose="020B0503020204020204" pitchFamily="34" charset="-122"/>
                    <a:ea typeface="微软雅黑" panose="020B0503020204020204" pitchFamily="34" charset="-122"/>
                  </a:rPr>
                  <a:t> G</a:t>
                </a:r>
                <a:r>
                  <a:rPr lang="en-US" altLang="zh-CN" sz="1800" baseline="-250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校验组</a:t>
                </a:r>
              </a:p>
            </p:txBody>
          </p:sp>
          <p:sp>
            <p:nvSpPr>
              <p:cNvPr id="89" name="Rectangle 220"/>
              <p:cNvSpPr>
                <a:spLocks noChangeArrowheads="1"/>
              </p:cNvSpPr>
              <p:nvPr/>
            </p:nvSpPr>
            <p:spPr bwMode="auto">
              <a:xfrm>
                <a:off x="1440" y="304"/>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a:t>
                </a:r>
                <a:r>
                  <a:rPr lang="en-US" altLang="zh-CN" sz="1800" baseline="-25000" dirty="0">
                    <a:latin typeface="微软雅黑" panose="020B0503020204020204" pitchFamily="34" charset="-122"/>
                    <a:ea typeface="微软雅黑" panose="020B0503020204020204" pitchFamily="34" charset="-122"/>
                  </a:rPr>
                  <a:t>2</a:t>
                </a:r>
                <a:r>
                  <a:rPr lang="en-US" altLang="zh-CN" sz="1800" dirty="0">
                    <a:latin typeface="微软雅黑" panose="020B0503020204020204" pitchFamily="34" charset="-122"/>
                    <a:ea typeface="微软雅黑" panose="020B0503020204020204" pitchFamily="34" charset="-122"/>
                  </a:rPr>
                  <a:t> G</a:t>
                </a:r>
                <a:r>
                  <a:rPr lang="en-US" altLang="zh-CN" sz="1800" baseline="-25000" dirty="0">
                    <a:latin typeface="微软雅黑" panose="020B0503020204020204" pitchFamily="34" charset="-122"/>
                    <a:ea typeface="微软雅黑" panose="020B0503020204020204" pitchFamily="34" charset="-122"/>
                  </a:rPr>
                  <a:t>1</a:t>
                </a:r>
                <a:r>
                  <a:rPr lang="zh-CN" altLang="en-US" sz="1800" dirty="0">
                    <a:latin typeface="微软雅黑" panose="020B0503020204020204" pitchFamily="34" charset="-122"/>
                    <a:ea typeface="微软雅黑" panose="020B0503020204020204" pitchFamily="34" charset="-122"/>
                  </a:rPr>
                  <a:t>校验组</a:t>
                </a:r>
              </a:p>
            </p:txBody>
          </p:sp>
          <p:sp>
            <p:nvSpPr>
              <p:cNvPr id="90" name="Rectangle 222"/>
              <p:cNvSpPr>
                <a:spLocks noChangeArrowheads="1"/>
              </p:cNvSpPr>
              <p:nvPr/>
            </p:nvSpPr>
            <p:spPr bwMode="auto">
              <a:xfrm>
                <a:off x="672" y="1114"/>
                <a:ext cx="76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出错</a:t>
                </a:r>
              </a:p>
            </p:txBody>
          </p:sp>
          <p:sp>
            <p:nvSpPr>
              <p:cNvPr id="91" name="Rectangle 223"/>
              <p:cNvSpPr>
                <a:spLocks noChangeArrowheads="1"/>
              </p:cNvSpPr>
              <p:nvPr/>
            </p:nvSpPr>
            <p:spPr bwMode="auto">
              <a:xfrm>
                <a:off x="0" y="1114"/>
                <a:ext cx="672"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111</a:t>
                </a:r>
              </a:p>
            </p:txBody>
          </p:sp>
          <p:sp>
            <p:nvSpPr>
              <p:cNvPr id="92" name="Rectangle 225"/>
              <p:cNvSpPr>
                <a:spLocks noChangeArrowheads="1"/>
              </p:cNvSpPr>
              <p:nvPr/>
            </p:nvSpPr>
            <p:spPr bwMode="auto">
              <a:xfrm>
                <a:off x="672" y="842"/>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出错</a:t>
                </a:r>
              </a:p>
            </p:txBody>
          </p:sp>
          <p:sp>
            <p:nvSpPr>
              <p:cNvPr id="93" name="Rectangle 226"/>
              <p:cNvSpPr>
                <a:spLocks noChangeArrowheads="1"/>
              </p:cNvSpPr>
              <p:nvPr/>
            </p:nvSpPr>
            <p:spPr bwMode="auto">
              <a:xfrm>
                <a:off x="0" y="842"/>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110</a:t>
                </a:r>
              </a:p>
            </p:txBody>
          </p:sp>
          <p:sp>
            <p:nvSpPr>
              <p:cNvPr id="94" name="Rectangle 228"/>
              <p:cNvSpPr>
                <a:spLocks noChangeArrowheads="1"/>
              </p:cNvSpPr>
              <p:nvPr/>
            </p:nvSpPr>
            <p:spPr bwMode="auto">
              <a:xfrm>
                <a:off x="672" y="576"/>
                <a:ext cx="76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出错</a:t>
                </a:r>
              </a:p>
            </p:txBody>
          </p:sp>
          <p:sp>
            <p:nvSpPr>
              <p:cNvPr id="95" name="Rectangle 229"/>
              <p:cNvSpPr>
                <a:spLocks noChangeArrowheads="1"/>
              </p:cNvSpPr>
              <p:nvPr/>
            </p:nvSpPr>
            <p:spPr bwMode="auto">
              <a:xfrm>
                <a:off x="0" y="576"/>
                <a:ext cx="672"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101</a:t>
                </a:r>
              </a:p>
            </p:txBody>
          </p:sp>
          <p:sp>
            <p:nvSpPr>
              <p:cNvPr id="96" name="Rectangle 231"/>
              <p:cNvSpPr>
                <a:spLocks noChangeArrowheads="1"/>
              </p:cNvSpPr>
              <p:nvPr/>
            </p:nvSpPr>
            <p:spPr bwMode="auto">
              <a:xfrm>
                <a:off x="672" y="304"/>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出错</a:t>
                </a:r>
              </a:p>
            </p:txBody>
          </p:sp>
          <p:sp>
            <p:nvSpPr>
              <p:cNvPr id="97" name="Rectangle 232"/>
              <p:cNvSpPr>
                <a:spLocks noChangeArrowheads="1"/>
              </p:cNvSpPr>
              <p:nvPr/>
            </p:nvSpPr>
            <p:spPr bwMode="auto">
              <a:xfrm>
                <a:off x="0" y="304"/>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011</a:t>
                </a:r>
              </a:p>
            </p:txBody>
          </p:sp>
          <p:sp>
            <p:nvSpPr>
              <p:cNvPr id="98" name="Rectangle 233"/>
              <p:cNvSpPr>
                <a:spLocks noChangeArrowheads="1"/>
              </p:cNvSpPr>
              <p:nvPr/>
            </p:nvSpPr>
            <p:spPr bwMode="auto">
              <a:xfrm>
                <a:off x="1440" y="0"/>
                <a:ext cx="172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备注</a:t>
                </a:r>
              </a:p>
            </p:txBody>
          </p:sp>
          <p:sp>
            <p:nvSpPr>
              <p:cNvPr id="99" name="Rectangle 235"/>
              <p:cNvSpPr>
                <a:spLocks noChangeArrowheads="1"/>
              </p:cNvSpPr>
              <p:nvPr/>
            </p:nvSpPr>
            <p:spPr bwMode="auto">
              <a:xfrm>
                <a:off x="672" y="0"/>
                <a:ext cx="76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出错位</a:t>
                </a:r>
              </a:p>
            </p:txBody>
          </p:sp>
          <p:sp>
            <p:nvSpPr>
              <p:cNvPr id="100" name="Rectangle 236"/>
              <p:cNvSpPr>
                <a:spLocks noChangeArrowheads="1"/>
              </p:cNvSpPr>
              <p:nvPr/>
            </p:nvSpPr>
            <p:spPr bwMode="auto">
              <a:xfrm>
                <a:off x="0" y="0"/>
                <a:ext cx="672"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3</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2</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1</a:t>
                </a:r>
              </a:p>
            </p:txBody>
          </p:sp>
        </p:grpSp>
        <p:sp>
          <p:nvSpPr>
            <p:cNvPr id="84" name="Line 245"/>
            <p:cNvSpPr>
              <a:spLocks noChangeShapeType="1"/>
            </p:cNvSpPr>
            <p:nvPr/>
          </p:nvSpPr>
          <p:spPr bwMode="auto">
            <a:xfrm>
              <a:off x="67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sp>
          <p:nvSpPr>
            <p:cNvPr id="85" name="Line 246"/>
            <p:cNvSpPr>
              <a:spLocks noChangeShapeType="1"/>
            </p:cNvSpPr>
            <p:nvPr/>
          </p:nvSpPr>
          <p:spPr bwMode="auto">
            <a:xfrm>
              <a:off x="1392" y="0"/>
              <a:ext cx="0" cy="1392"/>
            </a:xfrm>
            <a:prstGeom prst="line">
              <a:avLst/>
            </a:prstGeom>
            <a:noFill/>
            <a:ln w="9525">
              <a:solidFill>
                <a:srgbClr val="33CC33"/>
              </a:solidFill>
              <a:prstDash val="dash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grpSp>
      <p:sp>
        <p:nvSpPr>
          <p:cNvPr id="101" name="内容占位符 2"/>
          <p:cNvSpPr txBox="1">
            <a:spLocks/>
          </p:cNvSpPr>
          <p:nvPr/>
        </p:nvSpPr>
        <p:spPr bwMode="auto">
          <a:xfrm>
            <a:off x="7170136" y="4489239"/>
            <a:ext cx="4663021" cy="1865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en-US" altLang="zh-CN" sz="2800" kern="0" spc="600" dirty="0">
                <a:latin typeface="Consolas" panose="020B0609020204030204" pitchFamily="49" charset="0"/>
              </a:rPr>
              <a:t>G</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=P</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sz="2800" kern="0" spc="600" dirty="0">
              <a:latin typeface="Consolas" panose="020B0609020204030204" pitchFamily="49" charset="0"/>
            </a:endParaRPr>
          </a:p>
        </p:txBody>
      </p:sp>
      <p:sp>
        <p:nvSpPr>
          <p:cNvPr id="52" name="内容占位符 2">
            <a:extLst>
              <a:ext uri="{FF2B5EF4-FFF2-40B4-BE49-F238E27FC236}">
                <a16:creationId xmlns:a16="http://schemas.microsoft.com/office/drawing/2014/main" id="{7016402A-07F6-47E7-AF63-98DE66C82BBD}"/>
              </a:ext>
            </a:extLst>
          </p:cNvPr>
          <p:cNvSpPr txBox="1">
            <a:spLocks/>
          </p:cNvSpPr>
          <p:nvPr/>
        </p:nvSpPr>
        <p:spPr bwMode="auto">
          <a:xfrm>
            <a:off x="7163480" y="827047"/>
            <a:ext cx="3716642" cy="1865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r>
              <a:rPr lang="en-US" altLang="zh-CN" sz="2800" kern="0" spc="600" dirty="0">
                <a:latin typeface="Consolas" panose="020B0609020204030204" pitchFamily="49" charset="0"/>
              </a:rPr>
              <a:t>P</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P</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sz="2800" kern="0" spc="600" dirty="0">
              <a:latin typeface="Consolas" panose="020B0609020204030204" pitchFamily="49" charset="0"/>
            </a:endParaRPr>
          </a:p>
        </p:txBody>
      </p:sp>
      <p:sp>
        <p:nvSpPr>
          <p:cNvPr id="4" name="箭头: 下 3">
            <a:extLst>
              <a:ext uri="{FF2B5EF4-FFF2-40B4-BE49-F238E27FC236}">
                <a16:creationId xmlns:a16="http://schemas.microsoft.com/office/drawing/2014/main" id="{46EB3B99-65E1-433A-B3A0-EC5B2285B7CB}"/>
              </a:ext>
            </a:extLst>
          </p:cNvPr>
          <p:cNvSpPr/>
          <p:nvPr/>
        </p:nvSpPr>
        <p:spPr>
          <a:xfrm>
            <a:off x="2992582" y="3565112"/>
            <a:ext cx="260959" cy="62242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172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left)">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additive="base">
                                        <p:cTn id="39" dur="500" fill="hold"/>
                                        <p:tgtEl>
                                          <p:spTgt spid="60"/>
                                        </p:tgtEl>
                                        <p:attrNameLst>
                                          <p:attrName>ppt_x</p:attrName>
                                        </p:attrNameLst>
                                      </p:cBhvr>
                                      <p:tavLst>
                                        <p:tav tm="0">
                                          <p:val>
                                            <p:strVal val="#ppt_x"/>
                                          </p:val>
                                        </p:tav>
                                        <p:tav tm="100000">
                                          <p:val>
                                            <p:strVal val="#ppt_x"/>
                                          </p:val>
                                        </p:tav>
                                      </p:tavLst>
                                    </p:anim>
                                    <p:anim calcmode="lin" valueType="num">
                                      <p:cBhvr additive="base">
                                        <p:cTn id="4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ppt_x"/>
                                          </p:val>
                                        </p:tav>
                                        <p:tav tm="100000">
                                          <p:val>
                                            <p:strVal val="#ppt_x"/>
                                          </p:val>
                                        </p:tav>
                                      </p:tavLst>
                                    </p:anim>
                                    <p:anim calcmode="lin" valueType="num">
                                      <p:cBhvr additive="base">
                                        <p:cTn id="5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 calcmode="lin" valueType="num">
                                      <p:cBhvr additive="base">
                                        <p:cTn id="57" dur="500" fill="hold"/>
                                        <p:tgtEl>
                                          <p:spTgt spid="56"/>
                                        </p:tgtEl>
                                        <p:attrNameLst>
                                          <p:attrName>ppt_x</p:attrName>
                                        </p:attrNameLst>
                                      </p:cBhvr>
                                      <p:tavLst>
                                        <p:tav tm="0">
                                          <p:val>
                                            <p:strVal val="#ppt_x"/>
                                          </p:val>
                                        </p:tav>
                                        <p:tav tm="100000">
                                          <p:val>
                                            <p:strVal val="#ppt_x"/>
                                          </p:val>
                                        </p:tav>
                                      </p:tavLst>
                                    </p:anim>
                                    <p:anim calcmode="lin" valueType="num">
                                      <p:cBhvr additive="base">
                                        <p:cTn id="5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fill="hold"/>
                                        <p:tgtEl>
                                          <p:spTgt spid="55"/>
                                        </p:tgtEl>
                                        <p:attrNameLst>
                                          <p:attrName>ppt_x</p:attrName>
                                        </p:attrNameLst>
                                      </p:cBhvr>
                                      <p:tavLst>
                                        <p:tav tm="0">
                                          <p:val>
                                            <p:strVal val="#ppt_x"/>
                                          </p:val>
                                        </p:tav>
                                        <p:tav tm="100000">
                                          <p:val>
                                            <p:strVal val="#ppt_x"/>
                                          </p:val>
                                        </p:tav>
                                      </p:tavLst>
                                    </p:anim>
                                    <p:anim calcmode="lin" valueType="num">
                                      <p:cBhvr additive="base">
                                        <p:cTn id="64"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anim calcmode="lin" valueType="num">
                                      <p:cBhvr additive="base">
                                        <p:cTn id="69" dur="500" fill="hold"/>
                                        <p:tgtEl>
                                          <p:spTgt spid="57"/>
                                        </p:tgtEl>
                                        <p:attrNameLst>
                                          <p:attrName>ppt_x</p:attrName>
                                        </p:attrNameLst>
                                      </p:cBhvr>
                                      <p:tavLst>
                                        <p:tav tm="0">
                                          <p:val>
                                            <p:strVal val="#ppt_x"/>
                                          </p:val>
                                        </p:tav>
                                        <p:tav tm="100000">
                                          <p:val>
                                            <p:strVal val="#ppt_x"/>
                                          </p:val>
                                        </p:tav>
                                      </p:tavLst>
                                    </p:anim>
                                    <p:anim calcmode="lin" valueType="num">
                                      <p:cBhvr additive="base">
                                        <p:cTn id="7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500" fill="hold"/>
                                        <p:tgtEl>
                                          <p:spTgt spid="58"/>
                                        </p:tgtEl>
                                        <p:attrNameLst>
                                          <p:attrName>ppt_x</p:attrName>
                                        </p:attrNameLst>
                                      </p:cBhvr>
                                      <p:tavLst>
                                        <p:tav tm="0">
                                          <p:val>
                                            <p:strVal val="#ppt_x"/>
                                          </p:val>
                                        </p:tav>
                                        <p:tav tm="100000">
                                          <p:val>
                                            <p:strVal val="#ppt_x"/>
                                          </p:val>
                                        </p:tav>
                                      </p:tavLst>
                                    </p:anim>
                                    <p:anim calcmode="lin" valueType="num">
                                      <p:cBhvr additive="base">
                                        <p:cTn id="76"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9"/>
                                        </p:tgtEl>
                                        <p:attrNameLst>
                                          <p:attrName>style.visibility</p:attrName>
                                        </p:attrNameLst>
                                      </p:cBhvr>
                                      <p:to>
                                        <p:strVal val="visible"/>
                                      </p:to>
                                    </p:set>
                                    <p:anim calcmode="lin" valueType="num">
                                      <p:cBhvr additive="base">
                                        <p:cTn id="81" dur="500" fill="hold"/>
                                        <p:tgtEl>
                                          <p:spTgt spid="59"/>
                                        </p:tgtEl>
                                        <p:attrNameLst>
                                          <p:attrName>ppt_x</p:attrName>
                                        </p:attrNameLst>
                                      </p:cBhvr>
                                      <p:tavLst>
                                        <p:tav tm="0">
                                          <p:val>
                                            <p:strVal val="#ppt_x"/>
                                          </p:val>
                                        </p:tav>
                                        <p:tav tm="100000">
                                          <p:val>
                                            <p:strVal val="#ppt_x"/>
                                          </p:val>
                                        </p:tav>
                                      </p:tavLst>
                                    </p:anim>
                                    <p:anim calcmode="lin" valueType="num">
                                      <p:cBhvr additive="base">
                                        <p:cTn id="8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nodePh="1">
                                  <p:stCondLst>
                                    <p:cond delay="0"/>
                                  </p:stCondLst>
                                  <p:endCondLst>
                                    <p:cond evt="begin" delay="0">
                                      <p:tn val="85"/>
                                    </p:cond>
                                  </p:endCondLst>
                                  <p:childTnLst>
                                    <p:set>
                                      <p:cBhvr>
                                        <p:cTn id="86" dur="1" fill="hold">
                                          <p:stCondLst>
                                            <p:cond delay="0"/>
                                          </p:stCondLst>
                                        </p:cTn>
                                        <p:tgtEl>
                                          <p:spTgt spid="81"/>
                                        </p:tgtEl>
                                        <p:attrNameLst>
                                          <p:attrName>style.visibility</p:attrName>
                                        </p:attrNameLst>
                                      </p:cBhvr>
                                      <p:to>
                                        <p:strVal val="visible"/>
                                      </p:to>
                                    </p:set>
                                    <p:anim calcmode="lin" valueType="num">
                                      <p:cBhvr additive="base">
                                        <p:cTn id="87" dur="500" fill="hold"/>
                                        <p:tgtEl>
                                          <p:spTgt spid="81"/>
                                        </p:tgtEl>
                                        <p:attrNameLst>
                                          <p:attrName>ppt_x</p:attrName>
                                        </p:attrNameLst>
                                      </p:cBhvr>
                                      <p:tavLst>
                                        <p:tav tm="0">
                                          <p:val>
                                            <p:strVal val="#ppt_x"/>
                                          </p:val>
                                        </p:tav>
                                        <p:tav tm="100000">
                                          <p:val>
                                            <p:strVal val="#ppt_x"/>
                                          </p:val>
                                        </p:tav>
                                      </p:tavLst>
                                    </p:anim>
                                    <p:anim calcmode="lin" valueType="num">
                                      <p:cBhvr additive="base">
                                        <p:cTn id="8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01"/>
                                        </p:tgtEl>
                                        <p:attrNameLst>
                                          <p:attrName>style.visibility</p:attrName>
                                        </p:attrNameLst>
                                      </p:cBhvr>
                                      <p:to>
                                        <p:strVal val="visible"/>
                                      </p:to>
                                    </p:set>
                                    <p:animEffect transition="in" filter="wipe(left)">
                                      <p:cBhvr>
                                        <p:cTn id="9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autoUpdateAnimBg="0"/>
      <p:bldP spid="54" grpId="0" animBg="1" autoUpdateAnimBg="0"/>
      <p:bldP spid="55" grpId="0" animBg="1" autoUpdateAnimBg="0"/>
      <p:bldP spid="56" grpId="0" animBg="1" autoUpdateAnimBg="0"/>
      <p:bldP spid="57" grpId="0" animBg="1" autoUpdateAnimBg="0"/>
      <p:bldP spid="58" grpId="0" animBg="1" autoUpdateAnimBg="0"/>
      <p:bldP spid="59" grpId="0" animBg="1" autoUpdateAnimBg="0"/>
      <p:bldP spid="81" grpId="0" autoUpdateAnimBg="0"/>
      <p:bldP spid="101" grpId="0"/>
      <p:bldP spid="52"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(4,3)</a:t>
            </a:r>
            <a:r>
              <a:rPr lang="zh-CN" altLang="en-US" dirty="0"/>
              <a:t>码</a:t>
            </a:r>
            <a:r>
              <a:rPr lang="zh-CN" altLang="zh-CN" dirty="0"/>
              <a:t>检错、纠错</a:t>
            </a:r>
            <a:r>
              <a:rPr lang="zh-CN" altLang="en-US" dirty="0"/>
              <a:t>性能     </a:t>
            </a:r>
            <a:r>
              <a:rPr lang="zh-CN" altLang="en-US" sz="2400" dirty="0">
                <a:solidFill>
                  <a:schemeClr val="tx1"/>
                </a:solidFill>
              </a:rPr>
              <a:t>最小码距</a:t>
            </a:r>
            <a:r>
              <a:rPr lang="en-US" altLang="zh-CN" sz="2400" dirty="0">
                <a:solidFill>
                  <a:schemeClr val="tx1"/>
                </a:solidFill>
              </a:rPr>
              <a:t>3</a:t>
            </a:r>
            <a:endParaRPr lang="zh-CN" altLang="en-US" sz="2400" dirty="0">
              <a:solidFill>
                <a:schemeClr val="tx1"/>
              </a:solidFill>
            </a:endParaRPr>
          </a:p>
        </p:txBody>
      </p:sp>
      <p:sp>
        <p:nvSpPr>
          <p:cNvPr id="3" name="内容占位符 2"/>
          <p:cNvSpPr>
            <a:spLocks noGrp="1"/>
          </p:cNvSpPr>
          <p:nvPr>
            <p:ph idx="1"/>
          </p:nvPr>
        </p:nvSpPr>
        <p:spPr>
          <a:xfrm>
            <a:off x="487822" y="942764"/>
            <a:ext cx="10515599" cy="6361678"/>
          </a:xfrm>
        </p:spPr>
        <p:txBody>
          <a:bodyPr>
            <a:normAutofit/>
          </a:bodyPr>
          <a:lstStyle/>
          <a:p>
            <a:pPr>
              <a:lnSpc>
                <a:spcPct val="140000"/>
              </a:lnSpc>
            </a:pPr>
            <a:r>
              <a:rPr lang="zh-CN" altLang="en-US" b="1" dirty="0"/>
              <a:t>可检一位错</a:t>
            </a:r>
            <a:endParaRPr lang="en-US" altLang="zh-CN" b="1" dirty="0"/>
          </a:p>
          <a:p>
            <a:pPr lvl="1">
              <a:lnSpc>
                <a:spcPct val="140000"/>
              </a:lnSpc>
            </a:pPr>
            <a:r>
              <a:rPr lang="zh-CN" altLang="en-US" dirty="0"/>
              <a:t>检错码</a:t>
            </a:r>
            <a:r>
              <a:rPr lang="en-US" altLang="zh-CN" dirty="0">
                <a:solidFill>
                  <a:srgbClr val="7030A0"/>
                </a:solidFill>
              </a:rPr>
              <a:t>G</a:t>
            </a:r>
            <a:r>
              <a:rPr lang="en-US" altLang="zh-CN" baseline="-25000" dirty="0">
                <a:solidFill>
                  <a:srgbClr val="7030A0"/>
                </a:solidFill>
              </a:rPr>
              <a:t>3</a:t>
            </a:r>
            <a:r>
              <a:rPr lang="en-US" altLang="zh-CN" dirty="0">
                <a:solidFill>
                  <a:srgbClr val="7030A0"/>
                </a:solidFill>
              </a:rPr>
              <a:t>G</a:t>
            </a:r>
            <a:r>
              <a:rPr lang="en-US" altLang="zh-CN" baseline="-25000" dirty="0">
                <a:solidFill>
                  <a:srgbClr val="7030A0"/>
                </a:solidFill>
              </a:rPr>
              <a:t>2</a:t>
            </a:r>
            <a:r>
              <a:rPr lang="en-US" altLang="zh-CN" dirty="0">
                <a:solidFill>
                  <a:srgbClr val="7030A0"/>
                </a:solidFill>
              </a:rPr>
              <a:t>G</a:t>
            </a:r>
            <a:r>
              <a:rPr lang="en-US" altLang="zh-CN" baseline="-25000" dirty="0">
                <a:solidFill>
                  <a:srgbClr val="7030A0"/>
                </a:solidFill>
              </a:rPr>
              <a:t>1</a:t>
            </a:r>
            <a:r>
              <a:rPr lang="en-US" altLang="zh-CN" dirty="0">
                <a:solidFill>
                  <a:srgbClr val="7030A0"/>
                </a:solidFill>
              </a:rPr>
              <a:t> </a:t>
            </a:r>
            <a:r>
              <a:rPr lang="en-US" altLang="zh-CN" dirty="0"/>
              <a:t>!=000</a:t>
            </a:r>
            <a:r>
              <a:rPr lang="zh-CN" altLang="en-US" dirty="0"/>
              <a:t>，具体值为出错位置，取反即可</a:t>
            </a:r>
            <a:r>
              <a:rPr lang="zh-CN" altLang="en-US" b="1" dirty="0"/>
              <a:t>纠错</a:t>
            </a:r>
          </a:p>
          <a:p>
            <a:pPr eaLnBrk="1" hangingPunct="1">
              <a:lnSpc>
                <a:spcPct val="140000"/>
              </a:lnSpc>
            </a:pPr>
            <a:r>
              <a:rPr lang="zh-CN" altLang="en-US" b="1" dirty="0"/>
              <a:t>可检两位错</a:t>
            </a:r>
            <a:endParaRPr lang="en-US" altLang="zh-CN" b="1" dirty="0"/>
          </a:p>
          <a:p>
            <a:pPr lvl="1">
              <a:lnSpc>
                <a:spcPct val="140000"/>
              </a:lnSpc>
            </a:pPr>
            <a:r>
              <a:rPr lang="zh-CN" altLang="en-US" dirty="0"/>
              <a:t>假设</a:t>
            </a:r>
            <a:r>
              <a:rPr lang="en-US" altLang="zh-CN" dirty="0"/>
              <a:t>D</a:t>
            </a:r>
            <a:r>
              <a:rPr lang="en-US" altLang="zh-CN" baseline="-25000" dirty="0"/>
              <a:t>1 </a:t>
            </a:r>
            <a:r>
              <a:rPr lang="zh-CN" altLang="en-US" dirty="0"/>
              <a:t>，</a:t>
            </a:r>
            <a:r>
              <a:rPr lang="en-US" altLang="zh-CN" dirty="0"/>
              <a:t>D</a:t>
            </a:r>
            <a:r>
              <a:rPr lang="en-US" altLang="zh-CN" baseline="-25000" dirty="0"/>
              <a:t>2</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=110  </a:t>
            </a:r>
            <a:r>
              <a:rPr lang="zh-CN" altLang="en-US" dirty="0"/>
              <a:t>？</a:t>
            </a:r>
            <a:endParaRPr lang="en-US" altLang="zh-CN" dirty="0"/>
          </a:p>
          <a:p>
            <a:pPr>
              <a:lnSpc>
                <a:spcPct val="140000"/>
              </a:lnSpc>
            </a:pPr>
            <a:r>
              <a:rPr lang="zh-CN" altLang="en-US" b="1" dirty="0"/>
              <a:t>大多数三位错</a:t>
            </a:r>
            <a:endParaRPr lang="en-US" altLang="zh-CN" b="1" dirty="0"/>
          </a:p>
          <a:p>
            <a:pPr lvl="1">
              <a:lnSpc>
                <a:spcPct val="140000"/>
              </a:lnSpc>
            </a:pPr>
            <a:r>
              <a:rPr lang="en-US" altLang="zh-CN" dirty="0"/>
              <a:t>D1</a:t>
            </a:r>
            <a:r>
              <a:rPr lang="zh-CN" altLang="en-US" dirty="0"/>
              <a:t>，</a:t>
            </a:r>
            <a:r>
              <a:rPr lang="en-US" altLang="zh-CN" dirty="0"/>
              <a:t>D2</a:t>
            </a:r>
            <a:r>
              <a:rPr lang="zh-CN" altLang="en-US" dirty="0"/>
              <a:t>，</a:t>
            </a:r>
            <a:r>
              <a:rPr lang="en-US" altLang="zh-CN" dirty="0"/>
              <a:t>D3</a:t>
            </a:r>
            <a:r>
              <a:rPr lang="zh-CN" altLang="en-US" dirty="0"/>
              <a:t>同时出错？</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=000  </a:t>
            </a:r>
            <a:r>
              <a:rPr lang="zh-CN" altLang="en-US" dirty="0"/>
              <a:t>？</a:t>
            </a:r>
            <a:endParaRPr lang="en-US" altLang="zh-CN" dirty="0"/>
          </a:p>
          <a:p>
            <a:pPr>
              <a:lnSpc>
                <a:spcPct val="140000"/>
              </a:lnSpc>
            </a:pPr>
            <a:r>
              <a:rPr lang="zh-CN" altLang="en-US" b="1" dirty="0"/>
              <a:t>能否区分区分一位错，两位错？  </a:t>
            </a:r>
            <a:endParaRPr lang="en-US" altLang="zh-CN" b="1" dirty="0"/>
          </a:p>
          <a:p>
            <a:pPr lvl="1">
              <a:lnSpc>
                <a:spcPct val="140000"/>
              </a:lnSpc>
            </a:pPr>
            <a:r>
              <a:rPr lang="zh-CN" altLang="en-US" dirty="0"/>
              <a:t>假设没有</a:t>
            </a:r>
            <a:r>
              <a:rPr lang="en-US" altLang="zh-CN" dirty="0"/>
              <a:t>3</a:t>
            </a:r>
            <a:r>
              <a:rPr lang="zh-CN" altLang="en-US" dirty="0"/>
              <a:t>位错</a:t>
            </a:r>
            <a:endParaRPr lang="en-US" altLang="zh-CN" dirty="0"/>
          </a:p>
          <a:p>
            <a:pPr lvl="1">
              <a:lnSpc>
                <a:spcPct val="140000"/>
              </a:lnSpc>
            </a:pPr>
            <a:r>
              <a:rPr lang="zh-CN" altLang="en-US" dirty="0"/>
              <a:t>引入</a:t>
            </a:r>
            <a:r>
              <a:rPr lang="zh-CN" altLang="en-US" b="1" dirty="0"/>
              <a:t>总偶校验位 </a:t>
            </a:r>
            <a:r>
              <a:rPr lang="en-US" altLang="zh-CN" b="1" dirty="0">
                <a:solidFill>
                  <a:srgbClr val="0000FF"/>
                </a:solidFill>
              </a:rPr>
              <a:t>P</a:t>
            </a:r>
            <a:r>
              <a:rPr lang="en-US" altLang="zh-CN" b="1"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a:t>
            </a:r>
          </a:p>
          <a:p>
            <a:pPr lvl="1">
              <a:lnSpc>
                <a:spcPct val="140000"/>
              </a:lnSpc>
            </a:pPr>
            <a:r>
              <a:rPr lang="en-US" altLang="zh-CN" dirty="0"/>
              <a:t>G</a:t>
            </a:r>
            <a:r>
              <a:rPr lang="en-US" altLang="zh-CN" baseline="-25000" dirty="0"/>
              <a:t>4</a:t>
            </a:r>
            <a:r>
              <a:rPr lang="en-US" altLang="zh-CN" dirty="0"/>
              <a:t>=</a:t>
            </a:r>
            <a:r>
              <a:rPr lang="en-US" altLang="zh-CN" dirty="0">
                <a:solidFill>
                  <a:srgbClr val="0000FF"/>
                </a:solidFill>
              </a:rPr>
              <a:t>P</a:t>
            </a:r>
            <a:r>
              <a:rPr lang="en-US" altLang="zh-CN"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  </a:t>
            </a:r>
            <a:r>
              <a:rPr lang="zh-CN" altLang="en-US" dirty="0"/>
              <a:t>区分一位两位错</a:t>
            </a:r>
            <a:endParaRPr lang="zh-CN" altLang="en-US" baseline="-25000" dirty="0"/>
          </a:p>
        </p:txBody>
      </p:sp>
      <p:grpSp>
        <p:nvGrpSpPr>
          <p:cNvPr id="4" name="组合 3"/>
          <p:cNvGrpSpPr/>
          <p:nvPr/>
        </p:nvGrpSpPr>
        <p:grpSpPr>
          <a:xfrm>
            <a:off x="7535316" y="1927546"/>
            <a:ext cx="4656684" cy="3822325"/>
            <a:chOff x="4219612" y="2078228"/>
            <a:chExt cx="4599009" cy="3774984"/>
          </a:xfrm>
        </p:grpSpPr>
        <p:sp>
          <p:nvSpPr>
            <p:cNvPr id="5" name="Oval 19"/>
            <p:cNvSpPr>
              <a:spLocks noChangeArrowheads="1"/>
            </p:cNvSpPr>
            <p:nvPr/>
          </p:nvSpPr>
          <p:spPr bwMode="auto">
            <a:xfrm>
              <a:off x="5229250" y="3229164"/>
              <a:ext cx="2286000" cy="2293938"/>
            </a:xfrm>
            <a:prstGeom prst="ellipse">
              <a:avLst/>
            </a:prstGeom>
            <a:solidFill>
              <a:srgbClr val="CCFFCC">
                <a:alpha val="50195"/>
              </a:srgbClr>
            </a:solidFill>
            <a:ln w="38100" cap="sq">
              <a:solidFill>
                <a:schemeClr val="accent6">
                  <a:lumMod val="75000"/>
                </a:schemeClr>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6" name="Oval 18"/>
            <p:cNvSpPr>
              <a:spLocks noChangeArrowheads="1"/>
            </p:cNvSpPr>
            <p:nvPr/>
          </p:nvSpPr>
          <p:spPr bwMode="auto">
            <a:xfrm>
              <a:off x="5838850" y="2078228"/>
              <a:ext cx="2286000" cy="2293937"/>
            </a:xfrm>
            <a:prstGeom prst="ellipse">
              <a:avLst/>
            </a:prstGeom>
            <a:solidFill>
              <a:srgbClr val="66FFFF">
                <a:alpha val="50195"/>
              </a:srgbClr>
            </a:solidFill>
            <a:ln w="38100" cap="sq">
              <a:solidFill>
                <a:srgbClr val="0070C0"/>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7" name="Oval 7"/>
            <p:cNvSpPr>
              <a:spLocks noChangeArrowheads="1"/>
            </p:cNvSpPr>
            <p:nvPr/>
          </p:nvSpPr>
          <p:spPr bwMode="auto">
            <a:xfrm>
              <a:off x="4429150" y="2086164"/>
              <a:ext cx="2286000" cy="2293938"/>
            </a:xfrm>
            <a:prstGeom prst="ellipse">
              <a:avLst/>
            </a:prstGeom>
            <a:solidFill>
              <a:srgbClr val="FF6600">
                <a:alpha val="50195"/>
              </a:srgbClr>
            </a:solidFill>
            <a:ln w="38100" cap="sq">
              <a:solidFill>
                <a:schemeClr val="tx1"/>
              </a:solidFill>
              <a:round/>
              <a:headEnd/>
              <a:tailE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8" name="Text Box 8"/>
            <p:cNvSpPr txBox="1">
              <a:spLocks noChangeArrowheads="1"/>
            </p:cNvSpPr>
            <p:nvPr/>
          </p:nvSpPr>
          <p:spPr bwMode="auto">
            <a:xfrm>
              <a:off x="5861473" y="2720242"/>
              <a:ext cx="1047750" cy="39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H</a:t>
              </a:r>
              <a:r>
                <a:rPr lang="en-US" altLang="zh-CN" sz="2000" baseline="-25000" dirty="0">
                  <a:solidFill>
                    <a:srgbClr val="FF0000"/>
                  </a:solidFill>
                  <a:latin typeface="Times New Roman" panose="02020603050405020304" pitchFamily="18" charset="0"/>
                  <a:ea typeface="宋体" panose="02010600030101010101" pitchFamily="2" charset="-122"/>
                </a:rPr>
                <a:t>3</a:t>
              </a:r>
              <a:r>
                <a:rPr lang="en-US" altLang="zh-CN" sz="2000" dirty="0">
                  <a:solidFill>
                    <a:srgbClr val="FF0000"/>
                  </a:solidFill>
                  <a:latin typeface="Times New Roman" panose="02020603050405020304" pitchFamily="18" charset="0"/>
                  <a:ea typeface="宋体" panose="02010600030101010101" pitchFamily="2" charset="-122"/>
                </a:rPr>
                <a:t>/D</a:t>
              </a:r>
              <a:r>
                <a:rPr lang="en-US" altLang="zh-CN" sz="2000" baseline="-25000" dirty="0">
                  <a:solidFill>
                    <a:srgbClr val="FF0000"/>
                  </a:solidFill>
                  <a:latin typeface="Times New Roman" panose="02020603050405020304" pitchFamily="18" charset="0"/>
                  <a:ea typeface="宋体" panose="02010600030101010101" pitchFamily="2" charset="-122"/>
                </a:rPr>
                <a:t>1</a:t>
              </a:r>
            </a:p>
          </p:txBody>
        </p:sp>
        <p:sp>
          <p:nvSpPr>
            <p:cNvPr id="9" name="Text Box 10"/>
            <p:cNvSpPr txBox="1">
              <a:spLocks noChangeArrowheads="1"/>
            </p:cNvSpPr>
            <p:nvPr/>
          </p:nvSpPr>
          <p:spPr bwMode="auto">
            <a:xfrm>
              <a:off x="5305450" y="3762564"/>
              <a:ext cx="9144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dirty="0">
                  <a:solidFill>
                    <a:srgbClr val="FF0000"/>
                  </a:solidFill>
                  <a:latin typeface="Times New Roman" panose="02020603050405020304" pitchFamily="18" charset="0"/>
                  <a:ea typeface="宋体" panose="02010600030101010101" pitchFamily="2" charset="-122"/>
                </a:rPr>
                <a:t>H</a:t>
              </a:r>
              <a:r>
                <a:rPr lang="en-US" altLang="zh-CN" sz="1800" baseline="-25000" dirty="0">
                  <a:solidFill>
                    <a:srgbClr val="FF0000"/>
                  </a:solidFill>
                  <a:latin typeface="Times New Roman" panose="02020603050405020304" pitchFamily="18" charset="0"/>
                  <a:ea typeface="宋体" panose="02010600030101010101" pitchFamily="2" charset="-122"/>
                </a:rPr>
                <a:t>5</a:t>
              </a:r>
              <a:r>
                <a:rPr lang="en-US" altLang="zh-CN" sz="1800" dirty="0">
                  <a:solidFill>
                    <a:srgbClr val="FF0000"/>
                  </a:solidFill>
                  <a:latin typeface="Times New Roman" panose="02020603050405020304" pitchFamily="18" charset="0"/>
                  <a:ea typeface="宋体" panose="02010600030101010101" pitchFamily="2" charset="-122"/>
                </a:rPr>
                <a:t>/D</a:t>
              </a:r>
              <a:r>
                <a:rPr lang="en-US" altLang="zh-CN" sz="1800" baseline="-25000" dirty="0">
                  <a:solidFill>
                    <a:srgbClr val="FF0000"/>
                  </a:solidFill>
                  <a:latin typeface="Times New Roman" panose="02020603050405020304" pitchFamily="18" charset="0"/>
                  <a:ea typeface="宋体" panose="02010600030101010101" pitchFamily="2" charset="-122"/>
                </a:rPr>
                <a:t>2</a:t>
              </a:r>
            </a:p>
          </p:txBody>
        </p:sp>
        <p:sp>
          <p:nvSpPr>
            <p:cNvPr id="10" name="Text Box 11"/>
            <p:cNvSpPr txBox="1">
              <a:spLocks noChangeArrowheads="1"/>
            </p:cNvSpPr>
            <p:nvPr/>
          </p:nvSpPr>
          <p:spPr bwMode="auto">
            <a:xfrm>
              <a:off x="6466676" y="3762565"/>
              <a:ext cx="896173" cy="39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H</a:t>
              </a:r>
              <a:r>
                <a:rPr lang="en-US" altLang="zh-CN" sz="2000" baseline="-25000" dirty="0">
                  <a:solidFill>
                    <a:srgbClr val="FF0000"/>
                  </a:solidFill>
                  <a:latin typeface="Times New Roman" panose="02020603050405020304" pitchFamily="18" charset="0"/>
                  <a:ea typeface="宋体" panose="02010600030101010101" pitchFamily="2" charset="-122"/>
                </a:rPr>
                <a:t>6</a:t>
              </a:r>
              <a:r>
                <a:rPr lang="en-US" altLang="zh-CN" sz="2000" dirty="0">
                  <a:solidFill>
                    <a:srgbClr val="FF0000"/>
                  </a:solidFill>
                  <a:latin typeface="Times New Roman" panose="02020603050405020304" pitchFamily="18" charset="0"/>
                  <a:ea typeface="宋体" panose="02010600030101010101" pitchFamily="2" charset="-122"/>
                </a:rPr>
                <a:t>/D</a:t>
              </a:r>
              <a:r>
                <a:rPr lang="en-US" altLang="zh-CN" sz="2000" baseline="-25000" dirty="0">
                  <a:solidFill>
                    <a:srgbClr val="FF0000"/>
                  </a:solidFill>
                  <a:latin typeface="Times New Roman" panose="02020603050405020304" pitchFamily="18" charset="0"/>
                  <a:ea typeface="宋体" panose="02010600030101010101" pitchFamily="2" charset="-122"/>
                </a:rPr>
                <a:t>3</a:t>
              </a:r>
            </a:p>
          </p:txBody>
        </p:sp>
        <p:sp>
          <p:nvSpPr>
            <p:cNvPr id="11" name="Text Box 12"/>
            <p:cNvSpPr txBox="1">
              <a:spLocks noChangeArrowheads="1"/>
            </p:cNvSpPr>
            <p:nvPr/>
          </p:nvSpPr>
          <p:spPr bwMode="auto">
            <a:xfrm>
              <a:off x="4219612" y="2181667"/>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2" name="Text Box 13"/>
            <p:cNvSpPr txBox="1">
              <a:spLocks noChangeArrowheads="1"/>
            </p:cNvSpPr>
            <p:nvPr/>
          </p:nvSpPr>
          <p:spPr bwMode="auto">
            <a:xfrm>
              <a:off x="7866121" y="2181667"/>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3" name="Text Box 14"/>
            <p:cNvSpPr txBox="1">
              <a:spLocks noChangeArrowheads="1"/>
            </p:cNvSpPr>
            <p:nvPr/>
          </p:nvSpPr>
          <p:spPr bwMode="auto">
            <a:xfrm>
              <a:off x="6238900" y="5488454"/>
              <a:ext cx="952500" cy="36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spcBef>
                  <a:spcPct val="50000"/>
                </a:spcBef>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4" name="Text Box 17"/>
            <p:cNvSpPr txBox="1">
              <a:spLocks noChangeArrowheads="1"/>
            </p:cNvSpPr>
            <p:nvPr/>
          </p:nvSpPr>
          <p:spPr bwMode="auto">
            <a:xfrm>
              <a:off x="5991250" y="4676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4</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3</a:t>
              </a:r>
            </a:p>
          </p:txBody>
        </p:sp>
        <p:sp>
          <p:nvSpPr>
            <p:cNvPr id="15" name="Text Box 20"/>
            <p:cNvSpPr txBox="1">
              <a:spLocks noChangeArrowheads="1"/>
            </p:cNvSpPr>
            <p:nvPr/>
          </p:nvSpPr>
          <p:spPr bwMode="auto">
            <a:xfrm>
              <a:off x="4772050" y="2771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1</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1</a:t>
              </a:r>
            </a:p>
          </p:txBody>
        </p:sp>
        <p:sp>
          <p:nvSpPr>
            <p:cNvPr id="16" name="Text Box 21"/>
            <p:cNvSpPr txBox="1">
              <a:spLocks noChangeArrowheads="1"/>
            </p:cNvSpPr>
            <p:nvPr/>
          </p:nvSpPr>
          <p:spPr bwMode="auto">
            <a:xfrm>
              <a:off x="6905650" y="2771964"/>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2</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2</a:t>
              </a:r>
            </a:p>
          </p:txBody>
        </p:sp>
        <p:sp>
          <p:nvSpPr>
            <p:cNvPr id="17" name="Text Box 23"/>
            <p:cNvSpPr txBox="1">
              <a:spLocks noChangeArrowheads="1"/>
            </p:cNvSpPr>
            <p:nvPr/>
          </p:nvSpPr>
          <p:spPr bwMode="auto">
            <a:xfrm>
              <a:off x="5915050" y="3305365"/>
              <a:ext cx="990600" cy="395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a:t>
              </a:r>
              <a:r>
                <a:rPr lang="en-US" altLang="zh-CN" sz="2000" baseline="-25000" dirty="0">
                  <a:latin typeface="Times New Roman" panose="02020603050405020304" pitchFamily="18" charset="0"/>
                  <a:ea typeface="宋体" panose="02010600030101010101" pitchFamily="2" charset="-122"/>
                </a:rPr>
                <a:t>7</a:t>
              </a:r>
              <a:r>
                <a:rPr lang="en-US" altLang="zh-CN" sz="2000" dirty="0">
                  <a:latin typeface="Times New Roman" panose="02020603050405020304" pitchFamily="18" charset="0"/>
                  <a:ea typeface="宋体" panose="02010600030101010101" pitchFamily="2" charset="-122"/>
                </a:rPr>
                <a:t>/D</a:t>
              </a:r>
              <a:r>
                <a:rPr lang="en-US" altLang="zh-CN" sz="2000" baseline="-25000" dirty="0">
                  <a:latin typeface="Times New Roman" panose="02020603050405020304" pitchFamily="18" charset="0"/>
                  <a:ea typeface="宋体" panose="02010600030101010101" pitchFamily="2" charset="-122"/>
                </a:rPr>
                <a:t>4</a:t>
              </a:r>
            </a:p>
          </p:txBody>
        </p:sp>
      </p:grpSp>
      <p:sp>
        <p:nvSpPr>
          <p:cNvPr id="18" name="矩形 17"/>
          <p:cNvSpPr/>
          <p:nvPr/>
        </p:nvSpPr>
        <p:spPr>
          <a:xfrm>
            <a:off x="8017538" y="5849954"/>
            <a:ext cx="3586044"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检错必须有假设前提</a:t>
            </a:r>
          </a:p>
        </p:txBody>
      </p:sp>
    </p:spTree>
    <p:extLst>
      <p:ext uri="{BB962C8B-B14F-4D97-AF65-F5344CB8AC3E}">
        <p14:creationId xmlns:p14="http://schemas.microsoft.com/office/powerpoint/2010/main" val="248312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 name="表格 81"/>
          <p:cNvGraphicFramePr>
            <a:graphicFrameLocks noGrp="1"/>
          </p:cNvGraphicFramePr>
          <p:nvPr>
            <p:extLst>
              <p:ext uri="{D42A27DB-BD31-4B8C-83A1-F6EECF244321}">
                <p14:modId xmlns:p14="http://schemas.microsoft.com/office/powerpoint/2010/main" val="110684655"/>
              </p:ext>
            </p:extLst>
          </p:nvPr>
        </p:nvGraphicFramePr>
        <p:xfrm>
          <a:off x="578393" y="1670016"/>
          <a:ext cx="11144250" cy="39108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rPr>
                        <a:t>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227893710"/>
                  </a:ext>
                </a:extLst>
              </a:tr>
            </a:tbl>
          </a:graphicData>
        </a:graphic>
      </p:graphicFrame>
      <p:sp>
        <p:nvSpPr>
          <p:cNvPr id="2" name="标题 1"/>
          <p:cNvSpPr>
            <a:spLocks noGrp="1"/>
          </p:cNvSpPr>
          <p:nvPr>
            <p:ph type="title"/>
          </p:nvPr>
        </p:nvSpPr>
        <p:spPr/>
        <p:txBody>
          <a:bodyPr/>
          <a:lstStyle/>
          <a:p>
            <a:r>
              <a:rPr lang="zh-CN" altLang="en-US" dirty="0"/>
              <a:t>（</a:t>
            </a:r>
            <a:r>
              <a:rPr lang="en-US" altLang="zh-CN" dirty="0"/>
              <a:t>k</a:t>
            </a:r>
            <a:r>
              <a:rPr lang="zh-CN" altLang="en-US" dirty="0"/>
              <a:t>，</a:t>
            </a:r>
            <a:r>
              <a:rPr lang="en-US" altLang="zh-CN" dirty="0"/>
              <a:t>r</a:t>
            </a:r>
            <a:r>
              <a:rPr lang="zh-CN" altLang="en-US" dirty="0"/>
              <a:t>）码校验分组方法</a:t>
            </a:r>
          </a:p>
        </p:txBody>
      </p:sp>
      <p:sp>
        <p:nvSpPr>
          <p:cNvPr id="3" name="内容占位符 2"/>
          <p:cNvSpPr>
            <a:spLocks noGrp="1"/>
          </p:cNvSpPr>
          <p:nvPr>
            <p:ph idx="1"/>
          </p:nvPr>
        </p:nvSpPr>
        <p:spPr>
          <a:xfrm>
            <a:off x="487823" y="942764"/>
            <a:ext cx="11332702" cy="1921728"/>
          </a:xfrm>
        </p:spPr>
        <p:txBody>
          <a:bodyPr>
            <a:normAutofit/>
          </a:bodyPr>
          <a:lstStyle/>
          <a:p>
            <a:r>
              <a:rPr lang="en-US" altLang="zh-CN" dirty="0">
                <a:solidFill>
                  <a:srgbClr val="C00000"/>
                </a:solidFill>
              </a:rPr>
              <a:t>(k, r) </a:t>
            </a:r>
            <a:r>
              <a:rPr lang="zh-CN" altLang="en-US" dirty="0"/>
              <a:t>海明码的校验如何分组，设检错码为</a:t>
            </a:r>
            <a:r>
              <a:rPr lang="en-US" altLang="zh-CN" dirty="0"/>
              <a:t>G</a:t>
            </a:r>
            <a:r>
              <a:rPr lang="en-US" altLang="zh-CN" baseline="-25000" dirty="0"/>
              <a:t>r</a:t>
            </a:r>
            <a:r>
              <a:rPr lang="en-US" altLang="zh-CN" dirty="0"/>
              <a:t>….G</a:t>
            </a:r>
            <a:r>
              <a:rPr lang="en-US" altLang="zh-CN" baseline="-25000" dirty="0"/>
              <a:t>4</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p>
          <a:p>
            <a:pPr marL="0" indent="0">
              <a:buNone/>
            </a:pPr>
            <a:endParaRPr lang="en-US" altLang="zh-CN" dirty="0"/>
          </a:p>
          <a:p>
            <a:r>
              <a:rPr lang="zh-CN" altLang="en-US" dirty="0"/>
              <a:t>根据编码规则填写海明校验组分布表</a:t>
            </a:r>
            <a:endParaRPr lang="en-US" altLang="zh-CN" dirty="0"/>
          </a:p>
          <a:p>
            <a:pPr marL="0" indent="0">
              <a:buNone/>
            </a:pP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550308199"/>
              </p:ext>
            </p:extLst>
          </p:nvPr>
        </p:nvGraphicFramePr>
        <p:xfrm>
          <a:off x="487822" y="2855859"/>
          <a:ext cx="11144250" cy="349529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200" b="0"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227893710"/>
                  </a:ext>
                </a:extLst>
              </a:tr>
              <a:tr h="391082">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检错码</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10100</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10101</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665193114"/>
                  </a:ext>
                </a:extLst>
              </a:tr>
              <a:tr h="452188">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对应位</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66FF"/>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987335551"/>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942347129"/>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2</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48006322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1810973706"/>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208021633"/>
                  </a:ext>
                </a:extLst>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2500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5</a:t>
                      </a:r>
                      <a:r>
                        <a:rPr lang="zh-CN" altLang="en-US" sz="1600" b="1" i="0" u="none" strike="noStrike" dirty="0">
                          <a:solidFill>
                            <a:srgbClr val="000000"/>
                          </a:solidFill>
                          <a:effectLst/>
                          <a:latin typeface="Segoe UI Black" panose="020B0A02040204020203" pitchFamily="34" charset="0"/>
                          <a:ea typeface="等线" panose="02010600030101010101" pitchFamily="2" charset="-122"/>
                          <a:cs typeface="Segoe UI Black" panose="020B0A02040204020203" pitchFamily="34" charset="0"/>
                        </a:rPr>
                        <a:t>组</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2343477129"/>
                  </a:ext>
                </a:extLst>
              </a:tr>
            </a:tbl>
          </a:graphicData>
        </a:graphic>
      </p:graphicFrame>
      <p:grpSp>
        <p:nvGrpSpPr>
          <p:cNvPr id="19" name="组合 18"/>
          <p:cNvGrpSpPr/>
          <p:nvPr/>
        </p:nvGrpSpPr>
        <p:grpSpPr>
          <a:xfrm>
            <a:off x="1263632" y="3657859"/>
            <a:ext cx="387707" cy="2191338"/>
            <a:chOff x="7315973" y="3664074"/>
            <a:chExt cx="387707" cy="2191338"/>
          </a:xfrm>
        </p:grpSpPr>
        <p:sp>
          <p:nvSpPr>
            <p:cNvPr id="20" name="文本框 19"/>
            <p:cNvSpPr txBox="1"/>
            <p:nvPr/>
          </p:nvSpPr>
          <p:spPr>
            <a:xfrm>
              <a:off x="7318638" y="3664074"/>
              <a:ext cx="38504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文本框 20"/>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22" name="文本框 21"/>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3" name="文本框 2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4" name="文本框 23"/>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26" name="组合 25"/>
          <p:cNvGrpSpPr/>
          <p:nvPr/>
        </p:nvGrpSpPr>
        <p:grpSpPr>
          <a:xfrm>
            <a:off x="1756518" y="3657859"/>
            <a:ext cx="401072" cy="2191338"/>
            <a:chOff x="7314221" y="3664074"/>
            <a:chExt cx="401072" cy="2191338"/>
          </a:xfrm>
        </p:grpSpPr>
        <p:sp>
          <p:nvSpPr>
            <p:cNvPr id="27" name="文本框 26"/>
            <p:cNvSpPr txBox="1"/>
            <p:nvPr/>
          </p:nvSpPr>
          <p:spPr>
            <a:xfrm>
              <a:off x="7314221"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文本框 27"/>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9" name="文本框 28"/>
            <p:cNvSpPr txBox="1"/>
            <p:nvPr/>
          </p:nvSpPr>
          <p:spPr>
            <a:xfrm>
              <a:off x="7315973" y="4582910"/>
              <a:ext cx="335349"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p>
          </p:txBody>
        </p:sp>
        <p:sp>
          <p:nvSpPr>
            <p:cNvPr id="30" name="文本框 29"/>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1" name="文本框 3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2" name="组合 31"/>
          <p:cNvGrpSpPr/>
          <p:nvPr/>
        </p:nvGrpSpPr>
        <p:grpSpPr>
          <a:xfrm>
            <a:off x="2739208" y="3657859"/>
            <a:ext cx="401072" cy="2191338"/>
            <a:chOff x="7304124" y="3664074"/>
            <a:chExt cx="401072" cy="2191338"/>
          </a:xfrm>
        </p:grpSpPr>
        <p:sp>
          <p:nvSpPr>
            <p:cNvPr id="33" name="文本框 32"/>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文本框 33"/>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5" name="文本框 34"/>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6" name="文本框 35"/>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37" name="文本框 3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8" name="组合 37"/>
          <p:cNvGrpSpPr/>
          <p:nvPr/>
        </p:nvGrpSpPr>
        <p:grpSpPr>
          <a:xfrm>
            <a:off x="4736474" y="3657859"/>
            <a:ext cx="404278" cy="2191338"/>
            <a:chOff x="7304124" y="3664074"/>
            <a:chExt cx="404278" cy="2191338"/>
          </a:xfrm>
        </p:grpSpPr>
        <p:sp>
          <p:nvSpPr>
            <p:cNvPr id="39" name="文本框 38"/>
            <p:cNvSpPr txBox="1"/>
            <p:nvPr/>
          </p:nvSpPr>
          <p:spPr>
            <a:xfrm>
              <a:off x="7304124" y="3664074"/>
              <a:ext cx="404278"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文本框 3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1" name="文本框 40"/>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2" name="文本框 41"/>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3" name="文本框 42"/>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56" name="组合 55"/>
          <p:cNvGrpSpPr/>
          <p:nvPr/>
        </p:nvGrpSpPr>
        <p:grpSpPr>
          <a:xfrm>
            <a:off x="3228776" y="3657859"/>
            <a:ext cx="421910" cy="2191338"/>
            <a:chOff x="7304124" y="3664074"/>
            <a:chExt cx="421910" cy="2191338"/>
          </a:xfrm>
        </p:grpSpPr>
        <p:sp>
          <p:nvSpPr>
            <p:cNvPr id="57" name="文本框 56"/>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文本框 57"/>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59" name="文本框 58"/>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0" name="文本框 59"/>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1" name="文本框 6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2" name="组合 61"/>
          <p:cNvGrpSpPr/>
          <p:nvPr/>
        </p:nvGrpSpPr>
        <p:grpSpPr>
          <a:xfrm>
            <a:off x="2236642" y="3657859"/>
            <a:ext cx="405880" cy="2191338"/>
            <a:chOff x="7304124" y="3664074"/>
            <a:chExt cx="405880" cy="2191338"/>
          </a:xfrm>
        </p:grpSpPr>
        <p:sp>
          <p:nvSpPr>
            <p:cNvPr id="63" name="文本框 62"/>
            <p:cNvSpPr txBox="1"/>
            <p:nvPr/>
          </p:nvSpPr>
          <p:spPr>
            <a:xfrm>
              <a:off x="7304124" y="3664074"/>
              <a:ext cx="40588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文本框 63"/>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5" name="文本框 64"/>
            <p:cNvSpPr txBox="1"/>
            <p:nvPr/>
          </p:nvSpPr>
          <p:spPr>
            <a:xfrm>
              <a:off x="7315973"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66" name="文本框 65"/>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7" name="文本框 6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8" name="组合 67"/>
          <p:cNvGrpSpPr/>
          <p:nvPr/>
        </p:nvGrpSpPr>
        <p:grpSpPr>
          <a:xfrm>
            <a:off x="3731342" y="3657859"/>
            <a:ext cx="421910" cy="2191338"/>
            <a:chOff x="7304124" y="3664074"/>
            <a:chExt cx="421910" cy="2191338"/>
          </a:xfrm>
        </p:grpSpPr>
        <p:sp>
          <p:nvSpPr>
            <p:cNvPr id="69" name="文本框 68"/>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文本框 6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1" name="文本框 70"/>
            <p:cNvSpPr txBox="1"/>
            <p:nvPr/>
          </p:nvSpPr>
          <p:spPr>
            <a:xfrm>
              <a:off x="7315973" y="4582910"/>
              <a:ext cx="335348" cy="646331"/>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2" name="文本框 71"/>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3" name="文本框 72"/>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74" name="组合 73"/>
          <p:cNvGrpSpPr/>
          <p:nvPr/>
        </p:nvGrpSpPr>
        <p:grpSpPr>
          <a:xfrm>
            <a:off x="4233908" y="3657859"/>
            <a:ext cx="425116" cy="2191338"/>
            <a:chOff x="7304124" y="3664074"/>
            <a:chExt cx="425116" cy="2191338"/>
          </a:xfrm>
        </p:grpSpPr>
        <p:sp>
          <p:nvSpPr>
            <p:cNvPr id="75" name="文本框 74"/>
            <p:cNvSpPr txBox="1"/>
            <p:nvPr/>
          </p:nvSpPr>
          <p:spPr>
            <a:xfrm>
              <a:off x="7304124" y="3664074"/>
              <a:ext cx="425116"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文本框 75"/>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7" name="文本框 76"/>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8" name="文本框 77"/>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79" name="文本框 78"/>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3" name="组合 82"/>
          <p:cNvGrpSpPr/>
          <p:nvPr/>
        </p:nvGrpSpPr>
        <p:grpSpPr>
          <a:xfrm>
            <a:off x="5226042" y="3657859"/>
            <a:ext cx="421910" cy="2191338"/>
            <a:chOff x="7304124" y="3664074"/>
            <a:chExt cx="421910" cy="2191338"/>
          </a:xfrm>
        </p:grpSpPr>
        <p:sp>
          <p:nvSpPr>
            <p:cNvPr id="84" name="文本框 83"/>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文本框 84"/>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86" name="文本框 85"/>
            <p:cNvSpPr txBox="1"/>
            <p:nvPr/>
          </p:nvSpPr>
          <p:spPr>
            <a:xfrm>
              <a:off x="7391281"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7" name="文本框 86"/>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8" name="文本框 87"/>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89" name="组合 88"/>
          <p:cNvGrpSpPr/>
          <p:nvPr/>
        </p:nvGrpSpPr>
        <p:grpSpPr>
          <a:xfrm>
            <a:off x="5728608" y="3657859"/>
            <a:ext cx="421910" cy="2191338"/>
            <a:chOff x="7304124" y="3664074"/>
            <a:chExt cx="421910" cy="2191338"/>
          </a:xfrm>
        </p:grpSpPr>
        <p:sp>
          <p:nvSpPr>
            <p:cNvPr id="90" name="文本框 89"/>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6</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文本框 90"/>
            <p:cNvSpPr txBox="1"/>
            <p:nvPr/>
          </p:nvSpPr>
          <p:spPr>
            <a:xfrm>
              <a:off x="7391281"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2" name="文本框 91"/>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3" name="文本框 9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4" name="文本框 93"/>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95" name="组合 94"/>
          <p:cNvGrpSpPr/>
          <p:nvPr/>
        </p:nvGrpSpPr>
        <p:grpSpPr>
          <a:xfrm>
            <a:off x="6231177" y="3657859"/>
            <a:ext cx="421910" cy="2191338"/>
            <a:chOff x="7304124" y="3664074"/>
            <a:chExt cx="421910" cy="2191338"/>
          </a:xfrm>
        </p:grpSpPr>
        <p:sp>
          <p:nvSpPr>
            <p:cNvPr id="96" name="文本框 95"/>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7</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文本框 96"/>
            <p:cNvSpPr txBox="1"/>
            <p:nvPr/>
          </p:nvSpPr>
          <p:spPr>
            <a:xfrm>
              <a:off x="7315971"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8" name="文本框 97"/>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sp>
          <p:nvSpPr>
            <p:cNvPr id="99" name="文本框 98"/>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0" name="文本框 99"/>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p>
          </p:txBody>
        </p:sp>
      </p:grpSp>
      <p:grpSp>
        <p:nvGrpSpPr>
          <p:cNvPr id="101" name="组合 100"/>
          <p:cNvGrpSpPr/>
          <p:nvPr/>
        </p:nvGrpSpPr>
        <p:grpSpPr>
          <a:xfrm>
            <a:off x="8704782" y="3657859"/>
            <a:ext cx="401072" cy="2666125"/>
            <a:chOff x="7304124" y="3664074"/>
            <a:chExt cx="401072" cy="2666125"/>
          </a:xfrm>
        </p:grpSpPr>
        <p:sp>
          <p:nvSpPr>
            <p:cNvPr id="102" name="文本框 101"/>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文本框 102"/>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4" name="文本框 103"/>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5" name="文本框 104"/>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6" name="文本框 105"/>
            <p:cNvSpPr txBox="1"/>
            <p:nvPr/>
          </p:nvSpPr>
          <p:spPr>
            <a:xfrm>
              <a:off x="7315973" y="596086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p>
          </p:txBody>
        </p:sp>
      </p:grpSp>
      <p:sp>
        <p:nvSpPr>
          <p:cNvPr id="107" name="圆角矩形 106"/>
          <p:cNvSpPr/>
          <p:nvPr/>
        </p:nvSpPr>
        <p:spPr>
          <a:xfrm>
            <a:off x="1168516" y="4092604"/>
            <a:ext cx="10395857" cy="4012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170093" y="4590057"/>
            <a:ext cx="6553201" cy="501052"/>
            <a:chOff x="5023222" y="5220241"/>
            <a:chExt cx="6553201" cy="501052"/>
          </a:xfrm>
        </p:grpSpPr>
        <p:sp>
          <p:nvSpPr>
            <p:cNvPr id="109" name="矩形 108"/>
            <p:cNvSpPr/>
            <p:nvPr/>
          </p:nvSpPr>
          <p:spPr>
            <a:xfrm>
              <a:off x="5023222" y="5220241"/>
              <a:ext cx="6553201" cy="5010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06311" y="5257778"/>
              <a:ext cx="6426567" cy="400110"/>
            </a:xfrm>
            <a:prstGeom prst="rect">
              <a:avLst/>
            </a:prstGeom>
            <a:noFill/>
          </p:spPr>
          <p:txBody>
            <a:bodyPr wrap="square" rtlCol="0">
              <a:spAutoFit/>
            </a:bodyPr>
            <a:lstStyle/>
            <a:p>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2</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7</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2000" dirty="0">
                <a:solidFill>
                  <a:srgbClr val="FF0000"/>
                </a:solidFill>
                <a:latin typeface="Segoe UI Black" panose="020B0A02040204020203" pitchFamily="34" charset="0"/>
                <a:cs typeface="Segoe UI Black" panose="020B0A02040204020203" pitchFamily="34" charset="0"/>
              </a:endParaRPr>
            </a:p>
          </p:txBody>
        </p:sp>
      </p:grpSp>
      <p:graphicFrame>
        <p:nvGraphicFramePr>
          <p:cNvPr id="81" name="表格 80"/>
          <p:cNvGraphicFramePr>
            <a:graphicFrameLocks noGrp="1"/>
          </p:cNvGraphicFramePr>
          <p:nvPr>
            <p:extLst>
              <p:ext uri="{D42A27DB-BD31-4B8C-83A1-F6EECF244321}">
                <p14:modId xmlns:p14="http://schemas.microsoft.com/office/powerpoint/2010/main" val="3435439104"/>
              </p:ext>
            </p:extLst>
          </p:nvPr>
        </p:nvGraphicFramePr>
        <p:xfrm>
          <a:off x="578393" y="1666736"/>
          <a:ext cx="11144250" cy="391082"/>
        </p:xfrm>
        <a:graphic>
          <a:graphicData uri="http://schemas.openxmlformats.org/drawingml/2006/table">
            <a:tbl>
              <a:tblPr/>
              <a:tblGrid>
                <a:gridCol w="697663">
                  <a:extLst>
                    <a:ext uri="{9D8B030D-6E8A-4147-A177-3AD203B41FA5}">
                      <a16:colId xmlns:a16="http://schemas.microsoft.com/office/drawing/2014/main" val="1664542842"/>
                    </a:ext>
                  </a:extLst>
                </a:gridCol>
                <a:gridCol w="532427">
                  <a:extLst>
                    <a:ext uri="{9D8B030D-6E8A-4147-A177-3AD203B41FA5}">
                      <a16:colId xmlns:a16="http://schemas.microsoft.com/office/drawing/2014/main" val="1728500323"/>
                    </a:ext>
                  </a:extLst>
                </a:gridCol>
                <a:gridCol w="495708">
                  <a:extLst>
                    <a:ext uri="{9D8B030D-6E8A-4147-A177-3AD203B41FA5}">
                      <a16:colId xmlns:a16="http://schemas.microsoft.com/office/drawing/2014/main" val="3840023483"/>
                    </a:ext>
                  </a:extLst>
                </a:gridCol>
                <a:gridCol w="495708">
                  <a:extLst>
                    <a:ext uri="{9D8B030D-6E8A-4147-A177-3AD203B41FA5}">
                      <a16:colId xmlns:a16="http://schemas.microsoft.com/office/drawing/2014/main" val="1240168761"/>
                    </a:ext>
                  </a:extLst>
                </a:gridCol>
                <a:gridCol w="495708">
                  <a:extLst>
                    <a:ext uri="{9D8B030D-6E8A-4147-A177-3AD203B41FA5}">
                      <a16:colId xmlns:a16="http://schemas.microsoft.com/office/drawing/2014/main" val="1325796109"/>
                    </a:ext>
                  </a:extLst>
                </a:gridCol>
                <a:gridCol w="495708">
                  <a:extLst>
                    <a:ext uri="{9D8B030D-6E8A-4147-A177-3AD203B41FA5}">
                      <a16:colId xmlns:a16="http://schemas.microsoft.com/office/drawing/2014/main" val="2285489578"/>
                    </a:ext>
                  </a:extLst>
                </a:gridCol>
                <a:gridCol w="495708">
                  <a:extLst>
                    <a:ext uri="{9D8B030D-6E8A-4147-A177-3AD203B41FA5}">
                      <a16:colId xmlns:a16="http://schemas.microsoft.com/office/drawing/2014/main" val="3959630385"/>
                    </a:ext>
                  </a:extLst>
                </a:gridCol>
                <a:gridCol w="495708">
                  <a:extLst>
                    <a:ext uri="{9D8B030D-6E8A-4147-A177-3AD203B41FA5}">
                      <a16:colId xmlns:a16="http://schemas.microsoft.com/office/drawing/2014/main" val="3197052358"/>
                    </a:ext>
                  </a:extLst>
                </a:gridCol>
                <a:gridCol w="495708">
                  <a:extLst>
                    <a:ext uri="{9D8B030D-6E8A-4147-A177-3AD203B41FA5}">
                      <a16:colId xmlns:a16="http://schemas.microsoft.com/office/drawing/2014/main" val="574724008"/>
                    </a:ext>
                  </a:extLst>
                </a:gridCol>
                <a:gridCol w="495708">
                  <a:extLst>
                    <a:ext uri="{9D8B030D-6E8A-4147-A177-3AD203B41FA5}">
                      <a16:colId xmlns:a16="http://schemas.microsoft.com/office/drawing/2014/main" val="1999939661"/>
                    </a:ext>
                  </a:extLst>
                </a:gridCol>
                <a:gridCol w="495708">
                  <a:extLst>
                    <a:ext uri="{9D8B030D-6E8A-4147-A177-3AD203B41FA5}">
                      <a16:colId xmlns:a16="http://schemas.microsoft.com/office/drawing/2014/main" val="4068968027"/>
                    </a:ext>
                  </a:extLst>
                </a:gridCol>
                <a:gridCol w="495708">
                  <a:extLst>
                    <a:ext uri="{9D8B030D-6E8A-4147-A177-3AD203B41FA5}">
                      <a16:colId xmlns:a16="http://schemas.microsoft.com/office/drawing/2014/main" val="471659521"/>
                    </a:ext>
                  </a:extLst>
                </a:gridCol>
                <a:gridCol w="495708">
                  <a:extLst>
                    <a:ext uri="{9D8B030D-6E8A-4147-A177-3AD203B41FA5}">
                      <a16:colId xmlns:a16="http://schemas.microsoft.com/office/drawing/2014/main" val="4129910801"/>
                    </a:ext>
                  </a:extLst>
                </a:gridCol>
                <a:gridCol w="495708">
                  <a:extLst>
                    <a:ext uri="{9D8B030D-6E8A-4147-A177-3AD203B41FA5}">
                      <a16:colId xmlns:a16="http://schemas.microsoft.com/office/drawing/2014/main" val="1115509757"/>
                    </a:ext>
                  </a:extLst>
                </a:gridCol>
                <a:gridCol w="495708">
                  <a:extLst>
                    <a:ext uri="{9D8B030D-6E8A-4147-A177-3AD203B41FA5}">
                      <a16:colId xmlns:a16="http://schemas.microsoft.com/office/drawing/2014/main" val="2726839018"/>
                    </a:ext>
                  </a:extLst>
                </a:gridCol>
                <a:gridCol w="495708">
                  <a:extLst>
                    <a:ext uri="{9D8B030D-6E8A-4147-A177-3AD203B41FA5}">
                      <a16:colId xmlns:a16="http://schemas.microsoft.com/office/drawing/2014/main" val="1852527673"/>
                    </a:ext>
                  </a:extLst>
                </a:gridCol>
                <a:gridCol w="495708">
                  <a:extLst>
                    <a:ext uri="{9D8B030D-6E8A-4147-A177-3AD203B41FA5}">
                      <a16:colId xmlns:a16="http://schemas.microsoft.com/office/drawing/2014/main" val="2630918049"/>
                    </a:ext>
                  </a:extLst>
                </a:gridCol>
                <a:gridCol w="495708">
                  <a:extLst>
                    <a:ext uri="{9D8B030D-6E8A-4147-A177-3AD203B41FA5}">
                      <a16:colId xmlns:a16="http://schemas.microsoft.com/office/drawing/2014/main" val="3539297678"/>
                    </a:ext>
                  </a:extLst>
                </a:gridCol>
                <a:gridCol w="495708">
                  <a:extLst>
                    <a:ext uri="{9D8B030D-6E8A-4147-A177-3AD203B41FA5}">
                      <a16:colId xmlns:a16="http://schemas.microsoft.com/office/drawing/2014/main" val="1423676546"/>
                    </a:ext>
                  </a:extLst>
                </a:gridCol>
                <a:gridCol w="495708">
                  <a:extLst>
                    <a:ext uri="{9D8B030D-6E8A-4147-A177-3AD203B41FA5}">
                      <a16:colId xmlns:a16="http://schemas.microsoft.com/office/drawing/2014/main" val="1597200837"/>
                    </a:ext>
                  </a:extLst>
                </a:gridCol>
                <a:gridCol w="495708">
                  <a:extLst>
                    <a:ext uri="{9D8B030D-6E8A-4147-A177-3AD203B41FA5}">
                      <a16:colId xmlns:a16="http://schemas.microsoft.com/office/drawing/2014/main" val="403460408"/>
                    </a:ext>
                  </a:extLst>
                </a:gridCol>
                <a:gridCol w="495708">
                  <a:extLst>
                    <a:ext uri="{9D8B030D-6E8A-4147-A177-3AD203B41FA5}">
                      <a16:colId xmlns:a16="http://schemas.microsoft.com/office/drawing/2014/main" val="2896199366"/>
                    </a:ext>
                  </a:extLst>
                </a:gridCol>
              </a:tblGrid>
              <a:tr h="391082">
                <a:tc>
                  <a:txBody>
                    <a:bodyPr/>
                    <a:lstStyle/>
                    <a:p>
                      <a:pPr algn="ctr" fontAlgn="t"/>
                      <a:r>
                        <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rPr>
                        <a:t>编码布局</a:t>
                      </a: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altLang="zh-CN" sz="1600" b="1" i="0" u="none" strike="noStrike" baseline="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altLang="zh-CN"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227893710"/>
                  </a:ext>
                </a:extLst>
              </a:tr>
            </a:tbl>
          </a:graphicData>
        </a:graphic>
      </p:graphicFrame>
      <p:grpSp>
        <p:nvGrpSpPr>
          <p:cNvPr id="6" name="组合 5">
            <a:extLst>
              <a:ext uri="{FF2B5EF4-FFF2-40B4-BE49-F238E27FC236}">
                <a16:creationId xmlns:a16="http://schemas.microsoft.com/office/drawing/2014/main" id="{852B3A71-AF3F-4751-838B-B6BD05FC2FE3}"/>
              </a:ext>
            </a:extLst>
          </p:cNvPr>
          <p:cNvGrpSpPr/>
          <p:nvPr/>
        </p:nvGrpSpPr>
        <p:grpSpPr>
          <a:xfrm>
            <a:off x="1103763" y="3217514"/>
            <a:ext cx="1200058" cy="206981"/>
            <a:chOff x="1103763" y="3217514"/>
            <a:chExt cx="1200058" cy="206981"/>
          </a:xfrm>
        </p:grpSpPr>
        <p:sp>
          <p:nvSpPr>
            <p:cNvPr id="4" name="矩形 3">
              <a:extLst>
                <a:ext uri="{FF2B5EF4-FFF2-40B4-BE49-F238E27FC236}">
                  <a16:creationId xmlns:a16="http://schemas.microsoft.com/office/drawing/2014/main" id="{EB79B844-D53C-47E4-96F0-1745DA12AB18}"/>
                </a:ext>
              </a:extLst>
            </p:cNvPr>
            <p:cNvSpPr/>
            <p:nvPr/>
          </p:nvSpPr>
          <p:spPr>
            <a:xfrm>
              <a:off x="1103763" y="3217514"/>
              <a:ext cx="673582" cy="200055"/>
            </a:xfrm>
            <a:prstGeom prst="rect">
              <a:avLst/>
            </a:prstGeom>
          </p:spPr>
          <p:txBody>
            <a:bodyPr wrap="none">
              <a:spAutoFit/>
            </a:bodyPr>
            <a:lstStyle/>
            <a:p>
              <a:r>
                <a:rPr lang="en-US" altLang="zh-CN" sz="700" b="1" dirty="0">
                  <a:solidFill>
                    <a:srgbClr val="F33799"/>
                  </a:solidFill>
                </a:rPr>
                <a:t>G</a:t>
              </a:r>
              <a:r>
                <a:rPr lang="en-US" altLang="zh-CN" sz="700" b="1" baseline="-25000" dirty="0">
                  <a:solidFill>
                    <a:srgbClr val="F33799"/>
                  </a:solidFill>
                </a:rPr>
                <a:t>5</a:t>
              </a:r>
              <a:r>
                <a:rPr lang="en-US" altLang="zh-CN" sz="700" b="1" dirty="0">
                  <a:solidFill>
                    <a:srgbClr val="F33799"/>
                  </a:solidFill>
                </a:rPr>
                <a:t>G</a:t>
              </a:r>
              <a:r>
                <a:rPr lang="en-US" altLang="zh-CN" sz="700" b="1" baseline="-25000" dirty="0">
                  <a:solidFill>
                    <a:srgbClr val="F33799"/>
                  </a:solidFill>
                </a:rPr>
                <a:t>4</a:t>
              </a:r>
              <a:r>
                <a:rPr lang="en-US" altLang="zh-CN" sz="700" b="1" dirty="0">
                  <a:solidFill>
                    <a:srgbClr val="F33799"/>
                  </a:solidFill>
                </a:rPr>
                <a:t>G</a:t>
              </a:r>
              <a:r>
                <a:rPr lang="en-US" altLang="zh-CN" sz="700" b="1" baseline="-25000" dirty="0">
                  <a:solidFill>
                    <a:srgbClr val="F33799"/>
                  </a:solidFill>
                </a:rPr>
                <a:t>3</a:t>
              </a:r>
              <a:r>
                <a:rPr lang="en-US" altLang="zh-CN" sz="700" b="1" dirty="0">
                  <a:solidFill>
                    <a:srgbClr val="F33799"/>
                  </a:solidFill>
                </a:rPr>
                <a:t>G</a:t>
              </a:r>
              <a:r>
                <a:rPr lang="en-US" altLang="zh-CN" sz="700" b="1" baseline="-25000" dirty="0">
                  <a:solidFill>
                    <a:srgbClr val="F33799"/>
                  </a:solidFill>
                </a:rPr>
                <a:t>2</a:t>
              </a:r>
              <a:r>
                <a:rPr lang="en-US" altLang="zh-CN" sz="700" b="1" dirty="0">
                  <a:solidFill>
                    <a:srgbClr val="F33799"/>
                  </a:solidFill>
                </a:rPr>
                <a:t>G</a:t>
              </a:r>
              <a:r>
                <a:rPr lang="en-US" altLang="zh-CN" sz="700" b="1" baseline="-25000" dirty="0">
                  <a:solidFill>
                    <a:srgbClr val="F33799"/>
                  </a:solidFill>
                </a:rPr>
                <a:t>1</a:t>
              </a:r>
              <a:endParaRPr lang="zh-CN" altLang="en-US" sz="700" b="1" dirty="0">
                <a:solidFill>
                  <a:srgbClr val="F33799"/>
                </a:solidFill>
              </a:endParaRPr>
            </a:p>
          </p:txBody>
        </p:sp>
        <p:sp>
          <p:nvSpPr>
            <p:cNvPr id="111" name="矩形 110">
              <a:extLst>
                <a:ext uri="{FF2B5EF4-FFF2-40B4-BE49-F238E27FC236}">
                  <a16:creationId xmlns:a16="http://schemas.microsoft.com/office/drawing/2014/main" id="{578F6E05-9922-42BA-B625-7CF95912C1E7}"/>
                </a:ext>
              </a:extLst>
            </p:cNvPr>
            <p:cNvSpPr/>
            <p:nvPr/>
          </p:nvSpPr>
          <p:spPr>
            <a:xfrm>
              <a:off x="1630239" y="3224440"/>
              <a:ext cx="673582" cy="200055"/>
            </a:xfrm>
            <a:prstGeom prst="rect">
              <a:avLst/>
            </a:prstGeom>
          </p:spPr>
          <p:txBody>
            <a:bodyPr wrap="none">
              <a:spAutoFit/>
            </a:bodyPr>
            <a:lstStyle/>
            <a:p>
              <a:r>
                <a:rPr lang="en-US" altLang="zh-CN" sz="700" b="1" dirty="0">
                  <a:solidFill>
                    <a:srgbClr val="F33799"/>
                  </a:solidFill>
                </a:rPr>
                <a:t>G</a:t>
              </a:r>
              <a:r>
                <a:rPr lang="en-US" altLang="zh-CN" sz="700" b="1" baseline="-25000" dirty="0">
                  <a:solidFill>
                    <a:srgbClr val="F33799"/>
                  </a:solidFill>
                </a:rPr>
                <a:t>5</a:t>
              </a:r>
              <a:r>
                <a:rPr lang="en-US" altLang="zh-CN" sz="700" b="1" dirty="0">
                  <a:solidFill>
                    <a:srgbClr val="F33799"/>
                  </a:solidFill>
                </a:rPr>
                <a:t>G</a:t>
              </a:r>
              <a:r>
                <a:rPr lang="en-US" altLang="zh-CN" sz="700" b="1" baseline="-25000" dirty="0">
                  <a:solidFill>
                    <a:srgbClr val="F33799"/>
                  </a:solidFill>
                </a:rPr>
                <a:t>4</a:t>
              </a:r>
              <a:r>
                <a:rPr lang="en-US" altLang="zh-CN" sz="700" b="1" dirty="0">
                  <a:solidFill>
                    <a:srgbClr val="F33799"/>
                  </a:solidFill>
                </a:rPr>
                <a:t>G</a:t>
              </a:r>
              <a:r>
                <a:rPr lang="en-US" altLang="zh-CN" sz="700" b="1" baseline="-25000" dirty="0">
                  <a:solidFill>
                    <a:srgbClr val="F33799"/>
                  </a:solidFill>
                </a:rPr>
                <a:t>3</a:t>
              </a:r>
              <a:r>
                <a:rPr lang="en-US" altLang="zh-CN" sz="700" b="1" dirty="0">
                  <a:solidFill>
                    <a:srgbClr val="F33799"/>
                  </a:solidFill>
                </a:rPr>
                <a:t>G</a:t>
              </a:r>
              <a:r>
                <a:rPr lang="en-US" altLang="zh-CN" sz="700" b="1" baseline="-25000" dirty="0">
                  <a:solidFill>
                    <a:srgbClr val="F33799"/>
                  </a:solidFill>
                </a:rPr>
                <a:t>2</a:t>
              </a:r>
              <a:r>
                <a:rPr lang="en-US" altLang="zh-CN" sz="700" b="1" dirty="0">
                  <a:solidFill>
                    <a:srgbClr val="F33799"/>
                  </a:solidFill>
                </a:rPr>
                <a:t>G</a:t>
              </a:r>
              <a:r>
                <a:rPr lang="en-US" altLang="zh-CN" sz="700" b="1" baseline="-25000" dirty="0">
                  <a:solidFill>
                    <a:srgbClr val="F33799"/>
                  </a:solidFill>
                </a:rPr>
                <a:t>1</a:t>
              </a:r>
              <a:endParaRPr lang="zh-CN" altLang="en-US" sz="700" b="1" dirty="0">
                <a:solidFill>
                  <a:srgbClr val="F33799"/>
                </a:solidFill>
              </a:endParaRPr>
            </a:p>
          </p:txBody>
        </p:sp>
      </p:grpSp>
    </p:spTree>
    <p:custDataLst>
      <p:tags r:id="rId1"/>
    </p:custDataLst>
    <p:extLst>
      <p:ext uri="{BB962C8B-B14F-4D97-AF65-F5344CB8AC3E}">
        <p14:creationId xmlns:p14="http://schemas.microsoft.com/office/powerpoint/2010/main" val="20365211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up)">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up)">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up)">
                                      <p:cBhvr>
                                        <p:cTn id="51" dur="500"/>
                                        <p:tgtEl>
                                          <p:spTgt spid="38"/>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wipe(up)">
                                      <p:cBhvr>
                                        <p:cTn id="60" dur="500"/>
                                        <p:tgtEl>
                                          <p:spTgt spid="6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up)">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wipe(up)">
                                      <p:cBhvr>
                                        <p:cTn id="70" dur="500"/>
                                        <p:tgtEl>
                                          <p:spTgt spid="68"/>
                                        </p:tgtEl>
                                      </p:cBhvr>
                                    </p:animEffect>
                                  </p:childTnLst>
                                </p:cTn>
                              </p:par>
                              <p:par>
                                <p:cTn id="71" presetID="22" presetClass="entr" presetSubtype="1" fill="hold"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wipe(up)">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wipe(up)">
                                      <p:cBhvr>
                                        <p:cTn id="78" dur="500"/>
                                        <p:tgtEl>
                                          <p:spTgt spid="83"/>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89"/>
                                        </p:tgtEl>
                                        <p:attrNameLst>
                                          <p:attrName>style.visibility</p:attrName>
                                        </p:attrNameLst>
                                      </p:cBhvr>
                                      <p:to>
                                        <p:strVal val="visible"/>
                                      </p:to>
                                    </p:set>
                                    <p:animEffect transition="in" filter="wipe(up)">
                                      <p:cBhvr>
                                        <p:cTn id="82" dur="500"/>
                                        <p:tgtEl>
                                          <p:spTgt spid="89"/>
                                        </p:tgtEl>
                                      </p:cBhvr>
                                    </p:animEffect>
                                  </p:childTnLst>
                                </p:cTn>
                              </p:par>
                            </p:childTnLst>
                          </p:cTn>
                        </p:par>
                        <p:par>
                          <p:cTn id="83" fill="hold">
                            <p:stCondLst>
                              <p:cond delay="1000"/>
                            </p:stCondLst>
                            <p:childTnLst>
                              <p:par>
                                <p:cTn id="84" presetID="22" presetClass="entr" presetSubtype="1" fill="hold" nodeType="afterEffect">
                                  <p:stCondLst>
                                    <p:cond delay="0"/>
                                  </p:stCondLst>
                                  <p:childTnLst>
                                    <p:set>
                                      <p:cBhvr>
                                        <p:cTn id="85" dur="1" fill="hold">
                                          <p:stCondLst>
                                            <p:cond delay="0"/>
                                          </p:stCondLst>
                                        </p:cTn>
                                        <p:tgtEl>
                                          <p:spTgt spid="95"/>
                                        </p:tgtEl>
                                        <p:attrNameLst>
                                          <p:attrName>style.visibility</p:attrName>
                                        </p:attrNameLst>
                                      </p:cBhvr>
                                      <p:to>
                                        <p:strVal val="visible"/>
                                      </p:to>
                                    </p:set>
                                    <p:animEffect transition="in" filter="wipe(up)">
                                      <p:cBhvr>
                                        <p:cTn id="86" dur="500"/>
                                        <p:tgtEl>
                                          <p:spTgt spid="9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wipe(left)">
                                      <p:cBhvr>
                                        <p:cTn id="91" dur="500"/>
                                        <p:tgtEl>
                                          <p:spTgt spid="10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10"/>
                                        </p:tgtEl>
                                        <p:attrNameLst>
                                          <p:attrName>style.visibility</p:attrName>
                                        </p:attrNameLst>
                                      </p:cBhvr>
                                      <p:to>
                                        <p:strVal val="visible"/>
                                      </p:to>
                                    </p:set>
                                    <p:animEffect transition="in" filter="wipe(left)">
                                      <p:cBhvr>
                                        <p:cTn id="96"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043FC82-9083-44CD-981E-E2D2426675E4}"/>
              </a:ext>
            </a:extLst>
          </p:cNvPr>
          <p:cNvGrpSpPr/>
          <p:nvPr/>
        </p:nvGrpSpPr>
        <p:grpSpPr>
          <a:xfrm>
            <a:off x="7987014" y="4688465"/>
            <a:ext cx="3657999" cy="1508698"/>
            <a:chOff x="7345423" y="1678029"/>
            <a:chExt cx="3657999" cy="1508698"/>
          </a:xfrm>
        </p:grpSpPr>
        <p:pic>
          <p:nvPicPr>
            <p:cNvPr id="8" name="图片 7">
              <a:extLst>
                <a:ext uri="{FF2B5EF4-FFF2-40B4-BE49-F238E27FC236}">
                  <a16:creationId xmlns:a16="http://schemas.microsoft.com/office/drawing/2014/main" id="{4D1B41EF-8967-4794-8BFE-4DFACCE9FDE9}"/>
                </a:ext>
              </a:extLst>
            </p:cNvPr>
            <p:cNvPicPr>
              <a:picLocks noChangeAspect="1"/>
            </p:cNvPicPr>
            <p:nvPr/>
          </p:nvPicPr>
          <p:blipFill rotWithShape="1">
            <a:blip r:embed="rId3">
              <a:extLst>
                <a:ext uri="{28A0092B-C50C-407E-A947-70E740481C1C}">
                  <a14:useLocalDpi xmlns:a14="http://schemas.microsoft.com/office/drawing/2010/main" val="0"/>
                </a:ext>
              </a:extLst>
            </a:blip>
            <a:srcRect l="15406" t="34375" r="14716" b="34375"/>
            <a:stretch/>
          </p:blipFill>
          <p:spPr>
            <a:xfrm rot="20367123">
              <a:off x="7345423" y="1678029"/>
              <a:ext cx="3631019" cy="811905"/>
            </a:xfrm>
            <a:prstGeom prst="rect">
              <a:avLst/>
            </a:prstGeom>
          </p:spPr>
        </p:pic>
        <p:grpSp>
          <p:nvGrpSpPr>
            <p:cNvPr id="9" name="组合 8">
              <a:extLst>
                <a:ext uri="{FF2B5EF4-FFF2-40B4-BE49-F238E27FC236}">
                  <a16:creationId xmlns:a16="http://schemas.microsoft.com/office/drawing/2014/main" id="{294C72F2-CA8B-4AC8-8F15-3E1142ED6EE1}"/>
                </a:ext>
              </a:extLst>
            </p:cNvPr>
            <p:cNvGrpSpPr/>
            <p:nvPr/>
          </p:nvGrpSpPr>
          <p:grpSpPr>
            <a:xfrm>
              <a:off x="9076778" y="2684108"/>
              <a:ext cx="1926644" cy="502619"/>
              <a:chOff x="3069458" y="5287335"/>
              <a:chExt cx="1926644" cy="502619"/>
            </a:xfrm>
          </p:grpSpPr>
          <p:sp>
            <p:nvSpPr>
              <p:cNvPr id="10" name="矩形 9">
                <a:extLst>
                  <a:ext uri="{FF2B5EF4-FFF2-40B4-BE49-F238E27FC236}">
                    <a16:creationId xmlns:a16="http://schemas.microsoft.com/office/drawing/2014/main" id="{D7B79C83-49FB-4C89-BAB3-51343A0FC5DC}"/>
                  </a:ext>
                </a:extLst>
              </p:cNvPr>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A6D4CB4-E345-4037-A22A-7CDCE0773158}"/>
                  </a:ext>
                </a:extLst>
              </p:cNvPr>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12" name="矩形 11">
            <a:extLst>
              <a:ext uri="{FF2B5EF4-FFF2-40B4-BE49-F238E27FC236}">
                <a16:creationId xmlns:a16="http://schemas.microsoft.com/office/drawing/2014/main" id="{7015D15A-69C8-4C74-8C38-8FFDA3108BF1}"/>
              </a:ext>
            </a:extLst>
          </p:cNvPr>
          <p:cNvSpPr/>
          <p:nvPr/>
        </p:nvSpPr>
        <p:spPr>
          <a:xfrm>
            <a:off x="7794715" y="6337179"/>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
        <p:nvSpPr>
          <p:cNvPr id="2" name="标题 1"/>
          <p:cNvSpPr>
            <a:spLocks noGrp="1"/>
          </p:cNvSpPr>
          <p:nvPr>
            <p:ph type="title"/>
          </p:nvPr>
        </p:nvSpPr>
        <p:spPr/>
        <p:txBody>
          <a:bodyPr/>
          <a:lstStyle/>
          <a:p>
            <a:r>
              <a:rPr lang="zh-CN" altLang="en-US" dirty="0"/>
              <a:t>海明码特点</a:t>
            </a:r>
          </a:p>
        </p:txBody>
      </p:sp>
      <p:sp>
        <p:nvSpPr>
          <p:cNvPr id="3" name="内容占位符 2"/>
          <p:cNvSpPr>
            <a:spLocks noGrp="1"/>
          </p:cNvSpPr>
          <p:nvPr>
            <p:ph idx="1"/>
          </p:nvPr>
        </p:nvSpPr>
        <p:spPr>
          <a:xfrm>
            <a:off x="487822" y="2852058"/>
            <a:ext cx="10515599" cy="3727730"/>
          </a:xfrm>
        </p:spPr>
        <p:txBody>
          <a:bodyPr>
            <a:normAutofit/>
          </a:bodyPr>
          <a:lstStyle/>
          <a:p>
            <a:endParaRPr lang="en-US" altLang="zh-CN" dirty="0"/>
          </a:p>
          <a:p>
            <a:r>
              <a:rPr lang="zh-CN" altLang="en-US" b="1" dirty="0"/>
              <a:t>编码效率高：</a:t>
            </a:r>
            <a:r>
              <a:rPr lang="zh-CN" altLang="en-US" dirty="0"/>
              <a:t>数据增加一倍，校验位只增加一位</a:t>
            </a:r>
            <a:endParaRPr lang="en-US" altLang="zh-CN" dirty="0"/>
          </a:p>
          <a:p>
            <a:r>
              <a:rPr lang="zh-CN" altLang="en-US" dirty="0"/>
              <a:t>可纠正一位错</a:t>
            </a:r>
            <a:endParaRPr lang="en-US" altLang="zh-CN" dirty="0"/>
          </a:p>
          <a:p>
            <a:r>
              <a:rPr lang="en-US" altLang="zh-CN" dirty="0"/>
              <a:t>50</a:t>
            </a:r>
            <a:r>
              <a:rPr lang="zh-CN" altLang="en-US" dirty="0"/>
              <a:t>年代发明时用于自动处理穿孔卡片的故障</a:t>
            </a:r>
            <a:endParaRPr lang="en-US" altLang="zh-CN" dirty="0"/>
          </a:p>
          <a:p>
            <a:r>
              <a:rPr lang="zh-CN" altLang="en-US" dirty="0"/>
              <a:t>现在普遍用于</a:t>
            </a:r>
            <a:r>
              <a:rPr lang="en-US" altLang="zh-CN" dirty="0"/>
              <a:t>ECC  DRAM</a:t>
            </a:r>
            <a:r>
              <a:rPr lang="zh-CN" altLang="en-US" dirty="0"/>
              <a:t>芯片</a:t>
            </a:r>
            <a:endParaRPr lang="en-US" altLang="zh-CN" dirty="0"/>
          </a:p>
          <a:p>
            <a:r>
              <a:rPr lang="en-US" altLang="zh-CN" dirty="0"/>
              <a:t>RAID2</a:t>
            </a:r>
            <a:r>
              <a:rPr lang="zh-CN" altLang="en-US" dirty="0"/>
              <a:t>，卫星通讯</a:t>
            </a:r>
          </a:p>
        </p:txBody>
      </p:sp>
      <p:graphicFrame>
        <p:nvGraphicFramePr>
          <p:cNvPr id="4" name="Object 5">
            <a:extLst>
              <a:ext uri="{FF2B5EF4-FFF2-40B4-BE49-F238E27FC236}">
                <a16:creationId xmlns:a16="http://schemas.microsoft.com/office/drawing/2014/main" id="{62415D93-836D-4D15-9AD1-06625F7DE379}"/>
              </a:ext>
            </a:extLst>
          </p:cNvPr>
          <p:cNvGraphicFramePr>
            <a:graphicFrameLocks noChangeAspect="1"/>
          </p:cNvGraphicFramePr>
          <p:nvPr>
            <p:extLst>
              <p:ext uri="{D42A27DB-BD31-4B8C-83A1-F6EECF244321}">
                <p14:modId xmlns:p14="http://schemas.microsoft.com/office/powerpoint/2010/main" val="4263213162"/>
              </p:ext>
            </p:extLst>
          </p:nvPr>
        </p:nvGraphicFramePr>
        <p:xfrm>
          <a:off x="8249823" y="2855442"/>
          <a:ext cx="3136634" cy="1419365"/>
        </p:xfrm>
        <a:graphic>
          <a:graphicData uri="http://schemas.openxmlformats.org/presentationml/2006/ole">
            <mc:AlternateContent xmlns:mc="http://schemas.openxmlformats.org/markup-compatibility/2006">
              <mc:Choice xmlns:v="urn:schemas-microsoft-com:vml" Requires="v">
                <p:oleObj spid="_x0000_s4306" name="Image" r:id="rId4" imgW="5866667" imgH="2653968" progId="">
                  <p:embed/>
                </p:oleObj>
              </mc:Choice>
              <mc:Fallback>
                <p:oleObj name="Image" r:id="rId4" imgW="5866667" imgH="2653968" progId="">
                  <p:embed/>
                  <p:pic>
                    <p:nvPicPr>
                      <p:cNvPr id="8"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9823" y="2855442"/>
                        <a:ext cx="3136634" cy="1419365"/>
                      </a:xfrm>
                      <a:prstGeom prst="rect">
                        <a:avLst/>
                      </a:prstGeom>
                      <a:noFill/>
                      <a:ln>
                        <a:noFill/>
                      </a:ln>
                      <a:effectLst/>
                    </p:spPr>
                  </p:pic>
                </p:oleObj>
              </mc:Fallback>
            </mc:AlternateContent>
          </a:graphicData>
        </a:graphic>
      </p:graphicFrame>
      <p:graphicFrame>
        <p:nvGraphicFramePr>
          <p:cNvPr id="6" name="表格 5">
            <a:extLst>
              <a:ext uri="{FF2B5EF4-FFF2-40B4-BE49-F238E27FC236}">
                <a16:creationId xmlns:a16="http://schemas.microsoft.com/office/drawing/2014/main" id="{45877DD2-4F38-4F4D-BF71-F80228044E9F}"/>
              </a:ext>
            </a:extLst>
          </p:cNvPr>
          <p:cNvGraphicFramePr>
            <a:graphicFrameLocks noGrp="1"/>
          </p:cNvGraphicFramePr>
          <p:nvPr>
            <p:extLst>
              <p:ext uri="{D42A27DB-BD31-4B8C-83A1-F6EECF244321}">
                <p14:modId xmlns:p14="http://schemas.microsoft.com/office/powerpoint/2010/main" val="739186318"/>
              </p:ext>
            </p:extLst>
          </p:nvPr>
        </p:nvGraphicFramePr>
        <p:xfrm>
          <a:off x="1488608" y="1706030"/>
          <a:ext cx="9017000" cy="999494"/>
        </p:xfrm>
        <a:graphic>
          <a:graphicData uri="http://schemas.openxmlformats.org/drawingml/2006/table">
            <a:tbl>
              <a:tblPr firstRow="1" bandRow="1">
                <a:tableStyleId>{5C22544A-7EE6-4342-B048-85BDC9FD1C3A}</a:tableStyleId>
              </a:tblPr>
              <a:tblGrid>
                <a:gridCol w="1127125">
                  <a:extLst>
                    <a:ext uri="{9D8B030D-6E8A-4147-A177-3AD203B41FA5}">
                      <a16:colId xmlns:a16="http://schemas.microsoft.com/office/drawing/2014/main" val="3547683538"/>
                    </a:ext>
                  </a:extLst>
                </a:gridCol>
                <a:gridCol w="1127125">
                  <a:extLst>
                    <a:ext uri="{9D8B030D-6E8A-4147-A177-3AD203B41FA5}">
                      <a16:colId xmlns:a16="http://schemas.microsoft.com/office/drawing/2014/main" val="1110785613"/>
                    </a:ext>
                  </a:extLst>
                </a:gridCol>
                <a:gridCol w="1127125">
                  <a:extLst>
                    <a:ext uri="{9D8B030D-6E8A-4147-A177-3AD203B41FA5}">
                      <a16:colId xmlns:a16="http://schemas.microsoft.com/office/drawing/2014/main" val="2013283041"/>
                    </a:ext>
                  </a:extLst>
                </a:gridCol>
                <a:gridCol w="1127125">
                  <a:extLst>
                    <a:ext uri="{9D8B030D-6E8A-4147-A177-3AD203B41FA5}">
                      <a16:colId xmlns:a16="http://schemas.microsoft.com/office/drawing/2014/main" val="4078678578"/>
                    </a:ext>
                  </a:extLst>
                </a:gridCol>
                <a:gridCol w="1127125">
                  <a:extLst>
                    <a:ext uri="{9D8B030D-6E8A-4147-A177-3AD203B41FA5}">
                      <a16:colId xmlns:a16="http://schemas.microsoft.com/office/drawing/2014/main" val="462639160"/>
                    </a:ext>
                  </a:extLst>
                </a:gridCol>
                <a:gridCol w="1127125">
                  <a:extLst>
                    <a:ext uri="{9D8B030D-6E8A-4147-A177-3AD203B41FA5}">
                      <a16:colId xmlns:a16="http://schemas.microsoft.com/office/drawing/2014/main" val="4114319548"/>
                    </a:ext>
                  </a:extLst>
                </a:gridCol>
                <a:gridCol w="1127125">
                  <a:extLst>
                    <a:ext uri="{9D8B030D-6E8A-4147-A177-3AD203B41FA5}">
                      <a16:colId xmlns:a16="http://schemas.microsoft.com/office/drawing/2014/main" val="2150434078"/>
                    </a:ext>
                  </a:extLst>
                </a:gridCol>
                <a:gridCol w="1127125">
                  <a:extLst>
                    <a:ext uri="{9D8B030D-6E8A-4147-A177-3AD203B41FA5}">
                      <a16:colId xmlns:a16="http://schemas.microsoft.com/office/drawing/2014/main" val="1520144291"/>
                    </a:ext>
                  </a:extLst>
                </a:gridCol>
              </a:tblGrid>
              <a:tr h="499747">
                <a:tc>
                  <a:txBody>
                    <a:bodyPr/>
                    <a:lstStyle/>
                    <a:p>
                      <a:pPr algn="ctr">
                        <a:spcAft>
                          <a:spcPts val="0"/>
                        </a:spcAft>
                      </a:pPr>
                      <a:r>
                        <a:rPr lang="en-US" sz="1800" kern="100" dirty="0">
                          <a:effectLst/>
                        </a:rPr>
                        <a:t>k</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r>
                        <a:rPr lang="zh-CN" sz="1800" kern="100" dirty="0">
                          <a:effectLst/>
                        </a:rPr>
                        <a:t>～</a:t>
                      </a: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r>
                        <a:rPr lang="zh-CN" sz="1800" kern="100" dirty="0">
                          <a:effectLst/>
                        </a:rPr>
                        <a:t>～</a:t>
                      </a:r>
                      <a:r>
                        <a:rPr lang="en-US" sz="1800" kern="100" dirty="0">
                          <a:effectLst/>
                        </a:rPr>
                        <a:t>11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12</a:t>
                      </a:r>
                      <a:r>
                        <a:rPr lang="zh-CN" sz="1800" kern="100" dirty="0">
                          <a:effectLst/>
                        </a:rPr>
                        <a:t>～</a:t>
                      </a:r>
                      <a:r>
                        <a:rPr lang="en-US" sz="1800" kern="100" dirty="0">
                          <a:effectLst/>
                        </a:rPr>
                        <a:t>26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a:effectLst/>
                        </a:rPr>
                        <a:t>27</a:t>
                      </a:r>
                      <a:r>
                        <a:rPr lang="zh-CN" sz="1800" kern="100">
                          <a:effectLst/>
                        </a:rPr>
                        <a:t>～</a:t>
                      </a:r>
                      <a:r>
                        <a:rPr lang="en-US" sz="1800" kern="100">
                          <a:effectLst/>
                        </a:rPr>
                        <a:t>57</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58</a:t>
                      </a:r>
                      <a:r>
                        <a:rPr lang="zh-CN" sz="1800" kern="100" dirty="0">
                          <a:effectLst/>
                        </a:rPr>
                        <a:t>～</a:t>
                      </a:r>
                      <a:r>
                        <a:rPr lang="en-US" sz="1800" kern="100" dirty="0">
                          <a:effectLst/>
                        </a:rPr>
                        <a:t>120</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431557510"/>
                  </a:ext>
                </a:extLst>
              </a:tr>
              <a:tr h="499747">
                <a:tc>
                  <a:txBody>
                    <a:bodyPr/>
                    <a:lstStyle/>
                    <a:p>
                      <a:pPr algn="ctr">
                        <a:spcAft>
                          <a:spcPts val="0"/>
                        </a:spcAft>
                      </a:pPr>
                      <a:r>
                        <a:rPr lang="en-US" sz="1800" kern="100">
                          <a:effectLst/>
                        </a:rPr>
                        <a:t>r</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3</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7</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extLst>
                  <a:ext uri="{0D108BD9-81ED-4DB2-BD59-A6C34878D82A}">
                    <a16:rowId xmlns:a16="http://schemas.microsoft.com/office/drawing/2014/main" val="4270472067"/>
                  </a:ext>
                </a:extLst>
              </a:tr>
            </a:tbl>
          </a:graphicData>
        </a:graphic>
      </p:graphicFrame>
      <p:pic>
        <p:nvPicPr>
          <p:cNvPr id="5" name="图片 4"/>
          <p:cNvPicPr>
            <a:picLocks noChangeAspect="1"/>
          </p:cNvPicPr>
          <p:nvPr/>
        </p:nvPicPr>
        <p:blipFill>
          <a:blip r:embed="rId6"/>
          <a:stretch>
            <a:fillRect/>
          </a:stretch>
        </p:blipFill>
        <p:spPr>
          <a:xfrm>
            <a:off x="1488608" y="1145614"/>
            <a:ext cx="9017000" cy="369145"/>
          </a:xfrm>
          <a:prstGeom prst="rect">
            <a:avLst/>
          </a:prstGeom>
        </p:spPr>
      </p:pic>
    </p:spTree>
    <p:extLst>
      <p:ext uri="{BB962C8B-B14F-4D97-AF65-F5344CB8AC3E}">
        <p14:creationId xmlns:p14="http://schemas.microsoft.com/office/powerpoint/2010/main" val="39130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4">
                                            <p:bg/>
                                          </p:spTgt>
                                        </p:tgtEl>
                                        <p:attrNameLst>
                                          <p:attrName>style.visibility</p:attrName>
                                        </p:attrNameLst>
                                      </p:cBhvr>
                                      <p:to>
                                        <p:strVal val="visible"/>
                                      </p:to>
                                    </p:set>
                                    <p:anim calcmode="lin" valueType="num">
                                      <p:cBhvr additive="base">
                                        <p:cTn id="26"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left)">
                                      <p:cBhvr>
                                        <p:cTn id="4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uiExpand="1" build="p"/>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海明编解码过程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t>编码</a:t>
            </a:r>
            <a:r>
              <a:rPr lang="zh-CN" altLang="en-US" dirty="0"/>
              <a:t> （按规则增加冗余信息）</a:t>
            </a:r>
            <a:endParaRPr lang="en-US" altLang="zh-CN" dirty="0"/>
          </a:p>
          <a:p>
            <a:r>
              <a:rPr lang="zh-CN" altLang="en-US" b="1" dirty="0"/>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3171007"/>
            <a:ext cx="11036478" cy="3274828"/>
          </a:xfrm>
          <a:prstGeom prst="rect">
            <a:avLst/>
          </a:prstGeom>
          <a:noFill/>
          <a:ln w="9525">
            <a:noFill/>
            <a:miter lim="800000"/>
            <a:headEnd/>
            <a:tailEnd/>
          </a:ln>
        </p:spPr>
      </p:pic>
      <p:sp>
        <p:nvSpPr>
          <p:cNvPr id="7" name="矩形标注 6"/>
          <p:cNvSpPr/>
          <p:nvPr/>
        </p:nvSpPr>
        <p:spPr>
          <a:xfrm>
            <a:off x="914399" y="3778771"/>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551575"/>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759235"/>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778771"/>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1" name="组合 10"/>
          <p:cNvGrpSpPr/>
          <p:nvPr/>
        </p:nvGrpSpPr>
        <p:grpSpPr>
          <a:xfrm>
            <a:off x="6347669" y="803454"/>
            <a:ext cx="5459098" cy="2303005"/>
            <a:chOff x="6732901" y="4276784"/>
            <a:chExt cx="5459098" cy="2303005"/>
          </a:xfrm>
        </p:grpSpPr>
        <p:pic>
          <p:nvPicPr>
            <p:cNvPr id="12" name="图片 11"/>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306429" y="4276784"/>
              <a:ext cx="2885570" cy="2303005"/>
            </a:xfrm>
            <a:prstGeom prst="rect">
              <a:avLst/>
            </a:prstGeom>
          </p:spPr>
        </p:pic>
        <p:pic>
          <p:nvPicPr>
            <p:cNvPr id="13" name="图片 12"/>
            <p:cNvPicPr>
              <a:picLocks noChangeAspect="1"/>
            </p:cNvPicPr>
            <p:nvPr/>
          </p:nvPicPr>
          <p:blipFill>
            <a:blip r:embed="rId4"/>
            <a:stretch>
              <a:fillRect/>
            </a:stretch>
          </p:blipFill>
          <p:spPr>
            <a:xfrm>
              <a:off x="6732901" y="4437730"/>
              <a:ext cx="2993395" cy="816935"/>
            </a:xfrm>
            <a:prstGeom prst="rect">
              <a:avLst/>
            </a:prstGeom>
          </p:spPr>
        </p:pic>
      </p:grpSp>
    </p:spTree>
    <p:extLst>
      <p:ext uri="{BB962C8B-B14F-4D97-AF65-F5344CB8AC3E}">
        <p14:creationId xmlns:p14="http://schemas.microsoft.com/office/powerpoint/2010/main" val="28654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CE8CCD-C7A6-4985-B1F4-1D521864DC81}"/>
              </a:ext>
            </a:extLst>
          </p:cNvPr>
          <p:cNvSpPr>
            <a:spLocks noGrp="1"/>
          </p:cNvSpPr>
          <p:nvPr>
            <p:ph type="title"/>
          </p:nvPr>
        </p:nvSpPr>
        <p:spPr/>
        <p:txBody>
          <a:bodyPr/>
          <a:lstStyle/>
          <a:p>
            <a:r>
              <a:rPr lang="zh-CN" altLang="en-US" dirty="0"/>
              <a:t>海明编码传输实验</a:t>
            </a:r>
          </a:p>
        </p:txBody>
      </p:sp>
      <p:pic>
        <p:nvPicPr>
          <p:cNvPr id="3" name="图片 2">
            <a:extLst>
              <a:ext uri="{FF2B5EF4-FFF2-40B4-BE49-F238E27FC236}">
                <a16:creationId xmlns:a16="http://schemas.microsoft.com/office/drawing/2014/main" id="{37E18AAC-0CAD-4412-9823-663A33D1B614}"/>
              </a:ext>
            </a:extLst>
          </p:cNvPr>
          <p:cNvPicPr>
            <a:picLocks noChangeAspect="1"/>
          </p:cNvPicPr>
          <p:nvPr/>
        </p:nvPicPr>
        <p:blipFill>
          <a:blip r:embed="rId2"/>
          <a:stretch>
            <a:fillRect/>
          </a:stretch>
        </p:blipFill>
        <p:spPr>
          <a:xfrm>
            <a:off x="1239979" y="862320"/>
            <a:ext cx="9186029" cy="5756688"/>
          </a:xfrm>
          <a:prstGeom prst="rect">
            <a:avLst/>
          </a:prstGeom>
        </p:spPr>
      </p:pic>
    </p:spTree>
    <p:extLst>
      <p:ext uri="{BB962C8B-B14F-4D97-AF65-F5344CB8AC3E}">
        <p14:creationId xmlns:p14="http://schemas.microsoft.com/office/powerpoint/2010/main" val="3977242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061C47-8075-449C-BBD1-2F48C3F0DBCA}"/>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482FB8BA-7F81-4B1C-8AE6-9BE642D08676}"/>
              </a:ext>
            </a:extLst>
          </p:cNvPr>
          <p:cNvSpPr>
            <a:spLocks noGrp="1"/>
          </p:cNvSpPr>
          <p:nvPr>
            <p:ph idx="1"/>
          </p:nvPr>
        </p:nvSpPr>
        <p:spPr/>
        <p:txBody>
          <a:bodyPr/>
          <a:lstStyle/>
          <a:p>
            <a:r>
              <a:rPr lang="zh-CN" altLang="en-US" dirty="0"/>
              <a:t>在</a:t>
            </a:r>
            <a:r>
              <a:rPr lang="en-US" altLang="zh-CN" dirty="0" err="1"/>
              <a:t>educoder</a:t>
            </a:r>
            <a:r>
              <a:rPr lang="zh-CN" altLang="en-US" dirty="0"/>
              <a:t>平台上完成海明编解码实验。</a:t>
            </a:r>
          </a:p>
        </p:txBody>
      </p:sp>
    </p:spTree>
    <p:extLst>
      <p:ext uri="{BB962C8B-B14F-4D97-AF65-F5344CB8AC3E}">
        <p14:creationId xmlns:p14="http://schemas.microsoft.com/office/powerpoint/2010/main" val="767275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AF7A-20B3-49DE-8362-4B942F3CAEEB}"/>
              </a:ext>
            </a:extLst>
          </p:cNvPr>
          <p:cNvSpPr>
            <a:spLocks noGrp="1"/>
          </p:cNvSpPr>
          <p:nvPr>
            <p:ph type="title"/>
          </p:nvPr>
        </p:nvSpPr>
        <p:spPr>
          <a:xfrm>
            <a:off x="2835562" y="86416"/>
            <a:ext cx="6520875" cy="754412"/>
          </a:xfrm>
        </p:spPr>
        <p:txBody>
          <a:bodyPr>
            <a:normAutofit/>
          </a:bodyPr>
          <a:lstStyle/>
          <a:p>
            <a:pPr algn="ctr"/>
            <a:r>
              <a:rPr lang="zh-CN" altLang="en-US" sz="4000" dirty="0"/>
              <a:t>本节重点</a:t>
            </a:r>
          </a:p>
        </p:txBody>
      </p:sp>
      <p:sp>
        <p:nvSpPr>
          <p:cNvPr id="14" name="AutoShape 19">
            <a:extLst>
              <a:ext uri="{FF2B5EF4-FFF2-40B4-BE49-F238E27FC236}">
                <a16:creationId xmlns:a16="http://schemas.microsoft.com/office/drawing/2014/main" id="{39DE301F-EB7D-4EDC-A434-B38B6526EFF0}"/>
              </a:ext>
            </a:extLst>
          </p:cNvPr>
          <p:cNvSpPr>
            <a:spLocks noChangeArrowheads="1"/>
          </p:cNvSpPr>
          <p:nvPr/>
        </p:nvSpPr>
        <p:spPr bwMode="auto">
          <a:xfrm>
            <a:off x="2160950" y="1979639"/>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2</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AutoShape 19">
            <a:extLst>
              <a:ext uri="{FF2B5EF4-FFF2-40B4-BE49-F238E27FC236}">
                <a16:creationId xmlns:a16="http://schemas.microsoft.com/office/drawing/2014/main" id="{CE4E622B-A04B-4A67-A324-A02126C62CA3}"/>
              </a:ext>
            </a:extLst>
          </p:cNvPr>
          <p:cNvSpPr>
            <a:spLocks noChangeArrowheads="1"/>
          </p:cNvSpPr>
          <p:nvPr/>
        </p:nvSpPr>
        <p:spPr bwMode="auto">
          <a:xfrm>
            <a:off x="2156211" y="2804584"/>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3</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矩形 15">
            <a:extLst>
              <a:ext uri="{FF2B5EF4-FFF2-40B4-BE49-F238E27FC236}">
                <a16:creationId xmlns:a16="http://schemas.microsoft.com/office/drawing/2014/main" id="{B2E33C8A-D6A1-46BE-9ABA-BAEB2BD6E693}"/>
              </a:ext>
            </a:extLst>
          </p:cNvPr>
          <p:cNvSpPr/>
          <p:nvPr/>
        </p:nvSpPr>
        <p:spPr>
          <a:xfrm>
            <a:off x="3700232" y="1105767"/>
            <a:ext cx="6520875" cy="487891"/>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码距</a:t>
            </a:r>
          </a:p>
        </p:txBody>
      </p:sp>
      <p:sp>
        <p:nvSpPr>
          <p:cNvPr id="17" name="矩形 3">
            <a:extLst>
              <a:ext uri="{FF2B5EF4-FFF2-40B4-BE49-F238E27FC236}">
                <a16:creationId xmlns:a16="http://schemas.microsoft.com/office/drawing/2014/main" id="{B52F90C6-2ADD-4562-8F6E-41D989D6B5EA}"/>
              </a:ext>
            </a:extLst>
          </p:cNvPr>
          <p:cNvSpPr/>
          <p:nvPr/>
        </p:nvSpPr>
        <p:spPr>
          <a:xfrm>
            <a:off x="3700232" y="1899731"/>
            <a:ext cx="6520875" cy="5318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奇偶校验原理</a:t>
            </a:r>
          </a:p>
        </p:txBody>
      </p:sp>
      <p:sp>
        <p:nvSpPr>
          <p:cNvPr id="18" name="矩形 3">
            <a:extLst>
              <a:ext uri="{FF2B5EF4-FFF2-40B4-BE49-F238E27FC236}">
                <a16:creationId xmlns:a16="http://schemas.microsoft.com/office/drawing/2014/main" id="{590C5621-2FDF-484B-AC47-2882D9255860}"/>
              </a:ext>
            </a:extLst>
          </p:cNvPr>
          <p:cNvSpPr/>
          <p:nvPr/>
        </p:nvSpPr>
        <p:spPr>
          <a:xfrm>
            <a:off x="3695493" y="2761896"/>
            <a:ext cx="6520875" cy="515615"/>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海明校验分组方法（考试必考）</a:t>
            </a:r>
          </a:p>
        </p:txBody>
      </p:sp>
      <p:sp>
        <p:nvSpPr>
          <p:cNvPr id="20" name="AutoShape 19">
            <a:extLst>
              <a:ext uri="{FF2B5EF4-FFF2-40B4-BE49-F238E27FC236}">
                <a16:creationId xmlns:a16="http://schemas.microsoft.com/office/drawing/2014/main" id="{526DA1AB-1900-4689-A0F2-9A99C357F6E0}"/>
              </a:ext>
            </a:extLst>
          </p:cNvPr>
          <p:cNvSpPr>
            <a:spLocks noChangeArrowheads="1"/>
          </p:cNvSpPr>
          <p:nvPr/>
        </p:nvSpPr>
        <p:spPr bwMode="auto">
          <a:xfrm>
            <a:off x="2151472" y="3674777"/>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4</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矩形 3">
            <a:extLst>
              <a:ext uri="{FF2B5EF4-FFF2-40B4-BE49-F238E27FC236}">
                <a16:creationId xmlns:a16="http://schemas.microsoft.com/office/drawing/2014/main" id="{E987D82E-4508-4D2D-9FE5-5B67C05ED1F8}"/>
              </a:ext>
            </a:extLst>
          </p:cNvPr>
          <p:cNvSpPr/>
          <p:nvPr/>
        </p:nvSpPr>
        <p:spPr>
          <a:xfrm>
            <a:off x="3690754" y="3629109"/>
            <a:ext cx="6525614" cy="56452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海明校验位生成逻辑</a:t>
            </a:r>
          </a:p>
        </p:txBody>
      </p:sp>
      <p:sp>
        <p:nvSpPr>
          <p:cNvPr id="22" name="AutoShape 19">
            <a:extLst>
              <a:ext uri="{FF2B5EF4-FFF2-40B4-BE49-F238E27FC236}">
                <a16:creationId xmlns:a16="http://schemas.microsoft.com/office/drawing/2014/main" id="{9A47C3C7-FFAD-4326-B092-CEA4F75E4AE6}"/>
              </a:ext>
            </a:extLst>
          </p:cNvPr>
          <p:cNvSpPr>
            <a:spLocks noChangeArrowheads="1"/>
          </p:cNvSpPr>
          <p:nvPr/>
        </p:nvSpPr>
        <p:spPr bwMode="auto">
          <a:xfrm>
            <a:off x="2151472" y="4596875"/>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5</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3" name="矩形 3">
            <a:extLst>
              <a:ext uri="{FF2B5EF4-FFF2-40B4-BE49-F238E27FC236}">
                <a16:creationId xmlns:a16="http://schemas.microsoft.com/office/drawing/2014/main" id="{E7EC1866-898A-4983-A367-A7C9AF245D05}"/>
              </a:ext>
            </a:extLst>
          </p:cNvPr>
          <p:cNvSpPr/>
          <p:nvPr/>
        </p:nvSpPr>
        <p:spPr>
          <a:xfrm>
            <a:off x="3690754" y="4540697"/>
            <a:ext cx="6525614" cy="567341"/>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海明校验检错码生成逻辑</a:t>
            </a:r>
          </a:p>
        </p:txBody>
      </p:sp>
      <p:sp>
        <p:nvSpPr>
          <p:cNvPr id="13" name="AutoShape 19">
            <a:extLst>
              <a:ext uri="{FF2B5EF4-FFF2-40B4-BE49-F238E27FC236}">
                <a16:creationId xmlns:a16="http://schemas.microsoft.com/office/drawing/2014/main" id="{9A47C3C7-FFAD-4326-B092-CEA4F75E4AE6}"/>
              </a:ext>
            </a:extLst>
          </p:cNvPr>
          <p:cNvSpPr>
            <a:spLocks noChangeArrowheads="1"/>
          </p:cNvSpPr>
          <p:nvPr/>
        </p:nvSpPr>
        <p:spPr bwMode="auto">
          <a:xfrm>
            <a:off x="2161471" y="5464423"/>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6</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矩形 3">
            <a:extLst>
              <a:ext uri="{FF2B5EF4-FFF2-40B4-BE49-F238E27FC236}">
                <a16:creationId xmlns:a16="http://schemas.microsoft.com/office/drawing/2014/main" id="{E7EC1866-898A-4983-A367-A7C9AF245D05}"/>
              </a:ext>
            </a:extLst>
          </p:cNvPr>
          <p:cNvSpPr/>
          <p:nvPr/>
        </p:nvSpPr>
        <p:spPr>
          <a:xfrm>
            <a:off x="3700753" y="5408245"/>
            <a:ext cx="6525614" cy="572157"/>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dirty="0">
                <a:ln>
                  <a:solidFill>
                    <a:prstClr val="white"/>
                  </a:solidFill>
                </a:ln>
                <a:solidFill>
                  <a:prstClr val="white"/>
                </a:solidFill>
                <a:latin typeface="+mn-ea"/>
              </a:rPr>
              <a:t>海明校验一位错两位错判别逻辑</a:t>
            </a:r>
          </a:p>
        </p:txBody>
      </p:sp>
      <p:sp>
        <p:nvSpPr>
          <p:cNvPr id="25" name="AutoShape 19">
            <a:extLst>
              <a:ext uri="{FF2B5EF4-FFF2-40B4-BE49-F238E27FC236}">
                <a16:creationId xmlns:a16="http://schemas.microsoft.com/office/drawing/2014/main" id="{39DE301F-EB7D-4EDC-A434-B38B6526EFF0}"/>
              </a:ext>
            </a:extLst>
          </p:cNvPr>
          <p:cNvSpPr>
            <a:spLocks noChangeArrowheads="1"/>
          </p:cNvSpPr>
          <p:nvPr/>
        </p:nvSpPr>
        <p:spPr bwMode="auto">
          <a:xfrm>
            <a:off x="2161471" y="1134268"/>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1</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82719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a:lnSpc>
                <a:spcPct val="150000"/>
              </a:lnSpc>
              <a:defRPr/>
            </a:pPr>
            <a:r>
              <a:rPr lang="zh-CN" altLang="en-US" dirty="0"/>
              <a:t>奇偶校验</a:t>
            </a:r>
          </a:p>
          <a:p>
            <a:pPr>
              <a:lnSpc>
                <a:spcPct val="150000"/>
              </a:lnSpc>
              <a:defRPr/>
            </a:pPr>
            <a:r>
              <a:rPr lang="zh-CN" altLang="en-US" dirty="0"/>
              <a:t>海明校验</a:t>
            </a:r>
            <a:endParaRPr lang="en-US" altLang="zh-CN" dirty="0"/>
          </a:p>
          <a:p>
            <a:pPr eaLnBrk="1" hangingPunct="1">
              <a:lnSpc>
                <a:spcPct val="150000"/>
              </a:lnSpc>
              <a:defRPr/>
            </a:pPr>
            <a:r>
              <a:rPr lang="en-US" altLang="zh-CN" dirty="0">
                <a:solidFill>
                  <a:srgbClr val="C00000"/>
                </a:solidFill>
              </a:rPr>
              <a:t>CRC</a:t>
            </a:r>
            <a:r>
              <a:rPr lang="zh-CN" altLang="en-US" dirty="0">
                <a:solidFill>
                  <a:srgbClr val="C00000"/>
                </a:solidFill>
              </a:rPr>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3437657457"/>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956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defRPr/>
            </a:pPr>
            <a:r>
              <a:rPr lang="zh-CN" altLang="en-US" dirty="0"/>
              <a:t>奇偶校验</a:t>
            </a:r>
          </a:p>
          <a:p>
            <a:pPr eaLnBrk="1" hangingPunct="1">
              <a:lnSpc>
                <a:spcPct val="150000"/>
              </a:lnSpc>
              <a:defRPr/>
            </a:pPr>
            <a:r>
              <a:rPr lang="zh-CN" altLang="en-US" dirty="0"/>
              <a:t>海明校验</a:t>
            </a:r>
            <a:endParaRPr lang="en-US" altLang="zh-CN" dirty="0"/>
          </a:p>
          <a:p>
            <a:pPr eaLnBrk="1" hangingPunct="1">
              <a:lnSpc>
                <a:spcPct val="150000"/>
              </a:lnSpc>
              <a:defRPr/>
            </a:pPr>
            <a:r>
              <a:rPr lang="en-US" altLang="zh-CN" dirty="0"/>
              <a:t>CRC</a:t>
            </a:r>
            <a:r>
              <a:rPr lang="zh-CN" altLang="en-US" dirty="0"/>
              <a:t>循环冗余校验</a:t>
            </a: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extLst>
              <p:ext uri="{D42A27DB-BD31-4B8C-83A1-F6EECF244321}">
                <p14:modId xmlns:p14="http://schemas.microsoft.com/office/powerpoint/2010/main" val="495379169"/>
              </p:ext>
            </p:extLst>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2291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2.4.4 CRC</a:t>
            </a:r>
            <a:r>
              <a:rPr lang="zh-CN" altLang="en-US" dirty="0"/>
              <a:t>循环冗余校验码   </a:t>
            </a:r>
            <a:r>
              <a:rPr lang="en-US" altLang="zh-CN" dirty="0">
                <a:solidFill>
                  <a:srgbClr val="C00000"/>
                </a:solidFill>
              </a:rPr>
              <a:t>C</a:t>
            </a:r>
            <a:r>
              <a:rPr lang="en-US" altLang="zh-CN" dirty="0"/>
              <a:t>yclic </a:t>
            </a:r>
            <a:r>
              <a:rPr lang="en-US" altLang="zh-CN" dirty="0">
                <a:solidFill>
                  <a:srgbClr val="C00000"/>
                </a:solidFill>
              </a:rPr>
              <a:t>r</a:t>
            </a:r>
            <a:r>
              <a:rPr lang="en-US" altLang="zh-CN" dirty="0"/>
              <a:t>edundancy </a:t>
            </a:r>
            <a:r>
              <a:rPr lang="en-US" altLang="zh-CN" dirty="0">
                <a:solidFill>
                  <a:srgbClr val="C00000"/>
                </a:solidFill>
              </a:rPr>
              <a:t>c</a:t>
            </a:r>
            <a:r>
              <a:rPr lang="en-US" altLang="zh-CN" dirty="0"/>
              <a:t>heck </a:t>
            </a:r>
            <a:endParaRPr lang="zh-CN" altLang="en-US" dirty="0"/>
          </a:p>
        </p:txBody>
      </p:sp>
      <p:sp>
        <p:nvSpPr>
          <p:cNvPr id="3" name="内容占位符 2"/>
          <p:cNvSpPr>
            <a:spLocks noGrp="1"/>
          </p:cNvSpPr>
          <p:nvPr>
            <p:ph idx="1"/>
          </p:nvPr>
        </p:nvSpPr>
        <p:spPr>
          <a:xfrm>
            <a:off x="487822" y="942763"/>
            <a:ext cx="11345590" cy="5447692"/>
          </a:xfrm>
        </p:spPr>
        <p:txBody>
          <a:bodyPr>
            <a:normAutofit/>
          </a:bodyPr>
          <a:lstStyle/>
          <a:p>
            <a:pPr>
              <a:lnSpc>
                <a:spcPct val="160000"/>
              </a:lnSpc>
            </a:pPr>
            <a:r>
              <a:rPr lang="zh-CN" altLang="en-US" b="1" dirty="0"/>
              <a:t>编码规则：</a:t>
            </a:r>
            <a:r>
              <a:rPr lang="zh-CN" altLang="en-US" dirty="0"/>
              <a:t>编码可被生成多项式整除</a:t>
            </a:r>
            <a:endParaRPr lang="en-US" altLang="zh-CN" dirty="0"/>
          </a:p>
          <a:p>
            <a:pPr lvl="1">
              <a:lnSpc>
                <a:spcPct val="160000"/>
              </a:lnSpc>
            </a:pPr>
            <a:r>
              <a:rPr lang="zh-CN" altLang="en-US" dirty="0"/>
              <a:t>收发双方约定的一个</a:t>
            </a:r>
            <a:r>
              <a:rPr lang="en-US" altLang="zh-CN" dirty="0"/>
              <a:t>(r + 1)</a:t>
            </a:r>
            <a:r>
              <a:rPr lang="zh-CN" altLang="en-US" dirty="0"/>
              <a:t>位二进制数，发送方利用</a:t>
            </a:r>
            <a:r>
              <a:rPr lang="en-US" altLang="zh-CN" dirty="0"/>
              <a:t>G(X)</a:t>
            </a:r>
            <a:r>
              <a:rPr lang="zh-CN" altLang="en-US" dirty="0"/>
              <a:t>对信息多项式做模</a:t>
            </a:r>
            <a:r>
              <a:rPr lang="en-US" altLang="zh-CN" dirty="0"/>
              <a:t>2</a:t>
            </a:r>
            <a:r>
              <a:rPr lang="zh-CN" altLang="en-US" dirty="0"/>
              <a:t>除运算</a:t>
            </a:r>
            <a:r>
              <a:rPr lang="en-US" altLang="zh-CN" dirty="0"/>
              <a:t>,</a:t>
            </a:r>
            <a:r>
              <a:rPr lang="zh-CN" altLang="en-US" dirty="0"/>
              <a:t>生成校验码。接收方利用</a:t>
            </a:r>
            <a:r>
              <a:rPr lang="en-US" altLang="zh-CN" dirty="0"/>
              <a:t>G(X)</a:t>
            </a:r>
            <a:r>
              <a:rPr lang="zh-CN" altLang="en-US" dirty="0"/>
              <a:t>对收到的编码多项式做模</a:t>
            </a:r>
            <a:r>
              <a:rPr lang="en-US" altLang="zh-CN" dirty="0"/>
              <a:t>2</a:t>
            </a:r>
            <a:r>
              <a:rPr lang="zh-CN" altLang="en-US" dirty="0"/>
              <a:t>除运算检测差错及错误定位。</a:t>
            </a:r>
            <a:endParaRPr lang="en-US" altLang="zh-CN" dirty="0"/>
          </a:p>
          <a:p>
            <a:pPr lvl="1">
              <a:lnSpc>
                <a:spcPct val="160000"/>
              </a:lnSpc>
            </a:pPr>
            <a:r>
              <a:rPr lang="zh-CN" altLang="en-US" dirty="0"/>
              <a:t>模</a:t>
            </a:r>
            <a:r>
              <a:rPr lang="en-US" altLang="zh-CN" dirty="0"/>
              <a:t>2</a:t>
            </a:r>
            <a:r>
              <a:rPr lang="zh-CN" altLang="en-US" dirty="0"/>
              <a:t>除法，余数为</a:t>
            </a:r>
            <a:r>
              <a:rPr lang="en-US" altLang="zh-CN" dirty="0"/>
              <a:t>0</a:t>
            </a:r>
            <a:r>
              <a:rPr lang="zh-CN" altLang="en-US" dirty="0"/>
              <a:t>（高概率正确），否则出错。</a:t>
            </a:r>
          </a:p>
          <a:p>
            <a:pPr>
              <a:lnSpc>
                <a:spcPct val="160000"/>
              </a:lnSpc>
            </a:pPr>
            <a:r>
              <a:rPr lang="zh-CN" altLang="en-US" dirty="0"/>
              <a:t>设</a:t>
            </a:r>
            <a:r>
              <a:rPr lang="en-US" altLang="zh-CN" dirty="0"/>
              <a:t>CRC</a:t>
            </a:r>
            <a:r>
              <a:rPr lang="zh-CN" altLang="en-US" dirty="0"/>
              <a:t>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a:t>
            </a:r>
            <a:r>
              <a:rPr lang="zh-CN" altLang="en-US" b="1" dirty="0"/>
              <a:t>（冗余位）</a:t>
            </a:r>
            <a:endParaRPr lang="en-US" altLang="zh-CN" b="1" dirty="0"/>
          </a:p>
          <a:p>
            <a:pPr marL="0" indent="0">
              <a:lnSpc>
                <a:spcPct val="100000"/>
              </a:lnSpc>
              <a:spcBef>
                <a:spcPts val="600"/>
              </a:spcBef>
              <a:buNone/>
            </a:pPr>
            <a:r>
              <a:rPr lang="zh-CN" altLang="en-US" dirty="0"/>
              <a:t>        </a:t>
            </a:r>
            <a:r>
              <a:rPr lang="en-US" altLang="zh-CN" sz="28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28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2800" b="1" i="1" dirty="0">
                <a:solidFill>
                  <a:srgbClr val="C00000"/>
                </a:solidFill>
                <a:latin typeface="Segoe UI Black" panose="020B0A02040204020203" pitchFamily="34" charset="0"/>
                <a:cs typeface="Segoe UI Black" panose="020B0A02040204020203" pitchFamily="34" charset="0"/>
              </a:rPr>
              <a:t> − </a:t>
            </a:r>
            <a:r>
              <a:rPr lang="en-US" altLang="zh-CN" sz="20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C00000"/>
                </a:solidFill>
              </a:rPr>
              <a:t>      </a:t>
            </a:r>
            <a:r>
              <a:rPr lang="zh-CN" altLang="en-US" sz="2000" dirty="0">
                <a:solidFill>
                  <a:schemeClr val="bg2">
                    <a:lumMod val="50000"/>
                  </a:schemeClr>
                </a:solidFill>
              </a:rPr>
              <a:t>（</a:t>
            </a:r>
            <a:r>
              <a:rPr lang="en-US" altLang="zh-CN" sz="2000" dirty="0">
                <a:solidFill>
                  <a:schemeClr val="bg2">
                    <a:lumMod val="50000"/>
                  </a:schemeClr>
                </a:solidFill>
              </a:rPr>
              <a:t>2</a:t>
            </a:r>
            <a:r>
              <a:rPr lang="en-US" altLang="zh-CN" sz="1800" b="1" i="1" baseline="70000" dirty="0">
                <a:solidFill>
                  <a:schemeClr val="bg2">
                    <a:lumMod val="50000"/>
                  </a:schemeClr>
                </a:solidFill>
                <a:latin typeface="+mj-ea"/>
                <a:ea typeface="+mj-ea"/>
                <a:cs typeface="Segoe UI Black" panose="020B0A02040204020203" pitchFamily="34" charset="0"/>
              </a:rPr>
              <a:t>r</a:t>
            </a:r>
            <a:r>
              <a:rPr lang="zh-CN" altLang="en-US" sz="2000" dirty="0">
                <a:solidFill>
                  <a:schemeClr val="bg2">
                    <a:lumMod val="50000"/>
                  </a:schemeClr>
                </a:solidFill>
              </a:rPr>
              <a:t>个余数，</a:t>
            </a:r>
            <a:r>
              <a:rPr lang="en-US" altLang="zh-CN" sz="2000" dirty="0">
                <a:solidFill>
                  <a:schemeClr val="bg2">
                    <a:lumMod val="50000"/>
                  </a:schemeClr>
                </a:solidFill>
              </a:rPr>
              <a:t>0</a:t>
            </a:r>
            <a:r>
              <a:rPr lang="zh-CN" altLang="en-US" sz="2000" dirty="0">
                <a:solidFill>
                  <a:schemeClr val="bg2">
                    <a:lumMod val="50000"/>
                  </a:schemeClr>
                </a:solidFill>
              </a:rPr>
              <a:t>表示正确，</a:t>
            </a:r>
            <a:r>
              <a:rPr lang="en-US" altLang="zh-CN" sz="2000" dirty="0">
                <a:solidFill>
                  <a:schemeClr val="bg2">
                    <a:lumMod val="50000"/>
                  </a:schemeClr>
                </a:solidFill>
              </a:rPr>
              <a:t>N</a:t>
            </a:r>
            <a:r>
              <a:rPr lang="zh-CN" altLang="en-US" sz="2000" dirty="0">
                <a:solidFill>
                  <a:schemeClr val="bg2">
                    <a:lumMod val="50000"/>
                  </a:schemeClr>
                </a:solidFill>
              </a:rPr>
              <a:t>位中的每一位出错余数皆不同）</a:t>
            </a:r>
            <a:endParaRPr lang="en-US" altLang="zh-CN" sz="2000" dirty="0">
              <a:solidFill>
                <a:schemeClr val="bg2">
                  <a:lumMod val="50000"/>
                </a:schemeClr>
              </a:solidFill>
            </a:endParaRPr>
          </a:p>
          <a:p>
            <a:pPr>
              <a:lnSpc>
                <a:spcPct val="160000"/>
              </a:lnSpc>
            </a:pPr>
            <a:endParaRPr lang="en-US" altLang="zh-CN" dirty="0"/>
          </a:p>
          <a:p>
            <a:pPr>
              <a:lnSpc>
                <a:spcPct val="160000"/>
              </a:lnSpc>
            </a:pPr>
            <a:r>
              <a:rPr lang="zh-CN" altLang="en-US" dirty="0"/>
              <a:t>可检错，可纠错</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9091" y="4592648"/>
            <a:ext cx="3663213" cy="1928006"/>
          </a:xfrm>
          <a:prstGeom prst="rect">
            <a:avLst/>
          </a:prstGeom>
        </p:spPr>
      </p:pic>
      <p:grpSp>
        <p:nvGrpSpPr>
          <p:cNvPr id="7" name="组合 6"/>
          <p:cNvGrpSpPr/>
          <p:nvPr/>
        </p:nvGrpSpPr>
        <p:grpSpPr>
          <a:xfrm>
            <a:off x="5561658" y="4592648"/>
            <a:ext cx="1611781" cy="2045115"/>
            <a:chOff x="3770910" y="4179061"/>
            <a:chExt cx="1520598" cy="2333859"/>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446" y="4179061"/>
              <a:ext cx="1415527" cy="1769409"/>
            </a:xfrm>
            <a:prstGeom prst="rect">
              <a:avLst/>
            </a:prstGeom>
          </p:spPr>
        </p:pic>
        <p:sp>
          <p:nvSpPr>
            <p:cNvPr id="6" name="矩形 5"/>
            <p:cNvSpPr/>
            <p:nvPr/>
          </p:nvSpPr>
          <p:spPr>
            <a:xfrm>
              <a:off x="3770910" y="5948470"/>
              <a:ext cx="1520598" cy="564450"/>
            </a:xfrm>
            <a:prstGeom prst="rect">
              <a:avLst/>
            </a:prstGeom>
          </p:spPr>
          <p:txBody>
            <a:bodyPr wrap="none">
              <a:spAutoFit/>
            </a:bodyPr>
            <a:lstStyle/>
            <a:p>
              <a:pPr algn="ctr"/>
              <a:r>
                <a:rPr lang="en-US" altLang="zh-CN" b="1" dirty="0">
                  <a:latin typeface="Agency FB" panose="020B0503020202020204" pitchFamily="34" charset="0"/>
                  <a:hlinkClick r:id="rId5" tooltip="View page"/>
                </a:rPr>
                <a:t>W. Wesley Peterson</a:t>
              </a:r>
              <a:endParaRPr lang="en-US" altLang="zh-CN" b="1" dirty="0">
                <a:latin typeface="Agency FB" panose="020B0503020202020204" pitchFamily="34" charset="0"/>
              </a:endParaRPr>
            </a:p>
            <a:p>
              <a:pPr algn="ctr"/>
              <a:r>
                <a:rPr lang="en-US" altLang="zh-CN" b="1" dirty="0">
                  <a:latin typeface="Agency FB" panose="020B0503020202020204" pitchFamily="34" charset="0"/>
                </a:rPr>
                <a:t> 1961</a:t>
              </a:r>
              <a:endParaRPr lang="zh-CN" altLang="en-US" b="1" dirty="0">
                <a:latin typeface="Agency FB" panose="020B0503020202020204" pitchFamily="34" charset="0"/>
              </a:endParaRPr>
            </a:p>
          </p:txBody>
        </p:sp>
      </p:grpSp>
      <p:sp>
        <p:nvSpPr>
          <p:cNvPr id="8" name="矩形 7"/>
          <p:cNvSpPr/>
          <p:nvPr/>
        </p:nvSpPr>
        <p:spPr>
          <a:xfrm>
            <a:off x="1144545" y="4792031"/>
            <a:ext cx="1646605" cy="461665"/>
          </a:xfrm>
          <a:prstGeom prst="rect">
            <a:avLst/>
          </a:prstGeom>
          <a:solidFill>
            <a:schemeClr val="accent6">
              <a:lumMod val="60000"/>
              <a:lumOff val="40000"/>
            </a:schemeClr>
          </a:solidFill>
          <a:ln>
            <a:solidFill>
              <a:srgbClr val="515DFD"/>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zh-CN" altLang="en-US" kern="100" dirty="0">
                <a:solidFill>
                  <a:srgbClr val="404040"/>
                </a:solidFill>
                <a:latin typeface="微软雅黑" panose="020B0503020204020204" pitchFamily="34" charset="-122"/>
                <a:ea typeface="微软雅黑" panose="020B0503020204020204" pitchFamily="34" charset="-122"/>
              </a:rPr>
              <a:t>有效信息</a:t>
            </a:r>
            <a:r>
              <a:rPr lang="en-US" altLang="zh-CN" kern="100" dirty="0">
                <a:solidFill>
                  <a:srgbClr val="404040"/>
                </a:solidFill>
                <a:latin typeface="微软雅黑" panose="020B0503020204020204" pitchFamily="34" charset="-122"/>
                <a:ea typeface="微软雅黑" panose="020B0503020204020204" pitchFamily="34" charset="-122"/>
              </a:rPr>
              <a:t>(k</a:t>
            </a:r>
            <a:r>
              <a:rPr lang="zh-CN" altLang="en-US" kern="100" dirty="0">
                <a:solidFill>
                  <a:srgbClr val="404040"/>
                </a:solidFill>
                <a:latin typeface="微软雅黑" panose="020B0503020204020204" pitchFamily="34" charset="-122"/>
                <a:ea typeface="微软雅黑" panose="020B0503020204020204" pitchFamily="34" charset="-122"/>
              </a:rPr>
              <a:t>位</a:t>
            </a:r>
            <a:r>
              <a:rPr lang="en-US" altLang="zh-CN" kern="100" dirty="0">
                <a:solidFill>
                  <a:srgbClr val="404040"/>
                </a:solidFill>
                <a:latin typeface="微软雅黑" panose="020B0503020204020204" pitchFamily="34" charset="-122"/>
                <a:ea typeface="微软雅黑" panose="020B0503020204020204" pitchFamily="34" charset="-122"/>
              </a:rPr>
              <a:t>)</a:t>
            </a:r>
            <a:endParaRPr lang="zh-CN" altLang="en-US" sz="2400" kern="100" dirty="0">
              <a:solidFill>
                <a:srgbClr val="404040"/>
              </a:solidFill>
              <a:effectLst/>
              <a:latin typeface="微软雅黑" panose="020B0503020204020204" pitchFamily="34" charset="-122"/>
              <a:ea typeface="微软雅黑" panose="020B0503020204020204" pitchFamily="34" charset="-122"/>
            </a:endParaRPr>
          </a:p>
        </p:txBody>
      </p:sp>
      <p:sp>
        <p:nvSpPr>
          <p:cNvPr id="9" name="矩形 8"/>
          <p:cNvSpPr/>
          <p:nvPr/>
        </p:nvSpPr>
        <p:spPr>
          <a:xfrm>
            <a:off x="2767907" y="4792030"/>
            <a:ext cx="1627369" cy="461665"/>
          </a:xfrm>
          <a:prstGeom prst="rect">
            <a:avLst/>
          </a:prstGeom>
          <a:solidFill>
            <a:srgbClr val="515D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zh-CN" altLang="en-US" kern="100" dirty="0">
                <a:solidFill>
                  <a:schemeClr val="bg1"/>
                </a:solidFill>
                <a:latin typeface="微软雅黑" panose="020B0503020204020204" pitchFamily="34" charset="-122"/>
                <a:ea typeface="微软雅黑" panose="020B0503020204020204" pitchFamily="34" charset="-122"/>
              </a:rPr>
              <a:t>校验信息</a:t>
            </a:r>
            <a:r>
              <a:rPr lang="en-US" altLang="zh-CN" kern="100" dirty="0">
                <a:solidFill>
                  <a:schemeClr val="bg1"/>
                </a:solidFill>
                <a:latin typeface="微软雅黑" panose="020B0503020204020204" pitchFamily="34" charset="-122"/>
                <a:ea typeface="微软雅黑" panose="020B0503020204020204" pitchFamily="34" charset="-122"/>
              </a:rPr>
              <a:t>(r</a:t>
            </a:r>
            <a:r>
              <a:rPr lang="zh-CN" altLang="en-US" kern="100" dirty="0">
                <a:solidFill>
                  <a:schemeClr val="bg1"/>
                </a:solidFill>
                <a:latin typeface="微软雅黑" panose="020B0503020204020204" pitchFamily="34" charset="-122"/>
                <a:ea typeface="微软雅黑" panose="020B0503020204020204" pitchFamily="34" charset="-122"/>
              </a:rPr>
              <a:t>位</a:t>
            </a:r>
            <a:r>
              <a:rPr lang="en-US" altLang="zh-CN" kern="100" dirty="0">
                <a:solidFill>
                  <a:schemeClr val="bg1"/>
                </a:solidFill>
                <a:latin typeface="微软雅黑" panose="020B0503020204020204" pitchFamily="34" charset="-122"/>
                <a:ea typeface="微软雅黑" panose="020B0503020204020204" pitchFamily="34" charset="-122"/>
              </a:rPr>
              <a:t>)</a:t>
            </a:r>
            <a:endParaRPr lang="zh-CN" altLang="en-US" sz="2400" kern="100" dirty="0">
              <a:solidFill>
                <a:schemeClr val="bg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9074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常见的生成多项式</a:t>
            </a:r>
          </a:p>
        </p:txBody>
      </p:sp>
      <p:pic>
        <p:nvPicPr>
          <p:cNvPr id="6" name="图片 5"/>
          <p:cNvPicPr>
            <a:picLocks noChangeAspect="1"/>
          </p:cNvPicPr>
          <p:nvPr/>
        </p:nvPicPr>
        <p:blipFill>
          <a:blip r:embed="rId2"/>
          <a:stretch>
            <a:fillRect/>
          </a:stretch>
        </p:blipFill>
        <p:spPr>
          <a:xfrm>
            <a:off x="1747778" y="1156014"/>
            <a:ext cx="8711439" cy="5052455"/>
          </a:xfrm>
          <a:prstGeom prst="rect">
            <a:avLst/>
          </a:prstGeom>
        </p:spPr>
      </p:pic>
    </p:spTree>
    <p:extLst>
      <p:ext uri="{BB962C8B-B14F-4D97-AF65-F5344CB8AC3E}">
        <p14:creationId xmlns:p14="http://schemas.microsoft.com/office/powerpoint/2010/main" val="2737389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a:t>
            </a:r>
            <a:r>
              <a:rPr lang="en-US" altLang="zh-CN" dirty="0"/>
              <a:t>2</a:t>
            </a:r>
            <a:r>
              <a:rPr lang="zh-CN" altLang="en-US" dirty="0"/>
              <a:t>运算规则</a:t>
            </a:r>
          </a:p>
        </p:txBody>
      </p:sp>
      <p:grpSp>
        <p:nvGrpSpPr>
          <p:cNvPr id="48" name="组合 47"/>
          <p:cNvGrpSpPr/>
          <p:nvPr/>
        </p:nvGrpSpPr>
        <p:grpSpPr>
          <a:xfrm>
            <a:off x="7577959" y="1160182"/>
            <a:ext cx="4225158" cy="4793398"/>
            <a:chOff x="6047119" y="1364952"/>
            <a:chExt cx="5759826" cy="4793398"/>
          </a:xfrm>
        </p:grpSpPr>
        <p:sp>
          <p:nvSpPr>
            <p:cNvPr id="5" name="矩形 4">
              <a:extLst>
                <a:ext uri="{FF2B5EF4-FFF2-40B4-BE49-F238E27FC236}">
                  <a16:creationId xmlns:a16="http://schemas.microsoft.com/office/drawing/2014/main" id="{69AD41AF-1F97-4601-9A6F-8BB265A95935}"/>
                </a:ext>
              </a:extLst>
            </p:cNvPr>
            <p:cNvSpPr/>
            <p:nvPr/>
          </p:nvSpPr>
          <p:spPr>
            <a:xfrm>
              <a:off x="6047119" y="1364952"/>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6295420" y="5478699"/>
              <a:ext cx="1841965" cy="502619"/>
              <a:chOff x="3107401" y="5391004"/>
              <a:chExt cx="1841965" cy="502619"/>
            </a:xfrm>
          </p:grpSpPr>
          <p:sp>
            <p:nvSpPr>
              <p:cNvPr id="7" name="矩形 6"/>
              <p:cNvSpPr/>
              <p:nvPr/>
            </p:nvSpPr>
            <p:spPr>
              <a:xfrm>
                <a:off x="3107401" y="5391004"/>
                <a:ext cx="162519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85085" y="5447584"/>
                <a:ext cx="1764281" cy="400110"/>
              </a:xfrm>
              <a:prstGeom prst="rect">
                <a:avLst/>
              </a:prstGeom>
              <a:noFill/>
            </p:spPr>
            <p:txBody>
              <a:bodyPr wrap="squar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9912003" y="5372495"/>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8797217"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7937766" y="1786975"/>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8927989" y="265746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8797381" y="2222219"/>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467787" y="439843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9602076" y="529795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25" name="文本框 24"/>
          <p:cNvSpPr txBox="1"/>
          <p:nvPr/>
        </p:nvSpPr>
        <p:spPr>
          <a:xfrm>
            <a:off x="9190804" y="352795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8891071" y="3092707"/>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9154726" y="3963195"/>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9434614" y="4833683"/>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10066267" y="221988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10342383" y="223052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626610" y="225815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7416569" y="18074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grpSp>
        <p:nvGrpSpPr>
          <p:cNvPr id="42" name="组合 41"/>
          <p:cNvGrpSpPr/>
          <p:nvPr/>
        </p:nvGrpSpPr>
        <p:grpSpPr>
          <a:xfrm>
            <a:off x="10110702" y="1413824"/>
            <a:ext cx="1239957" cy="369332"/>
            <a:chOff x="6167643" y="1530524"/>
            <a:chExt cx="1239957" cy="369332"/>
          </a:xfrm>
        </p:grpSpPr>
        <p:sp>
          <p:nvSpPr>
            <p:cNvPr id="43" name="文本框 42"/>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9078871"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9360525"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9642179"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3" name="内容占位符 2"/>
          <p:cNvSpPr>
            <a:spLocks noGrp="1"/>
          </p:cNvSpPr>
          <p:nvPr>
            <p:ph idx="1"/>
          </p:nvPr>
        </p:nvSpPr>
        <p:spPr>
          <a:xfrm>
            <a:off x="487823" y="942764"/>
            <a:ext cx="6906060" cy="5637024"/>
          </a:xfrm>
        </p:spPr>
        <p:txBody>
          <a:bodyPr>
            <a:normAutofit fontScale="92500"/>
          </a:bodyPr>
          <a:lstStyle/>
          <a:p>
            <a:pPr>
              <a:lnSpc>
                <a:spcPct val="150000"/>
              </a:lnSpc>
            </a:pPr>
            <a:r>
              <a:rPr lang="zh-CN" altLang="en-US" b="1" dirty="0"/>
              <a:t>加</a:t>
            </a:r>
            <a:r>
              <a:rPr lang="en-US" altLang="zh-CN" b="1" dirty="0"/>
              <a:t>/</a:t>
            </a:r>
            <a:r>
              <a:rPr lang="zh-CN" altLang="en-US" b="1" dirty="0"/>
              <a:t>减</a:t>
            </a:r>
            <a:r>
              <a:rPr lang="zh-CN" altLang="en-US" dirty="0"/>
              <a:t>： </a:t>
            </a:r>
            <a:r>
              <a:rPr lang="en-US" altLang="zh-CN" dirty="0"/>
              <a:t>(</a:t>
            </a:r>
            <a:r>
              <a:rPr lang="zh-CN" altLang="en-US" dirty="0"/>
              <a:t>异或运算，加</a:t>
            </a:r>
            <a:r>
              <a:rPr lang="zh-CN" altLang="en-US" dirty="0">
                <a:solidFill>
                  <a:srgbClr val="F33799"/>
                </a:solidFill>
              </a:rPr>
              <a:t>不进位</a:t>
            </a:r>
            <a:r>
              <a:rPr lang="zh-CN" altLang="en-US" dirty="0"/>
              <a:t>，减</a:t>
            </a:r>
            <a:r>
              <a:rPr lang="zh-CN" altLang="en-US" dirty="0">
                <a:solidFill>
                  <a:srgbClr val="F33799"/>
                </a:solidFill>
              </a:rPr>
              <a:t>不借位</a:t>
            </a:r>
            <a:r>
              <a:rPr lang="en-US" altLang="zh-CN" dirty="0"/>
              <a:t>)</a:t>
            </a:r>
          </a:p>
          <a:p>
            <a:pPr lvl="1">
              <a:lnSpc>
                <a:spcPct val="150000"/>
              </a:lnSpc>
            </a:pPr>
            <a:r>
              <a:rPr lang="zh-CN" altLang="en-US" sz="2400" dirty="0"/>
              <a:t> </a:t>
            </a:r>
            <a:r>
              <a:rPr lang="en-US" altLang="zh-CN" sz="2400" dirty="0"/>
              <a:t>0±0</a:t>
            </a:r>
            <a:r>
              <a:rPr lang="zh-CN" altLang="en-US" sz="2400" dirty="0"/>
              <a:t>＝</a:t>
            </a:r>
            <a:r>
              <a:rPr lang="en-US" altLang="zh-CN" sz="2400" dirty="0"/>
              <a:t>0</a:t>
            </a:r>
            <a:r>
              <a:rPr lang="zh-CN" altLang="en-US" sz="2400" dirty="0"/>
              <a:t>，</a:t>
            </a:r>
            <a:r>
              <a:rPr lang="en-US" altLang="zh-CN" sz="2400" dirty="0"/>
              <a:t>0±1</a:t>
            </a:r>
            <a:r>
              <a:rPr lang="zh-CN" altLang="en-US" sz="2400" dirty="0"/>
              <a:t>＝</a:t>
            </a:r>
            <a:r>
              <a:rPr lang="en-US" altLang="zh-CN" sz="2400" dirty="0"/>
              <a:t>1</a:t>
            </a:r>
            <a:r>
              <a:rPr lang="zh-CN" altLang="en-US" sz="2400" dirty="0"/>
              <a:t>，</a:t>
            </a:r>
            <a:r>
              <a:rPr lang="en-US" altLang="zh-CN" sz="2400" dirty="0"/>
              <a:t>1±0</a:t>
            </a:r>
            <a:r>
              <a:rPr lang="zh-CN" altLang="en-US" sz="2400" dirty="0"/>
              <a:t>＝</a:t>
            </a:r>
            <a:r>
              <a:rPr lang="en-US" altLang="zh-CN" sz="2400" dirty="0"/>
              <a:t>1</a:t>
            </a:r>
            <a:r>
              <a:rPr lang="zh-CN" altLang="en-US" sz="2400" dirty="0"/>
              <a:t>，</a:t>
            </a:r>
            <a:r>
              <a:rPr lang="en-US" altLang="zh-CN" sz="2400" dirty="0"/>
              <a:t>1±1</a:t>
            </a:r>
            <a:r>
              <a:rPr lang="zh-CN" altLang="en-US" sz="2400" dirty="0"/>
              <a:t>＝</a:t>
            </a:r>
            <a:r>
              <a:rPr lang="en-US" altLang="zh-CN" sz="2400" dirty="0"/>
              <a:t>0</a:t>
            </a:r>
          </a:p>
          <a:p>
            <a:pPr eaLnBrk="1" hangingPunct="1">
              <a:lnSpc>
                <a:spcPct val="150000"/>
              </a:lnSpc>
            </a:pPr>
            <a:r>
              <a:rPr lang="zh-CN" altLang="en-US" b="1" dirty="0"/>
              <a:t>除法</a:t>
            </a:r>
            <a:r>
              <a:rPr lang="zh-CN" altLang="en-US" dirty="0"/>
              <a:t>：余数首位为</a:t>
            </a:r>
            <a:r>
              <a:rPr lang="en-US" altLang="zh-CN" dirty="0"/>
              <a:t>1</a:t>
            </a:r>
            <a:r>
              <a:rPr lang="zh-CN" altLang="en-US" dirty="0"/>
              <a:t>，商上</a:t>
            </a:r>
            <a:r>
              <a:rPr lang="en-US" altLang="zh-CN" dirty="0"/>
              <a:t>1 ,</a:t>
            </a:r>
            <a:r>
              <a:rPr lang="zh-CN" altLang="en-US" dirty="0"/>
              <a:t>否则为</a:t>
            </a:r>
            <a:r>
              <a:rPr lang="en-US" altLang="zh-CN" dirty="0"/>
              <a:t>0 </a:t>
            </a:r>
          </a:p>
          <a:p>
            <a:pPr lvl="1">
              <a:lnSpc>
                <a:spcPct val="150000"/>
              </a:lnSpc>
            </a:pPr>
            <a:r>
              <a:rPr lang="zh-CN" altLang="en-US" sz="2400" dirty="0">
                <a:solidFill>
                  <a:schemeClr val="tx1"/>
                </a:solidFill>
              </a:rPr>
              <a:t>部分余数首位为</a:t>
            </a:r>
            <a:r>
              <a:rPr lang="en-US" altLang="zh-CN" sz="2400" dirty="0">
                <a:solidFill>
                  <a:schemeClr val="tx1"/>
                </a:solidFill>
              </a:rPr>
              <a:t>1</a:t>
            </a:r>
            <a:r>
              <a:rPr lang="zh-CN" altLang="en-US" sz="2400" dirty="0">
                <a:solidFill>
                  <a:schemeClr val="tx1"/>
                </a:solidFill>
              </a:rPr>
              <a:t>时，商为</a:t>
            </a:r>
            <a:r>
              <a:rPr lang="en-US" altLang="zh-CN" sz="2400" dirty="0">
                <a:solidFill>
                  <a:schemeClr val="tx1"/>
                </a:solidFill>
              </a:rPr>
              <a:t>1</a:t>
            </a:r>
            <a:r>
              <a:rPr lang="zh-CN" altLang="en-US" sz="2400" dirty="0">
                <a:solidFill>
                  <a:schemeClr val="tx1"/>
                </a:solidFill>
              </a:rPr>
              <a:t>，减（</a:t>
            </a:r>
            <a:r>
              <a:rPr lang="zh-CN" altLang="en-US" sz="2400" dirty="0">
                <a:solidFill>
                  <a:srgbClr val="F33799"/>
                </a:solidFill>
              </a:rPr>
              <a:t>模</a:t>
            </a:r>
            <a:r>
              <a:rPr lang="en-US" altLang="zh-CN" sz="2400" dirty="0">
                <a:solidFill>
                  <a:srgbClr val="F33799"/>
                </a:solidFill>
              </a:rPr>
              <a:t>2</a:t>
            </a:r>
            <a:r>
              <a:rPr lang="zh-CN" altLang="en-US" sz="2400" dirty="0">
                <a:solidFill>
                  <a:srgbClr val="F33799"/>
                </a:solidFill>
              </a:rPr>
              <a:t>减</a:t>
            </a:r>
            <a:r>
              <a:rPr lang="zh-CN" altLang="en-US" sz="2400" dirty="0">
                <a:solidFill>
                  <a:schemeClr val="tx1"/>
                </a:solidFill>
              </a:rPr>
              <a:t>）除数；</a:t>
            </a:r>
          </a:p>
          <a:p>
            <a:pPr lvl="1">
              <a:lnSpc>
                <a:spcPct val="150000"/>
              </a:lnSpc>
            </a:pPr>
            <a:r>
              <a:rPr lang="zh-CN" altLang="en-US" sz="2400" dirty="0">
                <a:solidFill>
                  <a:schemeClr val="tx1"/>
                </a:solidFill>
              </a:rPr>
              <a:t>部分余数首位为</a:t>
            </a:r>
            <a:r>
              <a:rPr lang="en-US" altLang="zh-CN" sz="2400" dirty="0">
                <a:solidFill>
                  <a:schemeClr val="tx1"/>
                </a:solidFill>
              </a:rPr>
              <a:t>0</a:t>
            </a:r>
            <a:r>
              <a:rPr lang="zh-CN" altLang="en-US" sz="2400" dirty="0">
                <a:solidFill>
                  <a:schemeClr val="tx1"/>
                </a:solidFill>
              </a:rPr>
              <a:t>时，商为</a:t>
            </a:r>
            <a:r>
              <a:rPr lang="en-US" altLang="zh-CN" sz="2400" dirty="0">
                <a:solidFill>
                  <a:schemeClr val="tx1"/>
                </a:solidFill>
              </a:rPr>
              <a:t>0</a:t>
            </a:r>
            <a:r>
              <a:rPr lang="zh-CN" altLang="en-US" sz="2400" dirty="0">
                <a:solidFill>
                  <a:schemeClr val="tx1"/>
                </a:solidFill>
              </a:rPr>
              <a:t>，减</a:t>
            </a:r>
            <a:r>
              <a:rPr lang="en-US" altLang="zh-CN" sz="2400" dirty="0">
                <a:solidFill>
                  <a:schemeClr val="tx1"/>
                </a:solidFill>
              </a:rPr>
              <a:t>0</a:t>
            </a:r>
            <a:r>
              <a:rPr lang="zh-CN" altLang="en-US" sz="2400" dirty="0">
                <a:solidFill>
                  <a:schemeClr val="tx1"/>
                </a:solidFill>
              </a:rPr>
              <a:t>；</a:t>
            </a:r>
          </a:p>
          <a:p>
            <a:pPr lvl="1">
              <a:lnSpc>
                <a:spcPct val="150000"/>
              </a:lnSpc>
            </a:pPr>
            <a:r>
              <a:rPr lang="zh-CN" altLang="en-US" sz="2400" dirty="0">
                <a:solidFill>
                  <a:schemeClr val="tx1"/>
                </a:solidFill>
              </a:rPr>
              <a:t>当部分余数的位数小于除数的位数时，该余数即为最后余数。</a:t>
            </a:r>
            <a:endParaRPr lang="en-US" altLang="zh-CN" sz="2400" dirty="0">
              <a:solidFill>
                <a:schemeClr val="tx1"/>
              </a:solidFill>
            </a:endParaRPr>
          </a:p>
          <a:p>
            <a:pPr lvl="1">
              <a:lnSpc>
                <a:spcPct val="150000"/>
              </a:lnSpc>
            </a:pPr>
            <a:r>
              <a:rPr lang="en-US" altLang="zh-CN" sz="2400" dirty="0"/>
              <a:t>1100000÷1011</a:t>
            </a:r>
          </a:p>
          <a:p>
            <a:pPr lvl="1">
              <a:lnSpc>
                <a:spcPct val="150000"/>
              </a:lnSpc>
            </a:pPr>
            <a:r>
              <a:rPr lang="en-US" altLang="zh-CN" sz="2400" dirty="0"/>
              <a:t>1100000=1011*</a:t>
            </a:r>
            <a:r>
              <a:rPr lang="en-US" altLang="zh-CN" sz="2400" dirty="0">
                <a:solidFill>
                  <a:schemeClr val="accent1">
                    <a:lumMod val="75000"/>
                  </a:schemeClr>
                </a:solidFill>
              </a:rPr>
              <a:t>1110</a:t>
            </a:r>
            <a:r>
              <a:rPr lang="en-US" altLang="zh-CN" sz="2400" dirty="0"/>
              <a:t>+</a:t>
            </a:r>
            <a:r>
              <a:rPr lang="en-US" altLang="zh-CN" sz="2400" dirty="0">
                <a:solidFill>
                  <a:schemeClr val="tx1"/>
                </a:solidFill>
              </a:rPr>
              <a:t>010</a:t>
            </a:r>
            <a:endParaRPr lang="zh-CN" altLang="en-US" sz="2400" dirty="0">
              <a:solidFill>
                <a:schemeClr val="tx1"/>
              </a:solidFill>
            </a:endParaRPr>
          </a:p>
          <a:p>
            <a:pPr lvl="1" eaLnBrk="1" hangingPunct="1">
              <a:lnSpc>
                <a:spcPct val="150000"/>
              </a:lnSpc>
            </a:pPr>
            <a:endParaRPr lang="en-US" altLang="zh-CN" sz="2400" dirty="0">
              <a:solidFill>
                <a:schemeClr val="tx1"/>
              </a:solidFill>
            </a:endParaRPr>
          </a:p>
          <a:p>
            <a:endParaRPr lang="zh-CN" altLang="en-US" dirty="0"/>
          </a:p>
        </p:txBody>
      </p:sp>
    </p:spTree>
    <p:extLst>
      <p:ext uri="{BB962C8B-B14F-4D97-AF65-F5344CB8AC3E}">
        <p14:creationId xmlns:p14="http://schemas.microsoft.com/office/powerpoint/2010/main" val="10961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repeatCount="300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repeatCount="300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left)">
                                      <p:cBhvr>
                                        <p:cTn id="10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39" grpId="0"/>
      <p:bldP spid="45" grpId="0"/>
      <p:bldP spid="46" grpId="0"/>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编码方法</a:t>
            </a:r>
          </a:p>
        </p:txBody>
      </p:sp>
      <p:sp>
        <p:nvSpPr>
          <p:cNvPr id="3" name="内容占位符 2"/>
          <p:cNvSpPr>
            <a:spLocks noGrp="1"/>
          </p:cNvSpPr>
          <p:nvPr>
            <p:ph idx="1"/>
          </p:nvPr>
        </p:nvSpPr>
        <p:spPr>
          <a:xfrm>
            <a:off x="487822" y="942764"/>
            <a:ext cx="10515599" cy="4848436"/>
          </a:xfrm>
        </p:spPr>
        <p:txBody>
          <a:bodyPr/>
          <a:lstStyle/>
          <a:p>
            <a:r>
              <a:rPr lang="en-US" altLang="zh-CN" dirty="0"/>
              <a:t>1</a:t>
            </a:r>
            <a:r>
              <a:rPr lang="zh-CN" altLang="en-US" dirty="0"/>
              <a:t>、根据待校验信息的长度</a:t>
            </a:r>
            <a:r>
              <a:rPr lang="en-US" altLang="zh-CN" dirty="0"/>
              <a:t>k</a:t>
            </a:r>
            <a:r>
              <a:rPr lang="zh-CN" altLang="en-US" dirty="0"/>
              <a:t>，按照 </a:t>
            </a:r>
            <a:r>
              <a:rPr lang="en-US" altLang="zh-CN" dirty="0" err="1"/>
              <a:t>k+r</a:t>
            </a:r>
            <a:r>
              <a:rPr lang="en-US" altLang="zh-CN" dirty="0"/>
              <a:t> ≤ 2</a:t>
            </a:r>
            <a:r>
              <a:rPr lang="en-US" altLang="zh-CN" baseline="30000" dirty="0"/>
              <a:t>r</a:t>
            </a:r>
            <a:r>
              <a:rPr lang="zh-CN" altLang="en-US" dirty="0"/>
              <a:t>－</a:t>
            </a:r>
            <a:r>
              <a:rPr lang="en-US" altLang="zh-CN" dirty="0"/>
              <a:t>1  </a:t>
            </a:r>
            <a:r>
              <a:rPr lang="zh-CN" altLang="en-US" dirty="0"/>
              <a:t>确定校验位</a:t>
            </a:r>
            <a:r>
              <a:rPr lang="en-US" altLang="zh-CN" dirty="0"/>
              <a:t>r</a:t>
            </a:r>
            <a:r>
              <a:rPr lang="zh-CN" altLang="en-US" dirty="0"/>
              <a:t>的位数</a:t>
            </a:r>
          </a:p>
          <a:p>
            <a:pPr lvl="1"/>
            <a:r>
              <a:rPr lang="zh-CN" altLang="en-US" dirty="0"/>
              <a:t>如对</a:t>
            </a:r>
            <a:r>
              <a:rPr lang="en-US" altLang="zh-CN" dirty="0"/>
              <a:t>4</a:t>
            </a:r>
            <a:r>
              <a:rPr lang="zh-CN" altLang="en-US" dirty="0"/>
              <a:t>位信息 </a:t>
            </a:r>
            <a:r>
              <a:rPr lang="en-US" altLang="zh-CN" dirty="0">
                <a:solidFill>
                  <a:srgbClr val="0000FF"/>
                </a:solidFill>
              </a:rPr>
              <a:t>1100</a:t>
            </a:r>
            <a:r>
              <a:rPr lang="en-US" altLang="zh-CN" dirty="0"/>
              <a:t> </a:t>
            </a:r>
            <a:r>
              <a:rPr lang="zh-CN" altLang="en-US" dirty="0"/>
              <a:t>进行</a:t>
            </a:r>
            <a:r>
              <a:rPr lang="en-US" altLang="zh-CN" dirty="0"/>
              <a:t>CRC</a:t>
            </a:r>
            <a:r>
              <a:rPr lang="zh-CN" altLang="en-US" dirty="0"/>
              <a:t>编码，根据  </a:t>
            </a:r>
            <a:r>
              <a:rPr lang="en-US" altLang="zh-CN" dirty="0"/>
              <a:t>4+r ≤ 2</a:t>
            </a:r>
            <a:r>
              <a:rPr lang="en-US" altLang="zh-CN" baseline="30000" dirty="0"/>
              <a:t>r</a:t>
            </a:r>
            <a:r>
              <a:rPr lang="zh-CN" altLang="en-US" dirty="0"/>
              <a:t>－</a:t>
            </a:r>
            <a:r>
              <a:rPr lang="en-US" altLang="zh-CN" dirty="0"/>
              <a:t>1</a:t>
            </a:r>
          </a:p>
          <a:p>
            <a:pPr lvl="1"/>
            <a:r>
              <a:rPr lang="zh-CN" altLang="en-US" dirty="0"/>
              <a:t>得 </a:t>
            </a:r>
            <a:r>
              <a:rPr lang="en-US" altLang="zh-CN" dirty="0" err="1"/>
              <a:t>r</a:t>
            </a:r>
            <a:r>
              <a:rPr lang="en-US" altLang="zh-CN" baseline="-25000" dirty="0" err="1"/>
              <a:t>min</a:t>
            </a:r>
            <a:r>
              <a:rPr lang="en-US" altLang="zh-CN" dirty="0"/>
              <a:t> = 3 </a:t>
            </a:r>
          </a:p>
          <a:p>
            <a:r>
              <a:rPr lang="en-US" altLang="zh-CN" dirty="0"/>
              <a:t>2</a:t>
            </a:r>
            <a:r>
              <a:rPr lang="zh-CN" altLang="en-US" dirty="0"/>
              <a:t>、根据</a:t>
            </a:r>
            <a:r>
              <a:rPr lang="en-US" altLang="zh-CN" dirty="0"/>
              <a:t>r </a:t>
            </a:r>
            <a:r>
              <a:rPr lang="zh-CN" altLang="en-US" dirty="0"/>
              <a:t>和生成多项式的选择原则，选择位数为 </a:t>
            </a:r>
            <a:r>
              <a:rPr lang="en-US" altLang="zh-CN" dirty="0">
                <a:solidFill>
                  <a:srgbClr val="0000FF"/>
                </a:solidFill>
              </a:rPr>
              <a:t>r +1</a:t>
            </a:r>
            <a:r>
              <a:rPr lang="en-US" altLang="zh-CN" dirty="0"/>
              <a:t> </a:t>
            </a:r>
            <a:r>
              <a:rPr lang="zh-CN" altLang="en-US" dirty="0"/>
              <a:t>的生成多项式</a:t>
            </a:r>
            <a:r>
              <a:rPr lang="en-US" altLang="zh-CN" dirty="0">
                <a:solidFill>
                  <a:srgbClr val="0000FF"/>
                </a:solidFill>
              </a:rPr>
              <a:t>G(X)= 1011</a:t>
            </a:r>
          </a:p>
          <a:p>
            <a:r>
              <a:rPr lang="en-US" altLang="zh-CN" dirty="0">
                <a:solidFill>
                  <a:srgbClr val="404040"/>
                </a:solidFill>
              </a:rPr>
              <a:t>3</a:t>
            </a:r>
            <a:r>
              <a:rPr lang="zh-CN" altLang="en-US" dirty="0">
                <a:solidFill>
                  <a:srgbClr val="404040"/>
                </a:solidFill>
              </a:rPr>
              <a:t>、进行下列变化</a:t>
            </a:r>
            <a:endParaRPr lang="en-US" altLang="zh-CN" dirty="0">
              <a:solidFill>
                <a:srgbClr val="404040"/>
              </a:solidFill>
            </a:endParaRPr>
          </a:p>
          <a:p>
            <a:endParaRPr lang="en-US" altLang="zh-CN" sz="2800" dirty="0">
              <a:solidFill>
                <a:srgbClr val="404040"/>
              </a:solidFill>
            </a:endParaRPr>
          </a:p>
          <a:p>
            <a:pPr lvl="1"/>
            <a:endParaRPr lang="en-US" altLang="zh-CN" sz="2200" dirty="0">
              <a:solidFill>
                <a:srgbClr val="404040"/>
              </a:solidFill>
            </a:endParaRPr>
          </a:p>
          <a:p>
            <a:pPr lvl="1"/>
            <a:r>
              <a:rPr lang="zh-CN" altLang="en-US" dirty="0"/>
              <a:t>即：将待校验的二进制信息Q(X)逻辑左移 </a:t>
            </a:r>
            <a:r>
              <a:rPr lang="sv-SE" altLang="en-US" dirty="0"/>
              <a:t>r </a:t>
            </a:r>
            <a:r>
              <a:rPr lang="zh-CN" altLang="en-US" dirty="0"/>
              <a:t>位,得到Q(X)’</a:t>
            </a:r>
          </a:p>
          <a:p>
            <a:pPr marL="457200" lvl="1" indent="0">
              <a:buNone/>
            </a:pPr>
            <a:endParaRPr lang="en-US" altLang="zh-CN" sz="2200" dirty="0">
              <a:solidFill>
                <a:srgbClr val="404040"/>
              </a:solidFill>
            </a:endParaRPr>
          </a:p>
          <a:p>
            <a:endParaRPr lang="zh-CN" altLang="en-US" dirty="0"/>
          </a:p>
        </p:txBody>
      </p:sp>
      <p:grpSp>
        <p:nvGrpSpPr>
          <p:cNvPr id="4" name="组合 3"/>
          <p:cNvGrpSpPr/>
          <p:nvPr/>
        </p:nvGrpSpPr>
        <p:grpSpPr>
          <a:xfrm>
            <a:off x="1642808" y="4263310"/>
            <a:ext cx="3273974" cy="473049"/>
            <a:chOff x="1748855" y="4552430"/>
            <a:chExt cx="3273974" cy="473049"/>
          </a:xfrm>
        </p:grpSpPr>
        <p:sp>
          <p:nvSpPr>
            <p:cNvPr id="5" name="矩形 4"/>
            <p:cNvSpPr/>
            <p:nvPr/>
          </p:nvSpPr>
          <p:spPr>
            <a:xfrm>
              <a:off x="1748855" y="4552430"/>
              <a:ext cx="1646605" cy="461665"/>
            </a:xfrm>
            <a:prstGeom prst="rect">
              <a:avLst/>
            </a:prstGeom>
            <a:solidFill>
              <a:schemeClr val="accent6">
                <a:lumMod val="60000"/>
                <a:lumOff val="40000"/>
              </a:schemeClr>
            </a:solidFill>
            <a:ln>
              <a:solidFill>
                <a:srgbClr val="515DFD"/>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zh-CN" altLang="en-US" kern="100" dirty="0">
                  <a:latin typeface="微软雅黑" panose="020B0503020204020204" pitchFamily="34" charset="-122"/>
                  <a:ea typeface="微软雅黑" panose="020B0503020204020204" pitchFamily="34" charset="-122"/>
                </a:rPr>
                <a:t>有效信息</a:t>
              </a:r>
              <a:r>
                <a:rPr lang="en-US" altLang="zh-CN" kern="100" dirty="0">
                  <a:latin typeface="微软雅黑" panose="020B0503020204020204" pitchFamily="34" charset="-122"/>
                  <a:ea typeface="微软雅黑" panose="020B0503020204020204" pitchFamily="34" charset="-122"/>
                </a:rPr>
                <a:t>(k</a:t>
              </a:r>
              <a:r>
                <a:rPr lang="zh-CN" altLang="en-US" kern="100" dirty="0">
                  <a:latin typeface="微软雅黑" panose="020B0503020204020204" pitchFamily="34" charset="-122"/>
                  <a:ea typeface="微软雅黑" panose="020B0503020204020204" pitchFamily="34" charset="-122"/>
                </a:rPr>
                <a:t>位</a:t>
              </a:r>
              <a:r>
                <a:rPr lang="en-US" altLang="zh-CN" kern="100" dirty="0">
                  <a:latin typeface="微软雅黑" panose="020B0503020204020204" pitchFamily="34" charset="-122"/>
                  <a:ea typeface="微软雅黑" panose="020B0503020204020204" pitchFamily="34" charset="-122"/>
                </a:rPr>
                <a:t>)</a:t>
              </a:r>
              <a:endParaRPr lang="zh-CN" altLang="en-US" sz="2400" kern="100" dirty="0">
                <a:effectLst/>
                <a:latin typeface="微软雅黑" panose="020B0503020204020204" pitchFamily="34" charset="-122"/>
                <a:ea typeface="微软雅黑" panose="020B0503020204020204" pitchFamily="34" charset="-122"/>
              </a:endParaRPr>
            </a:p>
          </p:txBody>
        </p:sp>
        <p:sp>
          <p:nvSpPr>
            <p:cNvPr id="6" name="矩形 5"/>
            <p:cNvSpPr/>
            <p:nvPr/>
          </p:nvSpPr>
          <p:spPr>
            <a:xfrm>
              <a:off x="3395460" y="4563814"/>
              <a:ext cx="1627369" cy="461665"/>
            </a:xfrm>
            <a:prstGeom prst="rect">
              <a:avLst/>
            </a:prstGeom>
            <a:solidFill>
              <a:srgbClr val="515D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zh-CN" altLang="en-US" kern="100" dirty="0">
                  <a:solidFill>
                    <a:schemeClr val="bg1"/>
                  </a:solidFill>
                  <a:latin typeface="微软雅黑" panose="020B0503020204020204" pitchFamily="34" charset="-122"/>
                  <a:ea typeface="微软雅黑" panose="020B0503020204020204" pitchFamily="34" charset="-122"/>
                </a:rPr>
                <a:t>校验信息</a:t>
              </a:r>
              <a:r>
                <a:rPr lang="en-US" altLang="zh-CN" kern="100" dirty="0">
                  <a:solidFill>
                    <a:schemeClr val="bg1"/>
                  </a:solidFill>
                  <a:latin typeface="微软雅黑" panose="020B0503020204020204" pitchFamily="34" charset="-122"/>
                  <a:ea typeface="微软雅黑" panose="020B0503020204020204" pitchFamily="34" charset="-122"/>
                </a:rPr>
                <a:t>(r</a:t>
              </a:r>
              <a:r>
                <a:rPr lang="zh-CN" altLang="en-US" kern="100" dirty="0">
                  <a:solidFill>
                    <a:schemeClr val="bg1"/>
                  </a:solidFill>
                  <a:latin typeface="微软雅黑" panose="020B0503020204020204" pitchFamily="34" charset="-122"/>
                  <a:ea typeface="微软雅黑" panose="020B0503020204020204" pitchFamily="34" charset="-122"/>
                </a:rPr>
                <a:t>位</a:t>
              </a:r>
              <a:r>
                <a:rPr lang="en-US" altLang="zh-CN" kern="100" dirty="0">
                  <a:solidFill>
                    <a:schemeClr val="bg1"/>
                  </a:solidFill>
                  <a:latin typeface="微软雅黑" panose="020B0503020204020204" pitchFamily="34" charset="-122"/>
                  <a:ea typeface="微软雅黑" panose="020B0503020204020204" pitchFamily="34" charset="-122"/>
                </a:rPr>
                <a:t>)</a:t>
              </a:r>
              <a:endParaRPr lang="zh-CN" altLang="en-US" sz="2400" kern="100" dirty="0">
                <a:solidFill>
                  <a:schemeClr val="bg1"/>
                </a:solidFill>
                <a:effectLst/>
                <a:latin typeface="微软雅黑" panose="020B0503020204020204" pitchFamily="34" charset="-122"/>
                <a:ea typeface="微软雅黑" panose="020B0503020204020204" pitchFamily="34" charset="-122"/>
              </a:endParaRPr>
            </a:p>
          </p:txBody>
        </p:sp>
      </p:grpSp>
      <p:sp>
        <p:nvSpPr>
          <p:cNvPr id="8" name="右箭头 7"/>
          <p:cNvSpPr/>
          <p:nvPr/>
        </p:nvSpPr>
        <p:spPr>
          <a:xfrm>
            <a:off x="5133213" y="4428971"/>
            <a:ext cx="504056" cy="17610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796322" y="4271963"/>
            <a:ext cx="1320712" cy="461665"/>
            <a:chOff x="6353370" y="4624437"/>
            <a:chExt cx="1320712" cy="461665"/>
          </a:xfrm>
        </p:grpSpPr>
        <p:sp>
          <p:nvSpPr>
            <p:cNvPr id="10" name="矩形 9"/>
            <p:cNvSpPr/>
            <p:nvPr/>
          </p:nvSpPr>
          <p:spPr>
            <a:xfrm>
              <a:off x="6353370" y="4624437"/>
              <a:ext cx="723275" cy="461665"/>
            </a:xfrm>
            <a:prstGeom prst="rect">
              <a:avLst/>
            </a:prstGeom>
            <a:solidFill>
              <a:schemeClr val="accent6">
                <a:lumMod val="60000"/>
                <a:lumOff val="40000"/>
              </a:schemeClr>
            </a:solidFill>
            <a:ln>
              <a:solidFill>
                <a:srgbClr val="515DFD"/>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en-US" altLang="zh-CN" kern="100" dirty="0">
                  <a:latin typeface="微软雅黑" panose="020B0503020204020204" pitchFamily="34" charset="-122"/>
                  <a:ea typeface="微软雅黑" panose="020B0503020204020204" pitchFamily="34" charset="-122"/>
                </a:rPr>
                <a:t>1100</a:t>
              </a:r>
              <a:endParaRPr lang="zh-CN" altLang="en-US" sz="2400" kern="100" dirty="0">
                <a:effectLst/>
                <a:latin typeface="微软雅黑" panose="020B0503020204020204" pitchFamily="34" charset="-122"/>
                <a:ea typeface="微软雅黑" panose="020B0503020204020204" pitchFamily="34" charset="-122"/>
              </a:endParaRPr>
            </a:p>
          </p:txBody>
        </p:sp>
        <p:sp>
          <p:nvSpPr>
            <p:cNvPr id="11" name="矩形 10"/>
            <p:cNvSpPr/>
            <p:nvPr/>
          </p:nvSpPr>
          <p:spPr>
            <a:xfrm>
              <a:off x="7085459" y="4624437"/>
              <a:ext cx="588623" cy="461665"/>
            </a:xfrm>
            <a:prstGeom prst="rect">
              <a:avLst/>
            </a:prstGeom>
            <a:solidFill>
              <a:srgbClr val="515D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en-US" altLang="zh-CN" kern="100" dirty="0">
                  <a:solidFill>
                    <a:schemeClr val="bg1"/>
                  </a:solidFill>
                  <a:latin typeface="微软雅黑" panose="020B0503020204020204" pitchFamily="34" charset="-122"/>
                  <a:ea typeface="微软雅黑" panose="020B0503020204020204" pitchFamily="34" charset="-122"/>
                </a:rPr>
                <a:t>000</a:t>
              </a:r>
              <a:endParaRPr lang="zh-CN" altLang="en-US" sz="2400" kern="100" dirty="0">
                <a:solidFill>
                  <a:schemeClr val="bg1"/>
                </a:solidFill>
                <a:effectLst/>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406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vertical)">
                                      <p:cBhvr>
                                        <p:cTn id="10" dur="500"/>
                                        <p:tgtEl>
                                          <p:spTgt spid="8"/>
                                        </p:tgtEl>
                                      </p:cBhvr>
                                    </p:animEffect>
                                  </p:childTnLst>
                                </p:cTn>
                              </p:par>
                              <p:par>
                                <p:cTn id="11" presetID="3" presetClass="entr" presetSubtype="5"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编码方法</a:t>
            </a:r>
          </a:p>
        </p:txBody>
      </p:sp>
      <p:sp>
        <p:nvSpPr>
          <p:cNvPr id="3" name="内容占位符 2"/>
          <p:cNvSpPr>
            <a:spLocks noGrp="1"/>
          </p:cNvSpPr>
          <p:nvPr>
            <p:ph idx="1"/>
          </p:nvPr>
        </p:nvSpPr>
        <p:spPr/>
        <p:txBody>
          <a:bodyPr/>
          <a:lstStyle/>
          <a:p>
            <a:r>
              <a:rPr lang="en-US" altLang="zh-CN" dirty="0"/>
              <a:t>4</a:t>
            </a:r>
            <a:r>
              <a:rPr lang="zh-CN" altLang="en-US" dirty="0"/>
              <a:t>、对</a:t>
            </a:r>
            <a:r>
              <a:rPr lang="en-US" altLang="zh-CN" dirty="0"/>
              <a:t>Q(X)’</a:t>
            </a:r>
            <a:r>
              <a:rPr lang="zh-CN" altLang="en-US" dirty="0"/>
              <a:t>按模</a:t>
            </a:r>
            <a:r>
              <a:rPr lang="en-US" altLang="zh-CN" dirty="0"/>
              <a:t>2</a:t>
            </a:r>
            <a:r>
              <a:rPr lang="zh-CN" altLang="en-US" dirty="0"/>
              <a:t>运算法则除</a:t>
            </a:r>
            <a:r>
              <a:rPr lang="en-US" altLang="zh-CN" dirty="0"/>
              <a:t>G(x)</a:t>
            </a:r>
            <a:r>
              <a:rPr lang="zh-CN" altLang="en-US" dirty="0"/>
              <a:t>，求</a:t>
            </a:r>
            <a:r>
              <a:rPr lang="en-US" altLang="zh-CN" dirty="0"/>
              <a:t>CRC</a:t>
            </a:r>
            <a:r>
              <a:rPr lang="zh-CN" altLang="en-US" dirty="0"/>
              <a:t>编码中的</a:t>
            </a:r>
            <a:r>
              <a:rPr lang="en-US" altLang="zh-CN" dirty="0"/>
              <a:t>r</a:t>
            </a:r>
            <a:r>
              <a:rPr lang="zh-CN" altLang="en-US" dirty="0"/>
              <a:t>位校验信息</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5</a:t>
            </a:r>
            <a:r>
              <a:rPr lang="zh-CN" altLang="en-US" dirty="0"/>
              <a:t>、用得到的余数替换</a:t>
            </a:r>
            <a:r>
              <a:rPr lang="en-US" altLang="zh-CN" dirty="0"/>
              <a:t>Q(X)’</a:t>
            </a:r>
            <a:r>
              <a:rPr lang="zh-CN" altLang="en-US" dirty="0"/>
              <a:t>的最后</a:t>
            </a:r>
            <a:r>
              <a:rPr lang="en-US" altLang="zh-CN" dirty="0"/>
              <a:t>r</a:t>
            </a:r>
            <a:r>
              <a:rPr lang="zh-CN" altLang="en-US" dirty="0"/>
              <a:t>位即可得到对应的</a:t>
            </a:r>
            <a:r>
              <a:rPr lang="en-US" altLang="zh-CN" dirty="0"/>
              <a:t>CRC</a:t>
            </a:r>
            <a:r>
              <a:rPr lang="zh-CN" altLang="en-US" dirty="0"/>
              <a:t>编码</a:t>
            </a:r>
          </a:p>
          <a:p>
            <a:endParaRPr lang="zh-CN" altLang="en-US" dirty="0"/>
          </a:p>
        </p:txBody>
      </p:sp>
      <p:grpSp>
        <p:nvGrpSpPr>
          <p:cNvPr id="4" name="组合 3"/>
          <p:cNvGrpSpPr/>
          <p:nvPr/>
        </p:nvGrpSpPr>
        <p:grpSpPr>
          <a:xfrm>
            <a:off x="3496247" y="5362369"/>
            <a:ext cx="1320712" cy="461665"/>
            <a:chOff x="6353370" y="4624437"/>
            <a:chExt cx="1320712" cy="461665"/>
          </a:xfrm>
        </p:grpSpPr>
        <p:sp>
          <p:nvSpPr>
            <p:cNvPr id="5" name="矩形 4"/>
            <p:cNvSpPr/>
            <p:nvPr/>
          </p:nvSpPr>
          <p:spPr>
            <a:xfrm>
              <a:off x="6353370" y="4624437"/>
              <a:ext cx="723275" cy="461665"/>
            </a:xfrm>
            <a:prstGeom prst="rect">
              <a:avLst/>
            </a:prstGeom>
            <a:solidFill>
              <a:schemeClr val="accent6">
                <a:lumMod val="60000"/>
                <a:lumOff val="40000"/>
              </a:schemeClr>
            </a:solidFill>
            <a:ln>
              <a:solidFill>
                <a:srgbClr val="515DFD"/>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en-US" altLang="zh-CN" kern="100" dirty="0">
                  <a:solidFill>
                    <a:srgbClr val="404040"/>
                  </a:solidFill>
                  <a:latin typeface="微软雅黑" panose="020B0503020204020204" pitchFamily="34" charset="-122"/>
                  <a:ea typeface="微软雅黑" panose="020B0503020204020204" pitchFamily="34" charset="-122"/>
                </a:rPr>
                <a:t>1100</a:t>
              </a:r>
              <a:endParaRPr lang="zh-CN" altLang="en-US" sz="2400" kern="100" dirty="0">
                <a:solidFill>
                  <a:srgbClr val="404040"/>
                </a:solidFill>
                <a:effectLst/>
                <a:latin typeface="微软雅黑" panose="020B0503020204020204" pitchFamily="34" charset="-122"/>
                <a:ea typeface="微软雅黑" panose="020B0503020204020204" pitchFamily="34" charset="-122"/>
              </a:endParaRPr>
            </a:p>
          </p:txBody>
        </p:sp>
        <p:sp>
          <p:nvSpPr>
            <p:cNvPr id="6" name="矩形 5"/>
            <p:cNvSpPr/>
            <p:nvPr/>
          </p:nvSpPr>
          <p:spPr>
            <a:xfrm>
              <a:off x="7085459" y="4624437"/>
              <a:ext cx="588623" cy="461665"/>
            </a:xfrm>
            <a:prstGeom prst="rect">
              <a:avLst/>
            </a:prstGeom>
            <a:solidFill>
              <a:srgbClr val="515D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en-US" altLang="zh-CN" kern="100" dirty="0">
                  <a:solidFill>
                    <a:schemeClr val="bg1"/>
                  </a:solidFill>
                  <a:latin typeface="微软雅黑" panose="020B0503020204020204" pitchFamily="34" charset="-122"/>
                  <a:ea typeface="微软雅黑" panose="020B0503020204020204" pitchFamily="34" charset="-122"/>
                </a:rPr>
                <a:t>000</a:t>
              </a:r>
              <a:endParaRPr lang="zh-CN" altLang="en-US" sz="2400" kern="100" dirty="0">
                <a:solidFill>
                  <a:schemeClr val="bg1"/>
                </a:solidFill>
                <a:effectLst/>
                <a:latin typeface="微软雅黑" panose="020B0503020204020204" pitchFamily="34" charset="-122"/>
                <a:ea typeface="微软雅黑" panose="020B0503020204020204" pitchFamily="34" charset="-122"/>
              </a:endParaRPr>
            </a:p>
          </p:txBody>
        </p:sp>
      </p:grpSp>
      <p:sp>
        <p:nvSpPr>
          <p:cNvPr id="7" name="右箭头 6"/>
          <p:cNvSpPr/>
          <p:nvPr/>
        </p:nvSpPr>
        <p:spPr>
          <a:xfrm>
            <a:off x="5118187" y="5528210"/>
            <a:ext cx="504056" cy="17610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856957" y="5361073"/>
            <a:ext cx="1320712" cy="461665"/>
            <a:chOff x="6353370" y="4624437"/>
            <a:chExt cx="1320712" cy="461665"/>
          </a:xfrm>
        </p:grpSpPr>
        <p:sp>
          <p:nvSpPr>
            <p:cNvPr id="9" name="矩形 8"/>
            <p:cNvSpPr/>
            <p:nvPr/>
          </p:nvSpPr>
          <p:spPr>
            <a:xfrm>
              <a:off x="6353370" y="4624437"/>
              <a:ext cx="723275" cy="461665"/>
            </a:xfrm>
            <a:prstGeom prst="rect">
              <a:avLst/>
            </a:prstGeom>
            <a:solidFill>
              <a:schemeClr val="accent6">
                <a:lumMod val="60000"/>
                <a:lumOff val="40000"/>
              </a:schemeClr>
            </a:solidFill>
            <a:ln>
              <a:solidFill>
                <a:srgbClr val="515DFD"/>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en-US" altLang="zh-CN" kern="100" dirty="0">
                  <a:solidFill>
                    <a:srgbClr val="404040"/>
                  </a:solidFill>
                  <a:latin typeface="微软雅黑" panose="020B0503020204020204" pitchFamily="34" charset="-122"/>
                  <a:ea typeface="微软雅黑" panose="020B0503020204020204" pitchFamily="34" charset="-122"/>
                </a:rPr>
                <a:t>1100</a:t>
              </a:r>
              <a:endParaRPr lang="zh-CN" altLang="en-US" sz="2400" kern="100" dirty="0">
                <a:solidFill>
                  <a:srgbClr val="404040"/>
                </a:solidFill>
                <a:effectLst/>
                <a:latin typeface="微软雅黑" panose="020B0503020204020204" pitchFamily="34" charset="-122"/>
                <a:ea typeface="微软雅黑" panose="020B0503020204020204" pitchFamily="34" charset="-122"/>
              </a:endParaRPr>
            </a:p>
          </p:txBody>
        </p:sp>
        <p:sp>
          <p:nvSpPr>
            <p:cNvPr id="10" name="矩形 9"/>
            <p:cNvSpPr/>
            <p:nvPr/>
          </p:nvSpPr>
          <p:spPr>
            <a:xfrm>
              <a:off x="7085459" y="4624437"/>
              <a:ext cx="588623" cy="461665"/>
            </a:xfrm>
            <a:prstGeom prst="rect">
              <a:avLst/>
            </a:prstGeom>
            <a:solidFill>
              <a:srgbClr val="515D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en-US" altLang="zh-CN" kern="100" dirty="0">
                  <a:solidFill>
                    <a:schemeClr val="bg1"/>
                  </a:solidFill>
                  <a:latin typeface="微软雅黑" panose="020B0503020204020204" pitchFamily="34" charset="-122"/>
                  <a:ea typeface="微软雅黑" panose="020B0503020204020204" pitchFamily="34" charset="-122"/>
                </a:rPr>
                <a:t>010</a:t>
              </a:r>
              <a:endParaRPr lang="zh-CN" altLang="en-US" sz="2400" kern="100" dirty="0">
                <a:solidFill>
                  <a:schemeClr val="bg1"/>
                </a:solidFill>
                <a:effectLst/>
                <a:latin typeface="微软雅黑" panose="020B0503020204020204" pitchFamily="34" charset="-122"/>
                <a:ea typeface="微软雅黑" panose="020B0503020204020204" pitchFamily="34" charset="-122"/>
              </a:endParaRPr>
            </a:p>
          </p:txBody>
        </p:sp>
      </p:grpSp>
      <p:sp>
        <p:nvSpPr>
          <p:cNvPr id="11" name="文本框 29"/>
          <p:cNvSpPr txBox="1"/>
          <p:nvPr/>
        </p:nvSpPr>
        <p:spPr>
          <a:xfrm>
            <a:off x="2746673" y="2018780"/>
            <a:ext cx="2747064" cy="369332"/>
          </a:xfrm>
          <a:prstGeom prst="rect">
            <a:avLst/>
          </a:prstGeom>
          <a:noFill/>
        </p:spPr>
        <p:txBody>
          <a:bodyPr wrap="square" rtlCol="0">
            <a:spAutoFit/>
          </a:bodyPr>
          <a:lstStyle/>
          <a:p>
            <a:r>
              <a:rPr lang="en-US" altLang="zh-CN" sz="1800" dirty="0">
                <a:solidFill>
                  <a:schemeClr val="tx1"/>
                </a:solidFill>
              </a:rPr>
              <a:t> </a:t>
            </a:r>
            <a:r>
              <a:rPr lang="en-US" altLang="zh-CN" sz="1800" dirty="0">
                <a:solidFill>
                  <a:schemeClr val="tx1"/>
                </a:solidFill>
                <a:latin typeface="微软雅黑" panose="020B0503020204020204" pitchFamily="34" charset="-122"/>
                <a:ea typeface="微软雅黑" panose="020B0503020204020204" pitchFamily="34" charset="-122"/>
              </a:rPr>
              <a:t> </a:t>
            </a:r>
            <a:r>
              <a:rPr lang="en-US" altLang="zh-CN" sz="1800" b="1" dirty="0">
                <a:solidFill>
                  <a:srgbClr val="FF0000"/>
                </a:solidFill>
                <a:latin typeface="微软雅黑" panose="020B0503020204020204" pitchFamily="34" charset="-122"/>
                <a:ea typeface="微软雅黑" panose="020B0503020204020204" pitchFamily="34" charset="-122"/>
              </a:rPr>
              <a:t>1011</a:t>
            </a:r>
            <a:r>
              <a:rPr lang="en-US" altLang="zh-CN" sz="1800" dirty="0">
                <a:solidFill>
                  <a:schemeClr val="tx1"/>
                </a:solidFill>
                <a:latin typeface="微软雅黑" panose="020B0503020204020204" pitchFamily="34" charset="-122"/>
                <a:ea typeface="微软雅黑" panose="020B0503020204020204" pitchFamily="34" charset="-122"/>
              </a:rPr>
              <a:t>      1 1 0 0 </a:t>
            </a:r>
            <a:r>
              <a:rPr lang="en-US" altLang="zh-CN" sz="1800" b="1" dirty="0">
                <a:solidFill>
                  <a:srgbClr val="FF0000"/>
                </a:solidFill>
                <a:latin typeface="微软雅黑" panose="020B0503020204020204" pitchFamily="34" charset="-122"/>
                <a:ea typeface="微软雅黑" panose="020B0503020204020204" pitchFamily="34" charset="-122"/>
              </a:rPr>
              <a:t>0</a:t>
            </a:r>
            <a:r>
              <a:rPr lang="en-US" altLang="zh-CN" sz="1800" b="1" dirty="0">
                <a:solidFill>
                  <a:srgbClr val="FF6950"/>
                </a:solidFill>
                <a:latin typeface="微软雅黑" panose="020B0503020204020204" pitchFamily="34" charset="-122"/>
                <a:ea typeface="微软雅黑" panose="020B0503020204020204" pitchFamily="34" charset="-122"/>
              </a:rPr>
              <a:t> </a:t>
            </a:r>
            <a:r>
              <a:rPr lang="en-US" altLang="zh-CN" sz="1800" b="1" dirty="0">
                <a:solidFill>
                  <a:srgbClr val="FF0000"/>
                </a:solidFill>
                <a:latin typeface="微软雅黑" panose="020B0503020204020204" pitchFamily="34" charset="-122"/>
                <a:ea typeface="微软雅黑" panose="020B0503020204020204" pitchFamily="34" charset="-122"/>
              </a:rPr>
              <a:t>0 0</a:t>
            </a:r>
          </a:p>
        </p:txBody>
      </p:sp>
      <p:cxnSp>
        <p:nvCxnSpPr>
          <p:cNvPr id="12" name="直接连接符 11"/>
          <p:cNvCxnSpPr/>
          <p:nvPr/>
        </p:nvCxnSpPr>
        <p:spPr>
          <a:xfrm>
            <a:off x="3843424" y="2043426"/>
            <a:ext cx="14478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 name="曲线连接符 12"/>
          <p:cNvCxnSpPr/>
          <p:nvPr/>
        </p:nvCxnSpPr>
        <p:spPr>
          <a:xfrm>
            <a:off x="4273319" y="1957066"/>
            <a:ext cx="893445" cy="902335"/>
          </a:xfrm>
          <a:prstGeom prst="curvedConnector3">
            <a:avLst>
              <a:gd name="adj1" fmla="val 50036"/>
            </a:avLst>
          </a:prstGeom>
          <a:solidFill>
            <a:srgbClr val="330066"/>
          </a:solidFill>
          <a:ln w="9525" cap="flat" cmpd="sng" algn="ctr">
            <a:noFill/>
            <a:prstDash val="solid"/>
            <a:round/>
            <a:headEnd type="none" w="med" len="med"/>
            <a:tailEnd type="none" w="med" len="med"/>
          </a:ln>
          <a:effectLst>
            <a:outerShdw dist="17961" dir="2700000" algn="ctr" rotWithShape="0">
              <a:srgbClr val="330066">
                <a:gamma/>
                <a:shade val="60000"/>
                <a:invGamma/>
              </a:srgbClr>
            </a:outerShdw>
          </a:effectLst>
        </p:spPr>
      </p:cxnSp>
      <p:sp>
        <p:nvSpPr>
          <p:cNvPr id="14" name="任意多边形 13"/>
          <p:cNvSpPr/>
          <p:nvPr/>
        </p:nvSpPr>
        <p:spPr>
          <a:xfrm>
            <a:off x="3689754" y="2043426"/>
            <a:ext cx="153670" cy="297815"/>
          </a:xfrm>
          <a:custGeom>
            <a:avLst/>
            <a:gdLst>
              <a:gd name="connisteX0" fmla="*/ 153670 w 153670"/>
              <a:gd name="connsiteY0" fmla="*/ 0 h 297815"/>
              <a:gd name="connisteX1" fmla="*/ 126365 w 153670"/>
              <a:gd name="connsiteY1" fmla="*/ 162560 h 297815"/>
              <a:gd name="connisteX2" fmla="*/ 0 w 153670"/>
              <a:gd name="connsiteY2" fmla="*/ 297815 h 297815"/>
            </a:gdLst>
            <a:ahLst/>
            <a:cxnLst>
              <a:cxn ang="0">
                <a:pos x="connisteX0" y="connsiteY0"/>
              </a:cxn>
              <a:cxn ang="0">
                <a:pos x="connisteX1" y="connsiteY1"/>
              </a:cxn>
              <a:cxn ang="0">
                <a:pos x="connisteX2" y="connsiteY2"/>
              </a:cxn>
            </a:cxnLst>
            <a:rect l="l" t="t" r="r" b="b"/>
            <a:pathLst>
              <a:path w="153670" h="297815">
                <a:moveTo>
                  <a:pt x="153670" y="0"/>
                </a:moveTo>
                <a:cubicBezTo>
                  <a:pt x="150495" y="29845"/>
                  <a:pt x="156845" y="102870"/>
                  <a:pt x="126365" y="162560"/>
                </a:cubicBezTo>
                <a:cubicBezTo>
                  <a:pt x="95885" y="222250"/>
                  <a:pt x="24765" y="274320"/>
                  <a:pt x="0" y="297815"/>
                </a:cubicBezTo>
              </a:path>
            </a:pathLst>
          </a:cu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none" lIns="91440" tIns="45720" rIns="91440" bIns="45720" numCol="1" anchor="ctr" anchorCtr="0" compatLnSpc="1"/>
          <a:lstStyle/>
          <a:p>
            <a:pPr marL="0" marR="0" indent="0" algn="ctr" defTabSz="914400" rtl="0" eaLnBrk="1" fontAlgn="base" latinLnBrk="0" hangingPunct="1">
              <a:spcBef>
                <a:spcPct val="0"/>
              </a:spcBef>
              <a:spcAft>
                <a:spcPct val="0"/>
              </a:spcAft>
              <a:buClrTx/>
              <a:buSzTx/>
              <a:buFont typeface="Arial" panose="020B0604020202020204" pitchFamily="34" charset="0"/>
              <a:buNone/>
            </a:pPr>
            <a:endParaRPr kumimoji="0" lang="en-US" altLang="en-US" sz="800" b="0" i="0" u="none" strike="noStrike" cap="none" normalizeH="0" baseline="0">
              <a:ln>
                <a:noFill/>
              </a:ln>
              <a:solidFill>
                <a:schemeClr val="bg1"/>
              </a:solidFill>
              <a:effectLst/>
              <a:latin typeface="Arial" panose="020B0604020202020204" pitchFamily="34" charset="0"/>
              <a:ea typeface="宋体" panose="02010600030101010101" pitchFamily="2" charset="-122"/>
            </a:endParaRPr>
          </a:p>
        </p:txBody>
      </p:sp>
      <p:sp>
        <p:nvSpPr>
          <p:cNvPr id="15" name="文本框 37"/>
          <p:cNvSpPr txBox="1"/>
          <p:nvPr/>
        </p:nvSpPr>
        <p:spPr>
          <a:xfrm>
            <a:off x="3838494" y="2314938"/>
            <a:ext cx="1290955" cy="368300"/>
          </a:xfrm>
          <a:prstGeom prst="rect">
            <a:avLst/>
          </a:prstGeom>
          <a:noFill/>
        </p:spPr>
        <p:txBody>
          <a:bodyPr wrap="square" rtlCol="0">
            <a:spAutoFit/>
          </a:bodyPr>
          <a:lstStyle/>
          <a:p>
            <a:r>
              <a:rPr lang="en-US" altLang="zh-CN" sz="1800" dirty="0">
                <a:solidFill>
                  <a:schemeClr val="tx1"/>
                </a:solidFill>
                <a:latin typeface="微软雅黑" panose="020B0503020204020204" pitchFamily="34" charset="-122"/>
                <a:ea typeface="微软雅黑" panose="020B0503020204020204" pitchFamily="34" charset="-122"/>
              </a:rPr>
              <a:t>1 0 1 1   </a:t>
            </a:r>
          </a:p>
        </p:txBody>
      </p:sp>
      <p:cxnSp>
        <p:nvCxnSpPr>
          <p:cNvPr id="16" name="直接连接符 15"/>
          <p:cNvCxnSpPr/>
          <p:nvPr/>
        </p:nvCxnSpPr>
        <p:spPr>
          <a:xfrm>
            <a:off x="3894859" y="2683238"/>
            <a:ext cx="14478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7" name="文本框 39"/>
          <p:cNvSpPr txBox="1"/>
          <p:nvPr/>
        </p:nvSpPr>
        <p:spPr>
          <a:xfrm>
            <a:off x="3894859" y="2729430"/>
            <a:ext cx="891559" cy="36830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en-US" altLang="zh-CN" sz="1800" dirty="0">
                <a:solidFill>
                  <a:schemeClr val="tx1"/>
                </a:solidFill>
                <a:latin typeface="微软雅黑" panose="020B0503020204020204" pitchFamily="34" charset="-122"/>
                <a:ea typeface="微软雅黑" panose="020B0503020204020204" pitchFamily="34" charset="-122"/>
              </a:rPr>
              <a:t> </a:t>
            </a:r>
            <a:r>
              <a:rPr lang="en-US" altLang="zh-CN" sz="1800" dirty="0">
                <a:solidFill>
                  <a:srgbClr val="FF3300"/>
                </a:solidFill>
                <a:latin typeface="微软雅黑" panose="020B0503020204020204" pitchFamily="34" charset="-122"/>
                <a:ea typeface="微软雅黑" panose="020B0503020204020204" pitchFamily="34" charset="-122"/>
              </a:rPr>
              <a:t>1</a:t>
            </a:r>
            <a:r>
              <a:rPr lang="en-US" altLang="zh-CN" sz="1800" dirty="0">
                <a:solidFill>
                  <a:schemeClr val="tx1"/>
                </a:solidFill>
                <a:latin typeface="微软雅黑" panose="020B0503020204020204" pitchFamily="34" charset="-122"/>
                <a:ea typeface="微软雅黑" panose="020B0503020204020204" pitchFamily="34" charset="-122"/>
              </a:rPr>
              <a:t> 1 1</a:t>
            </a:r>
          </a:p>
        </p:txBody>
      </p:sp>
      <p:sp>
        <p:nvSpPr>
          <p:cNvPr id="18" name="文本框 40"/>
          <p:cNvSpPr txBox="1"/>
          <p:nvPr/>
        </p:nvSpPr>
        <p:spPr>
          <a:xfrm>
            <a:off x="4045989" y="3043278"/>
            <a:ext cx="1290955" cy="368300"/>
          </a:xfrm>
          <a:prstGeom prst="rect">
            <a:avLst/>
          </a:prstGeom>
          <a:noFill/>
        </p:spPr>
        <p:txBody>
          <a:bodyPr wrap="square" rtlCol="0">
            <a:spAutoFit/>
          </a:bodyPr>
          <a:lstStyle/>
          <a:p>
            <a:r>
              <a:rPr lang="en-US" altLang="zh-CN" sz="1800" dirty="0">
                <a:solidFill>
                  <a:schemeClr val="tx1"/>
                </a:solidFill>
                <a:latin typeface="微软雅黑" panose="020B0503020204020204" pitchFamily="34" charset="-122"/>
                <a:ea typeface="微软雅黑" panose="020B0503020204020204" pitchFamily="34" charset="-122"/>
              </a:rPr>
              <a:t>1 0 1 1   </a:t>
            </a:r>
          </a:p>
        </p:txBody>
      </p:sp>
      <p:cxnSp>
        <p:nvCxnSpPr>
          <p:cNvPr id="19" name="直接连接符 18"/>
          <p:cNvCxnSpPr/>
          <p:nvPr/>
        </p:nvCxnSpPr>
        <p:spPr>
          <a:xfrm>
            <a:off x="4021859" y="3401418"/>
            <a:ext cx="14478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0" name="文本框 42"/>
          <p:cNvSpPr txBox="1"/>
          <p:nvPr/>
        </p:nvSpPr>
        <p:spPr>
          <a:xfrm>
            <a:off x="4172110" y="3411577"/>
            <a:ext cx="1290955" cy="368300"/>
          </a:xfrm>
          <a:prstGeom prst="rect">
            <a:avLst/>
          </a:prstGeom>
          <a:noFill/>
        </p:spPr>
        <p:txBody>
          <a:bodyPr wrap="square" rtlCol="0">
            <a:spAutoFit/>
          </a:bodyPr>
          <a:lstStyle/>
          <a:p>
            <a:r>
              <a:rPr lang="en-US" altLang="zh-CN" sz="1800" dirty="0">
                <a:solidFill>
                  <a:srgbClr val="FF3300"/>
                </a:solidFill>
                <a:latin typeface="微软雅黑" panose="020B0503020204020204" pitchFamily="34" charset="-122"/>
                <a:ea typeface="微软雅黑" panose="020B0503020204020204" pitchFamily="34" charset="-122"/>
              </a:rPr>
              <a:t> 1</a:t>
            </a:r>
            <a:r>
              <a:rPr lang="en-US" altLang="zh-CN" sz="1800" dirty="0">
                <a:solidFill>
                  <a:schemeClr val="tx1"/>
                </a:solidFill>
                <a:latin typeface="微软雅黑" panose="020B0503020204020204" pitchFamily="34" charset="-122"/>
                <a:ea typeface="微软雅黑" panose="020B0503020204020204" pitchFamily="34" charset="-122"/>
              </a:rPr>
              <a:t> 0 1</a:t>
            </a:r>
          </a:p>
        </p:txBody>
      </p:sp>
      <p:sp>
        <p:nvSpPr>
          <p:cNvPr id="21" name="文本框 43"/>
          <p:cNvSpPr txBox="1"/>
          <p:nvPr/>
        </p:nvSpPr>
        <p:spPr>
          <a:xfrm>
            <a:off x="4248554" y="3660721"/>
            <a:ext cx="1290955" cy="368300"/>
          </a:xfrm>
          <a:prstGeom prst="rect">
            <a:avLst/>
          </a:prstGeom>
          <a:noFill/>
        </p:spPr>
        <p:txBody>
          <a:bodyPr wrap="square" rtlCol="0">
            <a:spAutoFit/>
          </a:bodyPr>
          <a:lstStyle/>
          <a:p>
            <a:r>
              <a:rPr lang="en-US" altLang="zh-CN" sz="1800" dirty="0">
                <a:solidFill>
                  <a:schemeClr val="tx1"/>
                </a:solidFill>
                <a:latin typeface="微软雅黑" panose="020B0503020204020204" pitchFamily="34" charset="-122"/>
                <a:ea typeface="微软雅黑" panose="020B0503020204020204" pitchFamily="34" charset="-122"/>
              </a:rPr>
              <a:t>1 0 1 1   </a:t>
            </a:r>
          </a:p>
        </p:txBody>
      </p:sp>
      <p:cxnSp>
        <p:nvCxnSpPr>
          <p:cNvPr id="22" name="直接连接符 21"/>
          <p:cNvCxnSpPr/>
          <p:nvPr/>
        </p:nvCxnSpPr>
        <p:spPr>
          <a:xfrm>
            <a:off x="4148859" y="3981808"/>
            <a:ext cx="144780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3" name="文本框 45"/>
          <p:cNvSpPr txBox="1"/>
          <p:nvPr/>
        </p:nvSpPr>
        <p:spPr>
          <a:xfrm>
            <a:off x="4248554" y="4002039"/>
            <a:ext cx="1290955" cy="368300"/>
          </a:xfrm>
          <a:prstGeom prst="rect">
            <a:avLst/>
          </a:prstGeom>
          <a:noFill/>
        </p:spPr>
        <p:txBody>
          <a:bodyPr wrap="square" rtlCol="0">
            <a:spAutoFit/>
          </a:bodyPr>
          <a:lstStyle/>
          <a:p>
            <a:r>
              <a:rPr lang="en-US" altLang="zh-CN" sz="1800" dirty="0">
                <a:solidFill>
                  <a:schemeClr val="tx1"/>
                </a:solidFill>
                <a:latin typeface="微软雅黑" panose="020B0503020204020204" pitchFamily="34" charset="-122"/>
                <a:ea typeface="微软雅黑" panose="020B0503020204020204" pitchFamily="34" charset="-122"/>
              </a:rPr>
              <a:t>      0 1</a:t>
            </a:r>
          </a:p>
        </p:txBody>
      </p:sp>
      <p:sp>
        <p:nvSpPr>
          <p:cNvPr id="24" name="文本框 46"/>
          <p:cNvSpPr txBox="1"/>
          <p:nvPr/>
        </p:nvSpPr>
        <p:spPr>
          <a:xfrm>
            <a:off x="4444770" y="1675126"/>
            <a:ext cx="341736" cy="368300"/>
          </a:xfrm>
          <a:prstGeom prst="rect">
            <a:avLst/>
          </a:prstGeom>
          <a:noFill/>
        </p:spPr>
        <p:txBody>
          <a:bodyPr wrap="square" rtlCol="0">
            <a:spAutoFit/>
          </a:bodyPr>
          <a:lstStyle/>
          <a:p>
            <a:r>
              <a:rPr lang="en-US" altLang="zh-CN" sz="1800" dirty="0">
                <a:solidFill>
                  <a:schemeClr val="tx1"/>
                </a:solidFill>
                <a:latin typeface="微软雅黑" panose="020B0503020204020204" pitchFamily="34" charset="-122"/>
                <a:ea typeface="微软雅黑" panose="020B0503020204020204" pitchFamily="34" charset="-122"/>
              </a:rPr>
              <a:t>1</a:t>
            </a:r>
          </a:p>
        </p:txBody>
      </p:sp>
      <p:sp>
        <p:nvSpPr>
          <p:cNvPr id="25" name="文本框 47"/>
          <p:cNvSpPr txBox="1"/>
          <p:nvPr/>
        </p:nvSpPr>
        <p:spPr>
          <a:xfrm>
            <a:off x="5074311" y="1695234"/>
            <a:ext cx="360040" cy="368300"/>
          </a:xfrm>
          <a:prstGeom prst="rect">
            <a:avLst/>
          </a:prstGeom>
          <a:noFill/>
        </p:spPr>
        <p:txBody>
          <a:bodyPr wrap="square" rtlCol="0">
            <a:spAutoFit/>
          </a:bodyPr>
          <a:lstStyle/>
          <a:p>
            <a:r>
              <a:rPr lang="en-US" altLang="zh-CN" sz="1800" dirty="0">
                <a:solidFill>
                  <a:schemeClr val="tx1"/>
                </a:solidFill>
                <a:latin typeface="微软雅黑" panose="020B0503020204020204" pitchFamily="34" charset="-122"/>
                <a:ea typeface="微软雅黑" panose="020B0503020204020204" pitchFamily="34" charset="-122"/>
              </a:rPr>
              <a:t>0  </a:t>
            </a:r>
          </a:p>
        </p:txBody>
      </p:sp>
      <p:grpSp>
        <p:nvGrpSpPr>
          <p:cNvPr id="26" name="组合 25"/>
          <p:cNvGrpSpPr/>
          <p:nvPr/>
        </p:nvGrpSpPr>
        <p:grpSpPr>
          <a:xfrm>
            <a:off x="4649618" y="2311215"/>
            <a:ext cx="327334" cy="804071"/>
            <a:chOff x="4191141" y="3100286"/>
            <a:chExt cx="327334" cy="804071"/>
          </a:xfrm>
        </p:grpSpPr>
        <p:sp>
          <p:nvSpPr>
            <p:cNvPr id="27" name="下箭头 26"/>
            <p:cNvSpPr/>
            <p:nvPr/>
          </p:nvSpPr>
          <p:spPr>
            <a:xfrm>
              <a:off x="4305081" y="3100286"/>
              <a:ext cx="45719" cy="484721"/>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191141" y="3535025"/>
              <a:ext cx="327334" cy="369332"/>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endParaRPr>
            </a:p>
          </p:txBody>
        </p:sp>
      </p:grpSp>
      <p:sp>
        <p:nvSpPr>
          <p:cNvPr id="29" name="矩形 28"/>
          <p:cNvSpPr/>
          <p:nvPr/>
        </p:nvSpPr>
        <p:spPr>
          <a:xfrm>
            <a:off x="4657317" y="1694718"/>
            <a:ext cx="31931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1</a:t>
            </a:r>
            <a:endParaRPr lang="zh-CN" altLang="en-US" dirty="0"/>
          </a:p>
        </p:txBody>
      </p:sp>
      <p:grpSp>
        <p:nvGrpSpPr>
          <p:cNvPr id="30" name="组合 29"/>
          <p:cNvGrpSpPr/>
          <p:nvPr/>
        </p:nvGrpSpPr>
        <p:grpSpPr>
          <a:xfrm>
            <a:off x="4884182" y="2311215"/>
            <a:ext cx="327334" cy="1492072"/>
            <a:chOff x="4425705" y="3100286"/>
            <a:chExt cx="327334" cy="1492072"/>
          </a:xfrm>
        </p:grpSpPr>
        <p:sp>
          <p:nvSpPr>
            <p:cNvPr id="31" name="矩形 30"/>
            <p:cNvSpPr/>
            <p:nvPr/>
          </p:nvSpPr>
          <p:spPr>
            <a:xfrm>
              <a:off x="4425705" y="4223026"/>
              <a:ext cx="327334" cy="369332"/>
            </a:xfrm>
            <a:prstGeom prst="rect">
              <a:avLst/>
            </a:prstGeom>
          </p:spPr>
          <p:txBody>
            <a:bodyPr wrap="none">
              <a:spAutoFit/>
            </a:bodyPr>
            <a:lstStyle/>
            <a:p>
              <a:r>
                <a:rPr lang="en-US" altLang="zh-CN" b="1" dirty="0">
                  <a:solidFill>
                    <a:srgbClr val="FF0000"/>
                  </a:solidFill>
                  <a:latin typeface="微软雅黑" panose="020B0503020204020204" pitchFamily="34" charset="-122"/>
                  <a:ea typeface="微软雅黑" panose="020B0503020204020204" pitchFamily="34" charset="-122"/>
                </a:rPr>
                <a:t>0</a:t>
              </a:r>
              <a:endParaRPr lang="zh-CN" altLang="en-US" b="1" dirty="0">
                <a:solidFill>
                  <a:srgbClr val="FF0000"/>
                </a:solidFill>
              </a:endParaRPr>
            </a:p>
          </p:txBody>
        </p:sp>
        <p:sp>
          <p:nvSpPr>
            <p:cNvPr id="32" name="下箭头 31"/>
            <p:cNvSpPr/>
            <p:nvPr/>
          </p:nvSpPr>
          <p:spPr>
            <a:xfrm>
              <a:off x="4543964" y="3100286"/>
              <a:ext cx="45719" cy="1142623"/>
            </a:xfrm>
            <a:prstGeom prst="downArrow">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4884182" y="1700026"/>
            <a:ext cx="31931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1</a:t>
            </a:r>
            <a:endParaRPr lang="zh-CN" altLang="en-US" dirty="0"/>
          </a:p>
        </p:txBody>
      </p:sp>
      <p:grpSp>
        <p:nvGrpSpPr>
          <p:cNvPr id="34" name="组合 33"/>
          <p:cNvGrpSpPr/>
          <p:nvPr/>
        </p:nvGrpSpPr>
        <p:grpSpPr>
          <a:xfrm>
            <a:off x="5068656" y="2341241"/>
            <a:ext cx="319318" cy="2038261"/>
            <a:chOff x="4610179" y="3130312"/>
            <a:chExt cx="319318" cy="2038261"/>
          </a:xfrm>
        </p:grpSpPr>
        <p:sp>
          <p:nvSpPr>
            <p:cNvPr id="35" name="矩形 34"/>
            <p:cNvSpPr/>
            <p:nvPr/>
          </p:nvSpPr>
          <p:spPr>
            <a:xfrm>
              <a:off x="4610179" y="4799241"/>
              <a:ext cx="31931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0</a:t>
              </a:r>
              <a:endParaRPr lang="zh-CN" altLang="en-US" dirty="0"/>
            </a:p>
          </p:txBody>
        </p:sp>
        <p:sp>
          <p:nvSpPr>
            <p:cNvPr id="36" name="下箭头 35"/>
            <p:cNvSpPr/>
            <p:nvPr/>
          </p:nvSpPr>
          <p:spPr>
            <a:xfrm>
              <a:off x="4754344" y="3130312"/>
              <a:ext cx="46845" cy="1715165"/>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84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vertical)">
                                      <p:cBhvr>
                                        <p:cTn id="10" dur="500"/>
                                        <p:tgtEl>
                                          <p:spTgt spid="7"/>
                                        </p:tgtEl>
                                      </p:cBhvr>
                                    </p:animEffect>
                                  </p:childTnLst>
                                </p:cTn>
                              </p:par>
                              <p:par>
                                <p:cTn id="11" presetID="3" presetClass="entr" presetSubtype="5"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5"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vertic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vertic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blinds(horizontal)">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linds(vertical)">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5"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linds(vertical)">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5"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blinds(vertical)">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5"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vertical)">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blinds(horizontal)">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5"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blinds(vertical)">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5"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blinds(vertical)">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5"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blinds(vertical)">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blinds(vertical)">
                                      <p:cBhvr>
                                        <p:cTn id="78" dur="500"/>
                                        <p:tgtEl>
                                          <p:spTgt spid="23"/>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blinds(horizontal)">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blinds(horizontal)">
                                      <p:cBhvr>
                                        <p:cTn id="8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17" grpId="0"/>
      <p:bldP spid="18" grpId="0"/>
      <p:bldP spid="20" grpId="0"/>
      <p:bldP spid="21" grpId="0"/>
      <p:bldP spid="23" grpId="0"/>
      <p:bldP spid="25" grpId="0"/>
      <p:bldP spid="29"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编码规则</a:t>
            </a:r>
            <a:r>
              <a:rPr lang="en-US" altLang="zh-CN" dirty="0"/>
              <a:t>——</a:t>
            </a:r>
            <a:r>
              <a:rPr lang="zh-CN" altLang="en-US" dirty="0"/>
              <a:t>抽象化总结</a:t>
            </a:r>
          </a:p>
        </p:txBody>
      </p:sp>
      <p:sp>
        <p:nvSpPr>
          <p:cNvPr id="3" name="内容占位符 2"/>
          <p:cNvSpPr>
            <a:spLocks noGrp="1"/>
          </p:cNvSpPr>
          <p:nvPr>
            <p:ph idx="1"/>
          </p:nvPr>
        </p:nvSpPr>
        <p:spPr>
          <a:xfrm>
            <a:off x="487822" y="942764"/>
            <a:ext cx="11388619" cy="5915236"/>
          </a:xfrm>
        </p:spPr>
        <p:txBody>
          <a:bodyPr>
            <a:normAutofit/>
          </a:bodyPr>
          <a:lstStyle/>
          <a:p>
            <a:pPr eaLnBrk="1" hangingPunct="1">
              <a:lnSpc>
                <a:spcPct val="150000"/>
              </a:lnSpc>
            </a:pPr>
            <a:r>
              <a:rPr lang="zh-CN" altLang="en-US" sz="2400" dirty="0"/>
              <a:t>将待编码的</a:t>
            </a:r>
            <a:r>
              <a:rPr lang="en-US" altLang="zh-CN" sz="2400" dirty="0"/>
              <a:t>k</a:t>
            </a:r>
            <a:r>
              <a:rPr lang="zh-CN" altLang="en-US" sz="2400" dirty="0"/>
              <a:t>位有效信息位组表达为多项式</a:t>
            </a:r>
            <a:r>
              <a:rPr lang="en-US" altLang="zh-CN" sz="2400" dirty="0"/>
              <a:t>M(x)</a:t>
            </a:r>
          </a:p>
          <a:p>
            <a:pPr marL="0" indent="0" eaLnBrk="1" hangingPunct="1">
              <a:lnSpc>
                <a:spcPct val="150000"/>
              </a:lnSpc>
              <a:buNone/>
            </a:pPr>
            <a:r>
              <a:rPr lang="en-US" altLang="zh-CN" sz="2400" dirty="0"/>
              <a:t>            </a:t>
            </a:r>
            <a:r>
              <a:rPr lang="en-US" altLang="zh-CN" sz="2400" dirty="0">
                <a:solidFill>
                  <a:srgbClr val="C00000"/>
                </a:solidFill>
              </a:rPr>
              <a:t>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)=b</a:t>
            </a:r>
            <a:r>
              <a:rPr lang="en-US" altLang="zh-CN" sz="2400" baseline="-25000" dirty="0">
                <a:solidFill>
                  <a:srgbClr val="C00000"/>
                </a:solidFill>
              </a:rPr>
              <a:t>k-1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k-2</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k-2 </a:t>
            </a:r>
            <a:r>
              <a:rPr lang="en-US" altLang="zh-CN" sz="2400" dirty="0">
                <a:solidFill>
                  <a:srgbClr val="C00000"/>
                </a:solidFill>
              </a:rPr>
              <a:t>+</a:t>
            </a:r>
            <a:r>
              <a:rPr lang="en-US" altLang="zh-CN" sz="2400" dirty="0">
                <a:solidFill>
                  <a:srgbClr val="C00000"/>
                </a:solidFill>
                <a:latin typeface="宋体" panose="02010600030101010101" pitchFamily="2" charset="-122"/>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0 </a:t>
            </a:r>
            <a:r>
              <a:rPr lang="en-US" altLang="zh-CN" sz="2400" baseline="-25000" dirty="0"/>
              <a:t>             </a:t>
            </a:r>
            <a:r>
              <a:rPr lang="en-US" altLang="zh-CN" sz="3200" i="1" dirty="0">
                <a:solidFill>
                  <a:srgbClr val="C00000"/>
                </a:solidFill>
                <a:latin typeface="Times New Roman" panose="02020603050405020304" pitchFamily="18" charset="0"/>
                <a:cs typeface="Times New Roman" panose="02020603050405020304" pitchFamily="18" charset="0"/>
              </a:rPr>
              <a:t>x=2</a:t>
            </a:r>
            <a:endParaRPr lang="en-US" altLang="zh-CN" sz="2400" dirty="0">
              <a:solidFill>
                <a:srgbClr val="C00000"/>
              </a:solidFill>
            </a:endParaRPr>
          </a:p>
          <a:p>
            <a:pPr eaLnBrk="1" hangingPunct="1">
              <a:lnSpc>
                <a:spcPct val="150000"/>
              </a:lnSpc>
            </a:pPr>
            <a:r>
              <a:rPr lang="zh-CN" altLang="en-US" sz="2400" dirty="0"/>
              <a:t>将</a:t>
            </a:r>
            <a:r>
              <a:rPr lang="zh-CN" altLang="en-US" sz="2400" b="1" dirty="0"/>
              <a:t>数据左移 </a:t>
            </a:r>
            <a:r>
              <a:rPr lang="en-US" altLang="zh-CN" sz="2400" b="1" dirty="0"/>
              <a:t>r </a:t>
            </a:r>
            <a:r>
              <a:rPr lang="zh-CN" altLang="en-US" sz="2400" b="1" dirty="0"/>
              <a:t>位</a:t>
            </a:r>
            <a:r>
              <a:rPr lang="zh-CN" altLang="en-US" sz="2400" dirty="0"/>
              <a:t>，空出</a:t>
            </a:r>
            <a:r>
              <a:rPr lang="en-US" altLang="zh-CN" sz="2400" dirty="0"/>
              <a:t>r</a:t>
            </a:r>
            <a:r>
              <a:rPr lang="zh-CN" altLang="en-US" sz="2400" dirty="0"/>
              <a:t>位校验位</a:t>
            </a:r>
            <a:r>
              <a:rPr lang="zh-CN" altLang="en-US" sz="2400" b="1" dirty="0"/>
              <a:t>（冗余位）</a:t>
            </a:r>
            <a:r>
              <a:rPr lang="zh-CN" altLang="en-US" sz="2400" dirty="0"/>
              <a:t>，变成 </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endParaRPr lang="en-US" altLang="zh-CN" sz="2400" dirty="0"/>
          </a:p>
          <a:p>
            <a:pPr>
              <a:lnSpc>
                <a:spcPct val="150000"/>
              </a:lnSpc>
            </a:pPr>
            <a:r>
              <a:rPr lang="zh-CN" altLang="en-US" sz="2400" dirty="0"/>
              <a:t>将</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err="1">
                <a:latin typeface="Times New Roman" panose="02020603050405020304" pitchFamily="18" charset="0"/>
                <a:cs typeface="Times New Roman" panose="02020603050405020304" pitchFamily="18" charset="0"/>
              </a:rPr>
              <a:t>x</a:t>
            </a:r>
            <a:r>
              <a:rPr lang="en-US" altLang="zh-CN" sz="2400" baseline="50000" dirty="0" err="1"/>
              <a:t>r</a:t>
            </a:r>
            <a:r>
              <a:rPr lang="en-US" altLang="zh-CN" sz="2400" baseline="50000" dirty="0"/>
              <a:t> </a:t>
            </a:r>
            <a:r>
              <a:rPr lang="zh-CN" altLang="en-US" sz="2400" dirty="0"/>
              <a:t>除以生成多项式 </a:t>
            </a:r>
            <a:r>
              <a:rPr lang="en-US" altLang="zh-CN" sz="2400" dirty="0"/>
              <a:t>G(</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，商为</a:t>
            </a:r>
            <a:r>
              <a:rPr lang="en-US" altLang="zh-CN" sz="2400" dirty="0"/>
              <a:t>Q(</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a:t>
            </a:r>
            <a:r>
              <a:rPr lang="en-US" altLang="zh-CN" sz="2400" dirty="0"/>
              <a:t> </a:t>
            </a:r>
            <a:r>
              <a:rPr lang="zh-CN" altLang="en-US" sz="2400" dirty="0"/>
              <a:t>余数</a:t>
            </a:r>
            <a:r>
              <a:rPr lang="en-US" altLang="zh-CN" sz="2400" dirty="0"/>
              <a:t>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marL="457200" lvl="1" indent="0" eaLnBrk="1" hangingPunct="1">
              <a:lnSpc>
                <a:spcPct val="150000"/>
              </a:lnSpc>
              <a:buNone/>
            </a:pPr>
            <a:r>
              <a:rPr lang="en-US" altLang="zh-CN" sz="2400" dirty="0"/>
              <a:t>       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r>
              <a:rPr lang="en-US" altLang="zh-CN" sz="2400" dirty="0"/>
              <a:t>= Q(</a:t>
            </a:r>
            <a:r>
              <a:rPr lang="en-US" altLang="zh-CN" sz="2400" i="1" dirty="0">
                <a:latin typeface="Times New Roman" panose="02020603050405020304" pitchFamily="18" charset="0"/>
                <a:cs typeface="Times New Roman" panose="02020603050405020304" pitchFamily="18" charset="0"/>
              </a:rPr>
              <a:t>x</a:t>
            </a:r>
            <a:r>
              <a:rPr lang="en-US" altLang="zh-CN" sz="2400" dirty="0"/>
              <a:t>) · G(</a:t>
            </a:r>
            <a:r>
              <a:rPr lang="en-US" altLang="zh-CN" sz="2400" i="1" dirty="0">
                <a:latin typeface="Times New Roman" panose="02020603050405020304" pitchFamily="18" charset="0"/>
                <a:cs typeface="Times New Roman" panose="02020603050405020304" pitchFamily="18" charset="0"/>
              </a:rPr>
              <a:t>x</a:t>
            </a:r>
            <a:r>
              <a:rPr lang="en-US" altLang="zh-CN" sz="2400" dirty="0"/>
              <a:t>) + R(</a:t>
            </a:r>
            <a:r>
              <a:rPr lang="en-US" altLang="zh-CN" sz="2400" i="1" dirty="0">
                <a:latin typeface="Times New Roman" panose="02020603050405020304" pitchFamily="18" charset="0"/>
                <a:cs typeface="Times New Roman" panose="02020603050405020304" pitchFamily="18" charset="0"/>
              </a:rPr>
              <a:t>x</a:t>
            </a:r>
            <a:r>
              <a:rPr lang="en-US" altLang="zh-CN" sz="2400" dirty="0"/>
              <a:t>)</a:t>
            </a:r>
          </a:p>
          <a:p>
            <a:pPr eaLnBrk="1" hangingPunct="1">
              <a:lnSpc>
                <a:spcPct val="150000"/>
              </a:lnSpc>
            </a:pPr>
            <a:r>
              <a:rPr lang="zh-CN" altLang="en-US" sz="2400" dirty="0"/>
              <a:t>将</a:t>
            </a:r>
            <a:r>
              <a:rPr lang="zh-CN" altLang="en-US" sz="2400" b="1" dirty="0"/>
              <a:t>余数填充（模二加）在校验位</a:t>
            </a:r>
          </a:p>
          <a:p>
            <a:pPr marL="0" indent="0" eaLnBrk="1" hangingPunct="1">
              <a:lnSpc>
                <a:spcPct val="150000"/>
              </a:lnSpc>
              <a:buNone/>
            </a:pPr>
            <a:r>
              <a:rPr lang="en-US" altLang="zh-CN" sz="2400" dirty="0">
                <a:solidFill>
                  <a:srgbClr val="C00000"/>
                </a:solidFill>
              </a:rPr>
              <a:t>            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r>
              <a:rPr lang="en-US" altLang="zh-CN" sz="2400" baseline="50000" dirty="0">
                <a:solidFill>
                  <a:srgbClr val="C00000"/>
                </a:solidFill>
              </a:rPr>
              <a:t>r </a:t>
            </a:r>
            <a:r>
              <a:rPr lang="en-US" altLang="zh-CN" sz="2400" dirty="0">
                <a:solidFill>
                  <a:srgbClr val="C00000"/>
                </a:solidFill>
              </a:rPr>
              <a:t>+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p>
          <a:p>
            <a:pPr eaLnBrk="1" hangingPunct="1">
              <a:lnSpc>
                <a:spcPct val="150000"/>
              </a:lnSpc>
              <a:buNone/>
            </a:pPr>
            <a:r>
              <a:rPr lang="en-US" altLang="zh-CN" sz="2400" b="1" dirty="0">
                <a:solidFill>
                  <a:srgbClr val="C00000"/>
                </a:solidFill>
              </a:rPr>
              <a:t>   </a:t>
            </a:r>
            <a:r>
              <a:rPr lang="zh-CN" altLang="en-US" sz="2400" b="1" dirty="0">
                <a:solidFill>
                  <a:srgbClr val="C00000"/>
                </a:solidFill>
              </a:rPr>
              <a:t>编码规则：</a:t>
            </a:r>
            <a:r>
              <a:rPr lang="en-US" altLang="zh-CN" sz="2400" dirty="0">
                <a:solidFill>
                  <a:srgbClr val="C00000"/>
                </a:solidFill>
              </a:rPr>
              <a:t> </a:t>
            </a:r>
            <a:r>
              <a:rPr lang="en-US" altLang="zh-CN" sz="2400" u="sng" dirty="0">
                <a:solidFill>
                  <a:srgbClr val="C00000"/>
                </a:solidFill>
              </a:rPr>
              <a:t>CRC</a:t>
            </a:r>
            <a:r>
              <a:rPr lang="zh-CN" altLang="en-US" sz="2400" u="sng" dirty="0">
                <a:solidFill>
                  <a:srgbClr val="C00000"/>
                </a:solidFill>
              </a:rPr>
              <a:t>编码可被</a:t>
            </a:r>
            <a:r>
              <a:rPr lang="en-US" altLang="zh-CN" sz="2400" u="sng" dirty="0">
                <a:solidFill>
                  <a:srgbClr val="C00000"/>
                </a:solidFill>
              </a:rPr>
              <a:t>G(</a:t>
            </a:r>
            <a:r>
              <a:rPr lang="en-US" altLang="zh-CN" sz="2400" i="1" u="sng" dirty="0">
                <a:solidFill>
                  <a:srgbClr val="C00000"/>
                </a:solidFill>
                <a:latin typeface="Times New Roman" panose="02020603050405020304" pitchFamily="18" charset="0"/>
                <a:cs typeface="Times New Roman" panose="02020603050405020304" pitchFamily="18" charset="0"/>
              </a:rPr>
              <a:t>x</a:t>
            </a:r>
            <a:r>
              <a:rPr lang="en-US" altLang="zh-CN" sz="2400" u="sng" dirty="0">
                <a:solidFill>
                  <a:srgbClr val="C00000"/>
                </a:solidFill>
              </a:rPr>
              <a:t>)</a:t>
            </a:r>
            <a:r>
              <a:rPr lang="zh-CN" altLang="en-US" sz="2400" u="sng" dirty="0">
                <a:solidFill>
                  <a:srgbClr val="C00000"/>
                </a:solidFill>
              </a:rPr>
              <a:t>表示的编码整除</a:t>
            </a:r>
            <a:endParaRPr lang="zh-CN" altLang="en-US" sz="2400" u="sng" baseline="50000" dirty="0">
              <a:solidFill>
                <a:srgbClr val="C00000"/>
              </a:solidFill>
            </a:endParaRPr>
          </a:p>
        </p:txBody>
      </p:sp>
    </p:spTree>
    <p:extLst>
      <p:ext uri="{BB962C8B-B14F-4D97-AF65-F5344CB8AC3E}">
        <p14:creationId xmlns:p14="http://schemas.microsoft.com/office/powerpoint/2010/main" val="207069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课堂编码练习</a:t>
            </a:r>
          </a:p>
        </p:txBody>
      </p:sp>
      <p:sp>
        <p:nvSpPr>
          <p:cNvPr id="3" name="内容占位符 2"/>
          <p:cNvSpPr>
            <a:spLocks noGrp="1"/>
          </p:cNvSpPr>
          <p:nvPr>
            <p:ph idx="1"/>
          </p:nvPr>
        </p:nvSpPr>
        <p:spPr/>
        <p:txBody>
          <a:bodyPr/>
          <a:lstStyle/>
          <a:p>
            <a:r>
              <a:rPr lang="zh-CN" altLang="en-US" dirty="0"/>
              <a:t>将</a:t>
            </a:r>
            <a:r>
              <a:rPr lang="en-US" altLang="zh-CN" dirty="0"/>
              <a:t>4</a:t>
            </a:r>
            <a:r>
              <a:rPr lang="zh-CN" altLang="en-US" dirty="0"/>
              <a:t>位有效信息</a:t>
            </a:r>
            <a:r>
              <a:rPr lang="en-US" altLang="zh-CN" dirty="0"/>
              <a:t>1001</a:t>
            </a:r>
            <a:r>
              <a:rPr lang="zh-CN" altLang="en-US" dirty="0"/>
              <a:t>编成循环校验码，选择生成多项式</a:t>
            </a:r>
            <a:r>
              <a:rPr lang="en-US" altLang="zh-CN" dirty="0"/>
              <a:t>X3+X1+X0</a:t>
            </a:r>
            <a:r>
              <a:rPr lang="zh-CN" altLang="en-US" dirty="0"/>
              <a:t>，试写出编码过程。</a:t>
            </a:r>
          </a:p>
          <a:p>
            <a:r>
              <a:rPr lang="en-US" altLang="zh-CN" sz="2800" dirty="0">
                <a:latin typeface="+mn-ea"/>
                <a:ea typeface="+mn-ea"/>
              </a:rPr>
              <a:t>1</a:t>
            </a:r>
            <a:r>
              <a:rPr lang="zh-CN" altLang="en-US" sz="2800" dirty="0">
                <a:latin typeface="+mn-ea"/>
                <a:ea typeface="+mn-ea"/>
              </a:rPr>
              <a:t>、</a:t>
            </a:r>
            <a:r>
              <a:rPr lang="en-US" altLang="zh-CN" sz="2800" dirty="0">
                <a:latin typeface="+mn-ea"/>
                <a:ea typeface="+mn-ea"/>
              </a:rPr>
              <a:t>M(x)=X</a:t>
            </a:r>
            <a:r>
              <a:rPr lang="en-US" altLang="zh-CN" sz="2800" baseline="30000" dirty="0">
                <a:latin typeface="+mn-ea"/>
                <a:ea typeface="+mn-ea"/>
              </a:rPr>
              <a:t>3</a:t>
            </a:r>
            <a:r>
              <a:rPr lang="en-US" altLang="zh-CN" sz="2800" dirty="0">
                <a:latin typeface="+mn-ea"/>
                <a:ea typeface="+mn-ea"/>
              </a:rPr>
              <a:t>+1=1001</a:t>
            </a:r>
          </a:p>
          <a:p>
            <a:r>
              <a:rPr lang="en-US" altLang="zh-CN" sz="2800" dirty="0">
                <a:latin typeface="+mn-ea"/>
                <a:ea typeface="+mn-ea"/>
              </a:rPr>
              <a:t>2</a:t>
            </a:r>
            <a:r>
              <a:rPr lang="zh-CN" altLang="en-US" sz="2800" dirty="0">
                <a:latin typeface="+mn-ea"/>
                <a:ea typeface="+mn-ea"/>
              </a:rPr>
              <a:t>、</a:t>
            </a:r>
            <a:r>
              <a:rPr lang="en-US" altLang="zh-CN" sz="2800" dirty="0">
                <a:latin typeface="+mn-ea"/>
                <a:ea typeface="+mn-ea"/>
              </a:rPr>
              <a:t>G(x)=X</a:t>
            </a:r>
            <a:r>
              <a:rPr lang="en-US" altLang="zh-CN" sz="2800" baseline="30000" dirty="0">
                <a:latin typeface="+mn-ea"/>
                <a:ea typeface="+mn-ea"/>
              </a:rPr>
              <a:t>3</a:t>
            </a:r>
            <a:r>
              <a:rPr lang="en-US" altLang="zh-CN" sz="2800" dirty="0">
                <a:latin typeface="+mn-ea"/>
                <a:ea typeface="+mn-ea"/>
              </a:rPr>
              <a:t>+X</a:t>
            </a:r>
            <a:r>
              <a:rPr lang="en-US" altLang="zh-CN" sz="2800" baseline="30000" dirty="0">
                <a:latin typeface="+mn-ea"/>
                <a:ea typeface="+mn-ea"/>
              </a:rPr>
              <a:t>1</a:t>
            </a:r>
            <a:r>
              <a:rPr lang="en-US" altLang="zh-CN" sz="2800" dirty="0">
                <a:latin typeface="+mn-ea"/>
                <a:ea typeface="+mn-ea"/>
              </a:rPr>
              <a:t>+X</a:t>
            </a:r>
            <a:r>
              <a:rPr lang="en-US" altLang="zh-CN" sz="2800" baseline="30000" dirty="0">
                <a:latin typeface="+mn-ea"/>
                <a:ea typeface="+mn-ea"/>
              </a:rPr>
              <a:t>0</a:t>
            </a:r>
            <a:r>
              <a:rPr lang="en-US" altLang="zh-CN" sz="2800" dirty="0">
                <a:latin typeface="+mn-ea"/>
                <a:ea typeface="+mn-ea"/>
              </a:rPr>
              <a:t>=1011</a:t>
            </a:r>
            <a:r>
              <a:rPr lang="zh-CN" altLang="en-US" sz="2800" dirty="0">
                <a:latin typeface="+mn-ea"/>
                <a:ea typeface="+mn-ea"/>
              </a:rPr>
              <a:t>为</a:t>
            </a:r>
            <a:r>
              <a:rPr lang="en-US" altLang="zh-CN" sz="2800" dirty="0">
                <a:latin typeface="+mn-ea"/>
                <a:ea typeface="+mn-ea"/>
              </a:rPr>
              <a:t>4</a:t>
            </a:r>
            <a:r>
              <a:rPr lang="zh-CN" altLang="en-US" sz="2800" dirty="0">
                <a:latin typeface="+mn-ea"/>
                <a:ea typeface="+mn-ea"/>
              </a:rPr>
              <a:t>位（</a:t>
            </a:r>
            <a:r>
              <a:rPr lang="en-US" altLang="zh-CN" sz="2800" dirty="0">
                <a:latin typeface="+mn-ea"/>
                <a:ea typeface="+mn-ea"/>
              </a:rPr>
              <a:t>3-0</a:t>
            </a:r>
            <a:r>
              <a:rPr lang="zh-CN" altLang="en-US" sz="2800" dirty="0">
                <a:latin typeface="+mn-ea"/>
                <a:ea typeface="+mn-ea"/>
              </a:rPr>
              <a:t>位），所以需要把</a:t>
            </a:r>
            <a:r>
              <a:rPr lang="en-US" altLang="zh-CN" sz="2800" dirty="0">
                <a:latin typeface="+mn-ea"/>
                <a:ea typeface="+mn-ea"/>
              </a:rPr>
              <a:t>M(x)</a:t>
            </a:r>
            <a:r>
              <a:rPr lang="zh-CN" altLang="en-US" sz="2800" dirty="0">
                <a:latin typeface="+mn-ea"/>
                <a:ea typeface="+mn-ea"/>
              </a:rPr>
              <a:t>左移</a:t>
            </a:r>
            <a:r>
              <a:rPr lang="en-US" altLang="zh-CN" sz="2800" dirty="0">
                <a:latin typeface="+mn-ea"/>
                <a:ea typeface="+mn-ea"/>
              </a:rPr>
              <a:t>3</a:t>
            </a:r>
            <a:r>
              <a:rPr lang="zh-CN" altLang="en-US" sz="2800" dirty="0">
                <a:latin typeface="+mn-ea"/>
                <a:ea typeface="+mn-ea"/>
              </a:rPr>
              <a:t>位，得到</a:t>
            </a:r>
            <a:r>
              <a:rPr lang="en-US" altLang="zh-CN" sz="2800" dirty="0">
                <a:latin typeface="+mn-ea"/>
                <a:ea typeface="+mn-ea"/>
              </a:rPr>
              <a:t>M(x)·X</a:t>
            </a:r>
            <a:r>
              <a:rPr lang="en-US" altLang="zh-CN" sz="2800" baseline="30000" dirty="0">
                <a:latin typeface="+mn-ea"/>
                <a:ea typeface="+mn-ea"/>
              </a:rPr>
              <a:t>3</a:t>
            </a:r>
            <a:endParaRPr lang="zh-CN" altLang="en-US" sz="2800" dirty="0">
              <a:latin typeface="+mn-ea"/>
              <a:ea typeface="+mn-ea"/>
            </a:endParaRPr>
          </a:p>
          <a:p>
            <a:r>
              <a:rPr lang="en-US" altLang="zh-CN" sz="2800" dirty="0">
                <a:latin typeface="+mn-ea"/>
                <a:ea typeface="+mn-ea"/>
              </a:rPr>
              <a:t>3</a:t>
            </a:r>
            <a:r>
              <a:rPr lang="zh-CN" altLang="en-US" sz="2800" dirty="0">
                <a:latin typeface="+mn-ea"/>
                <a:ea typeface="+mn-ea"/>
              </a:rPr>
              <a:t>、</a:t>
            </a:r>
            <a:r>
              <a:rPr lang="en-US" altLang="zh-CN" sz="2800" dirty="0">
                <a:latin typeface="+mn-ea"/>
                <a:ea typeface="+mn-ea"/>
              </a:rPr>
              <a:t>M(x)·X</a:t>
            </a:r>
            <a:r>
              <a:rPr lang="en-US" altLang="zh-CN" sz="2800" baseline="30000" dirty="0">
                <a:latin typeface="+mn-ea"/>
                <a:ea typeface="+mn-ea"/>
              </a:rPr>
              <a:t>3</a:t>
            </a:r>
            <a:r>
              <a:rPr lang="en-US" altLang="zh-CN" sz="2800" dirty="0">
                <a:latin typeface="+mn-ea"/>
                <a:ea typeface="+mn-ea"/>
              </a:rPr>
              <a:t>=X</a:t>
            </a:r>
            <a:r>
              <a:rPr lang="en-US" altLang="zh-CN" sz="2800" baseline="30000" dirty="0">
                <a:latin typeface="+mn-ea"/>
                <a:ea typeface="+mn-ea"/>
              </a:rPr>
              <a:t>6</a:t>
            </a:r>
            <a:r>
              <a:rPr lang="en-US" altLang="zh-CN" sz="2800" dirty="0">
                <a:latin typeface="+mn-ea"/>
                <a:ea typeface="+mn-ea"/>
              </a:rPr>
              <a:t>+X</a:t>
            </a:r>
            <a:r>
              <a:rPr lang="en-US" altLang="zh-CN" sz="2800" baseline="30000" dirty="0">
                <a:latin typeface="+mn-ea"/>
                <a:ea typeface="+mn-ea"/>
              </a:rPr>
              <a:t>3</a:t>
            </a:r>
            <a:r>
              <a:rPr lang="en-US" altLang="zh-CN" sz="2800" dirty="0">
                <a:latin typeface="+mn-ea"/>
                <a:ea typeface="+mn-ea"/>
              </a:rPr>
              <a:t>=1001 000</a:t>
            </a:r>
          </a:p>
          <a:p>
            <a:r>
              <a:rPr lang="en-US" altLang="zh-CN" sz="2800" dirty="0">
                <a:latin typeface="+mn-ea"/>
                <a:ea typeface="+mn-ea"/>
              </a:rPr>
              <a:t>4</a:t>
            </a:r>
            <a:r>
              <a:rPr lang="zh-CN" altLang="en-US" sz="2800" dirty="0">
                <a:latin typeface="+mn-ea"/>
                <a:ea typeface="+mn-ea"/>
              </a:rPr>
              <a:t>、</a:t>
            </a:r>
            <a:r>
              <a:rPr lang="en-US" altLang="zh-CN" sz="2800" dirty="0">
                <a:latin typeface="+mn-ea"/>
                <a:ea typeface="+mn-ea"/>
              </a:rPr>
              <a:t>M(x)·X</a:t>
            </a:r>
            <a:r>
              <a:rPr lang="en-US" altLang="zh-CN" sz="2800" baseline="30000" dirty="0">
                <a:latin typeface="+mn-ea"/>
                <a:ea typeface="+mn-ea"/>
              </a:rPr>
              <a:t>3</a:t>
            </a:r>
            <a:r>
              <a:rPr lang="zh-CN" altLang="en-US" sz="2800" dirty="0">
                <a:latin typeface="+mn-ea"/>
                <a:ea typeface="+mn-ea"/>
              </a:rPr>
              <a:t>模二除得到多项式</a:t>
            </a:r>
            <a:r>
              <a:rPr lang="en-US" altLang="zh-CN" sz="2800" dirty="0">
                <a:latin typeface="+mn-ea"/>
                <a:ea typeface="+mn-ea"/>
              </a:rPr>
              <a:t>G(x)</a:t>
            </a:r>
            <a:r>
              <a:rPr lang="zh-CN" altLang="en-US" sz="2800" dirty="0">
                <a:latin typeface="+mn-ea"/>
                <a:ea typeface="+mn-ea"/>
              </a:rPr>
              <a:t>：</a:t>
            </a:r>
            <a:endParaRPr lang="en-US" altLang="zh-CN" sz="2800" dirty="0">
              <a:latin typeface="+mn-ea"/>
              <a:ea typeface="+mn-ea"/>
            </a:endParaRPr>
          </a:p>
          <a:p>
            <a:pPr lvl="1"/>
            <a:r>
              <a:rPr lang="zh-CN" altLang="en-US" dirty="0"/>
              <a:t>用模二除：</a:t>
            </a:r>
            <a:r>
              <a:rPr lang="en-US" altLang="zh-CN" dirty="0"/>
              <a:t>1001 000/1011=1010+110/1011</a:t>
            </a:r>
          </a:p>
          <a:p>
            <a:pPr marL="342900" lvl="1" indent="-342900">
              <a:spcBef>
                <a:spcPts val="1000"/>
              </a:spcBef>
              <a:buFont typeface="Wingdings" panose="05000000000000000000" pitchFamily="2" charset="2"/>
              <a:buChar char="n"/>
            </a:pPr>
            <a:r>
              <a:rPr lang="en-US" altLang="zh-CN" sz="2800" dirty="0">
                <a:solidFill>
                  <a:schemeClr val="tx1"/>
                </a:solidFill>
                <a:latin typeface="+mn-ea"/>
                <a:ea typeface="+mn-ea"/>
              </a:rPr>
              <a:t>5</a:t>
            </a:r>
            <a:r>
              <a:rPr lang="zh-CN" altLang="en-US" sz="2800" dirty="0">
                <a:solidFill>
                  <a:schemeClr val="tx1"/>
                </a:solidFill>
                <a:latin typeface="+mn-ea"/>
                <a:ea typeface="+mn-ea"/>
              </a:rPr>
              <a:t>、拼装：</a:t>
            </a:r>
            <a:r>
              <a:rPr lang="en-US" altLang="zh-CN" sz="2800" dirty="0">
                <a:solidFill>
                  <a:schemeClr val="tx1"/>
                </a:solidFill>
                <a:latin typeface="+mn-ea"/>
                <a:ea typeface="+mn-ea"/>
              </a:rPr>
              <a:t>M(x)·</a:t>
            </a:r>
            <a:r>
              <a:rPr lang="en-US" altLang="zh-CN" sz="2800" dirty="0">
                <a:latin typeface="+mn-ea"/>
              </a:rPr>
              <a:t> </a:t>
            </a:r>
            <a:r>
              <a:rPr lang="en-US" altLang="zh-CN" sz="2800" dirty="0">
                <a:solidFill>
                  <a:schemeClr val="tx1"/>
                </a:solidFill>
                <a:latin typeface="+mn-ea"/>
              </a:rPr>
              <a:t>X</a:t>
            </a:r>
            <a:r>
              <a:rPr lang="en-US" altLang="zh-CN" sz="2800" baseline="30000" dirty="0">
                <a:solidFill>
                  <a:schemeClr val="tx1"/>
                </a:solidFill>
                <a:latin typeface="+mn-ea"/>
              </a:rPr>
              <a:t>3</a:t>
            </a:r>
            <a:r>
              <a:rPr lang="en-US" altLang="zh-CN" sz="2800" baseline="30000" dirty="0">
                <a:latin typeface="+mn-ea"/>
              </a:rPr>
              <a:t> </a:t>
            </a:r>
            <a:r>
              <a:rPr lang="en-US" altLang="zh-CN" sz="2800" dirty="0">
                <a:solidFill>
                  <a:schemeClr val="tx1"/>
                </a:solidFill>
                <a:latin typeface="+mn-ea"/>
                <a:ea typeface="+mn-ea"/>
              </a:rPr>
              <a:t>+R(X)=1001 110</a:t>
            </a:r>
            <a:endParaRPr lang="zh-CN" altLang="en-US" sz="2800" dirty="0">
              <a:solidFill>
                <a:schemeClr val="tx1"/>
              </a:solidFill>
              <a:latin typeface="+mn-ea"/>
              <a:ea typeface="+mn-ea"/>
            </a:endParaRPr>
          </a:p>
          <a:p>
            <a:pPr lvl="1"/>
            <a:endParaRPr lang="en-US" altLang="zh-CN" dirty="0"/>
          </a:p>
        </p:txBody>
      </p:sp>
    </p:spTree>
    <p:extLst>
      <p:ext uri="{BB962C8B-B14F-4D97-AF65-F5344CB8AC3E}">
        <p14:creationId xmlns:p14="http://schemas.microsoft.com/office/powerpoint/2010/main" val="813097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直接箭头连接符 64"/>
          <p:cNvCxnSpPr/>
          <p:nvPr/>
        </p:nvCxnSpPr>
        <p:spPr>
          <a:xfrm>
            <a:off x="4206759" y="330887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7863905" y="1686631"/>
            <a:ext cx="3496309" cy="3380221"/>
            <a:chOff x="2873613" y="1277257"/>
            <a:chExt cx="5759826" cy="4793398"/>
          </a:xfrm>
        </p:grpSpPr>
        <p:sp>
          <p:nvSpPr>
            <p:cNvPr id="60" name="矩形 59">
              <a:extLst>
                <a:ext uri="{FF2B5EF4-FFF2-40B4-BE49-F238E27FC236}">
                  <a16:creationId xmlns:a16="http://schemas.microsoft.com/office/drawing/2014/main"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61" name="文本框 60"/>
            <p:cNvSpPr txBox="1"/>
            <p:nvPr/>
          </p:nvSpPr>
          <p:spPr>
            <a:xfrm>
              <a:off x="3069278" y="5447584"/>
              <a:ext cx="1266692" cy="400111"/>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模</a:t>
              </a:r>
              <a:r>
                <a:rPr lang="en-US" altLang="zh-CN" sz="2000" b="1" spc="300" dirty="0">
                  <a:solidFill>
                    <a:schemeClr val="bg1"/>
                  </a:solidFill>
                  <a:latin typeface="微软雅黑" panose="020B0503020204020204" pitchFamily="34" charset="-122"/>
                  <a:ea typeface="微软雅黑" panose="020B0503020204020204" pitchFamily="34" charset="-122"/>
                </a:rPr>
                <a:t>2</a:t>
              </a:r>
              <a:r>
                <a:rPr lang="zh-CN" altLang="en-US" sz="2000" b="1" spc="300" dirty="0">
                  <a:solidFill>
                    <a:schemeClr val="bg1"/>
                  </a:solidFill>
                  <a:latin typeface="微软雅黑" panose="020B0503020204020204" pitchFamily="34" charset="-122"/>
                  <a:ea typeface="微软雅黑" panose="020B0503020204020204" pitchFamily="34" charset="-122"/>
                </a:rPr>
                <a:t>除法</a:t>
              </a:r>
            </a:p>
          </p:txBody>
        </p:sp>
      </p:grpSp>
      <p:grpSp>
        <p:nvGrpSpPr>
          <p:cNvPr id="30" name="组合 29"/>
          <p:cNvGrpSpPr/>
          <p:nvPr/>
        </p:nvGrpSpPr>
        <p:grpSpPr>
          <a:xfrm>
            <a:off x="955950" y="1648688"/>
            <a:ext cx="3496309" cy="3418164"/>
            <a:chOff x="2873613" y="1277257"/>
            <a:chExt cx="5759826" cy="4793398"/>
          </a:xfrm>
        </p:grpSpPr>
        <p:sp>
          <p:nvSpPr>
            <p:cNvPr id="31" name="矩形 30">
              <a:extLst>
                <a:ext uri="{FF2B5EF4-FFF2-40B4-BE49-F238E27FC236}">
                  <a16:creationId xmlns:a16="http://schemas.microsoft.com/office/drawing/2014/main" id="{69AD41AF-1F97-4601-9A6F-8BB265A95935}"/>
                </a:ext>
              </a:extLst>
            </p:cNvPr>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34" name="文本框 33"/>
            <p:cNvSpPr txBox="1"/>
            <p:nvPr/>
          </p:nvSpPr>
          <p:spPr>
            <a:xfrm>
              <a:off x="3069278" y="5447584"/>
              <a:ext cx="1266692"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模</a:t>
              </a:r>
              <a:r>
                <a:rPr lang="en-US" altLang="zh-CN" sz="2000" b="1" spc="300" dirty="0">
                  <a:solidFill>
                    <a:schemeClr val="bg1"/>
                  </a:solidFill>
                  <a:latin typeface="微软雅黑" panose="020B0503020204020204" pitchFamily="34" charset="-122"/>
                  <a:ea typeface="微软雅黑" panose="020B0503020204020204" pitchFamily="34" charset="-122"/>
                </a:rPr>
                <a:t>2</a:t>
              </a:r>
              <a:r>
                <a:rPr lang="zh-CN" altLang="en-US" sz="2000" b="1" spc="300" dirty="0">
                  <a:solidFill>
                    <a:schemeClr val="bg1"/>
                  </a:solidFill>
                  <a:latin typeface="微软雅黑" panose="020B0503020204020204" pitchFamily="34" charset="-122"/>
                  <a:ea typeface="微软雅黑" panose="020B0503020204020204" pitchFamily="34" charset="-122"/>
                </a:rPr>
                <a:t>除法</a:t>
              </a:r>
            </a:p>
          </p:txBody>
        </p:sp>
      </p:grpSp>
      <p:sp>
        <p:nvSpPr>
          <p:cNvPr id="2" name="标题 1"/>
          <p:cNvSpPr>
            <a:spLocks noGrp="1"/>
          </p:cNvSpPr>
          <p:nvPr>
            <p:ph type="title"/>
          </p:nvPr>
        </p:nvSpPr>
        <p:spPr/>
        <p:txBody>
          <a:bodyPr/>
          <a:lstStyle/>
          <a:p>
            <a:r>
              <a:rPr lang="en-US" altLang="zh-CN" dirty="0"/>
              <a:t>CRC</a:t>
            </a:r>
            <a:r>
              <a:rPr lang="zh-CN" altLang="en-US" dirty="0"/>
              <a:t>编码规则</a:t>
            </a:r>
          </a:p>
        </p:txBody>
      </p:sp>
      <p:grpSp>
        <p:nvGrpSpPr>
          <p:cNvPr id="6" name="组合 5"/>
          <p:cNvGrpSpPr/>
          <p:nvPr/>
        </p:nvGrpSpPr>
        <p:grpSpPr>
          <a:xfrm>
            <a:off x="1324088" y="1943237"/>
            <a:ext cx="1858075" cy="426771"/>
            <a:chOff x="1177058" y="3377549"/>
            <a:chExt cx="1613773" cy="426771"/>
          </a:xfrm>
          <a:solidFill>
            <a:schemeClr val="bg1"/>
          </a:solidFill>
        </p:grpSpPr>
        <p:sp>
          <p:nvSpPr>
            <p:cNvPr id="11" name="矩形 10"/>
            <p:cNvSpPr/>
            <p:nvPr/>
          </p:nvSpPr>
          <p:spPr>
            <a:xfrm>
              <a:off x="1177058" y="3377549"/>
              <a:ext cx="1553441" cy="42677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2" name="矩形 11"/>
            <p:cNvSpPr/>
            <p:nvPr/>
          </p:nvSpPr>
          <p:spPr>
            <a:xfrm>
              <a:off x="1177058" y="3390995"/>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原始数据</a:t>
              </a:r>
            </a:p>
          </p:txBody>
        </p:sp>
      </p:grpSp>
      <p:grpSp>
        <p:nvGrpSpPr>
          <p:cNvPr id="8" name="组合 7"/>
          <p:cNvGrpSpPr/>
          <p:nvPr/>
        </p:nvGrpSpPr>
        <p:grpSpPr>
          <a:xfrm>
            <a:off x="2028406" y="5474043"/>
            <a:ext cx="1289394" cy="502619"/>
            <a:chOff x="3004438" y="5343114"/>
            <a:chExt cx="1289394" cy="502619"/>
          </a:xfrm>
        </p:grpSpPr>
        <p:sp>
          <p:nvSpPr>
            <p:cNvPr id="9" name="矩形 8"/>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126785" y="5394180"/>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发送方</a:t>
              </a:r>
            </a:p>
          </p:txBody>
        </p:sp>
      </p:grpSp>
      <p:grpSp>
        <p:nvGrpSpPr>
          <p:cNvPr id="17" name="组合 16"/>
          <p:cNvGrpSpPr/>
          <p:nvPr/>
        </p:nvGrpSpPr>
        <p:grpSpPr>
          <a:xfrm>
            <a:off x="3043731" y="1943237"/>
            <a:ext cx="1036504" cy="426771"/>
            <a:chOff x="1114713" y="3377549"/>
            <a:chExt cx="927326" cy="426771"/>
          </a:xfrm>
          <a:solidFill>
            <a:srgbClr val="D696B7"/>
          </a:solidFill>
        </p:grpSpPr>
        <p:sp>
          <p:nvSpPr>
            <p:cNvPr id="18" name="矩形 17"/>
            <p:cNvSpPr/>
            <p:nvPr/>
          </p:nvSpPr>
          <p:spPr>
            <a:xfrm>
              <a:off x="1177059" y="3377549"/>
              <a:ext cx="802634" cy="426771"/>
            </a:xfrm>
            <a:prstGeom prst="rect">
              <a:avLst/>
            </a:prstGeom>
            <a:solidFill>
              <a:srgbClr val="FDD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9" name="矩形 18"/>
            <p:cNvSpPr/>
            <p:nvPr/>
          </p:nvSpPr>
          <p:spPr>
            <a:xfrm>
              <a:off x="1114713" y="3377549"/>
              <a:ext cx="927326"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400" b="1" dirty="0">
                  <a:solidFill>
                    <a:schemeClr val="tx1"/>
                  </a:solidFill>
                  <a:latin typeface="Times New Roman" panose="02020603050405020304" pitchFamily="18" charset="0"/>
                  <a:cs typeface="Times New Roman" panose="02020603050405020304" pitchFamily="18" charset="0"/>
                </a:rPr>
                <a:t>00…0</a:t>
              </a:r>
              <a:endParaRPr lang="zh-CN" altLang="en-US" sz="2400" b="1" dirty="0">
                <a:solidFill>
                  <a:schemeClr val="tx1"/>
                </a:solidFill>
                <a:latin typeface="Times New Roman" panose="02020603050405020304" pitchFamily="18" charset="0"/>
                <a:cs typeface="Times New Roman" panose="02020603050405020304" pitchFamily="18" charset="0"/>
              </a:endParaRPr>
            </a:p>
          </p:txBody>
        </p:sp>
      </p:grpSp>
      <p:pic>
        <p:nvPicPr>
          <p:cNvPr id="25" name="图片 24"/>
          <p:cNvPicPr>
            <a:picLocks noChangeAspect="1"/>
          </p:cNvPicPr>
          <p:nvPr/>
        </p:nvPicPr>
        <p:blipFill>
          <a:blip r:embed="rId2"/>
          <a:stretch>
            <a:fillRect/>
          </a:stretch>
        </p:blipFill>
        <p:spPr>
          <a:xfrm>
            <a:off x="1315531" y="2372695"/>
            <a:ext cx="2716533" cy="709956"/>
          </a:xfrm>
          <a:prstGeom prst="rect">
            <a:avLst/>
          </a:prstGeom>
        </p:spPr>
      </p:pic>
      <p:sp>
        <p:nvSpPr>
          <p:cNvPr id="26" name="下箭头 25"/>
          <p:cNvSpPr/>
          <p:nvPr/>
        </p:nvSpPr>
        <p:spPr>
          <a:xfrm>
            <a:off x="2523678" y="3522868"/>
            <a:ext cx="321533" cy="520042"/>
          </a:xfrm>
          <a:prstGeom prst="downArrow">
            <a:avLst/>
          </a:prstGeom>
          <a:solidFill>
            <a:srgbClr val="F33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2058828" y="4049078"/>
            <a:ext cx="1251233" cy="426771"/>
            <a:chOff x="1177058" y="3377549"/>
            <a:chExt cx="1613773" cy="426771"/>
          </a:xfrm>
          <a:solidFill>
            <a:schemeClr val="bg1"/>
          </a:solidFill>
        </p:grpSpPr>
        <p:sp>
          <p:nvSpPr>
            <p:cNvPr id="28" name="矩形 27"/>
            <p:cNvSpPr/>
            <p:nvPr/>
          </p:nvSpPr>
          <p:spPr>
            <a:xfrm>
              <a:off x="1177058" y="3377549"/>
              <a:ext cx="1553441" cy="42677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29" name="矩形 28"/>
            <p:cNvSpPr/>
            <p:nvPr/>
          </p:nvSpPr>
          <p:spPr>
            <a:xfrm>
              <a:off x="1177058" y="3380237"/>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CRC</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8279379" y="1951307"/>
            <a:ext cx="1891139" cy="426771"/>
            <a:chOff x="1177058" y="3377549"/>
            <a:chExt cx="1642490" cy="426771"/>
          </a:xfrm>
          <a:solidFill>
            <a:schemeClr val="accent6">
              <a:lumMod val="40000"/>
              <a:lumOff val="60000"/>
            </a:schemeClr>
          </a:solidFill>
        </p:grpSpPr>
        <p:sp>
          <p:nvSpPr>
            <p:cNvPr id="36" name="矩形 35"/>
            <p:cNvSpPr/>
            <p:nvPr/>
          </p:nvSpPr>
          <p:spPr>
            <a:xfrm>
              <a:off x="1177058" y="3377549"/>
              <a:ext cx="1553441" cy="42677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7" name="矩形 36"/>
            <p:cNvSpPr/>
            <p:nvPr/>
          </p:nvSpPr>
          <p:spPr>
            <a:xfrm>
              <a:off x="1205775" y="3404789"/>
              <a:ext cx="1613773" cy="3645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接收数据</a:t>
              </a:r>
            </a:p>
          </p:txBody>
        </p:sp>
      </p:grpSp>
      <p:grpSp>
        <p:nvGrpSpPr>
          <p:cNvPr id="38" name="组合 37"/>
          <p:cNvGrpSpPr/>
          <p:nvPr/>
        </p:nvGrpSpPr>
        <p:grpSpPr>
          <a:xfrm>
            <a:off x="9999022" y="1951307"/>
            <a:ext cx="1036504" cy="426771"/>
            <a:chOff x="1114713" y="3377549"/>
            <a:chExt cx="927326" cy="426771"/>
          </a:xfrm>
          <a:solidFill>
            <a:srgbClr val="D696B7"/>
          </a:solidFill>
        </p:grpSpPr>
        <p:sp>
          <p:nvSpPr>
            <p:cNvPr id="39" name="矩形 38"/>
            <p:cNvSpPr/>
            <p:nvPr/>
          </p:nvSpPr>
          <p:spPr>
            <a:xfrm>
              <a:off x="1177059" y="3377549"/>
              <a:ext cx="802634" cy="426771"/>
            </a:xfrm>
            <a:prstGeom prst="rect">
              <a:avLst/>
            </a:prstGeom>
            <a:solidFill>
              <a:srgbClr val="FDD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0" name="矩形 39"/>
            <p:cNvSpPr/>
            <p:nvPr/>
          </p:nvSpPr>
          <p:spPr>
            <a:xfrm>
              <a:off x="1114713" y="3377549"/>
              <a:ext cx="927326"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CRC</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pSp>
      <p:sp>
        <p:nvSpPr>
          <p:cNvPr id="45" name="下箭头 44"/>
          <p:cNvSpPr/>
          <p:nvPr/>
        </p:nvSpPr>
        <p:spPr>
          <a:xfrm>
            <a:off x="9482329" y="3530938"/>
            <a:ext cx="321533" cy="520042"/>
          </a:xfrm>
          <a:prstGeom prst="downArrow">
            <a:avLst/>
          </a:prstGeom>
          <a:solidFill>
            <a:srgbClr val="F33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9017479" y="4057148"/>
            <a:ext cx="1251233" cy="426771"/>
            <a:chOff x="1177058" y="3377549"/>
            <a:chExt cx="1613773" cy="426771"/>
          </a:xfrm>
          <a:solidFill>
            <a:schemeClr val="bg1"/>
          </a:solidFill>
        </p:grpSpPr>
        <p:sp>
          <p:nvSpPr>
            <p:cNvPr id="47" name="矩形 46"/>
            <p:cNvSpPr/>
            <p:nvPr/>
          </p:nvSpPr>
          <p:spPr>
            <a:xfrm>
              <a:off x="1177058" y="3377549"/>
              <a:ext cx="1553441" cy="42677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8" name="矩形 47"/>
            <p:cNvSpPr/>
            <p:nvPr/>
          </p:nvSpPr>
          <p:spPr>
            <a:xfrm>
              <a:off x="117705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余数</a:t>
              </a:r>
            </a:p>
          </p:txBody>
        </p:sp>
      </p:grpSp>
      <p:grpSp>
        <p:nvGrpSpPr>
          <p:cNvPr id="62" name="组合 61"/>
          <p:cNvGrpSpPr/>
          <p:nvPr/>
        </p:nvGrpSpPr>
        <p:grpSpPr>
          <a:xfrm>
            <a:off x="8973642" y="5473854"/>
            <a:ext cx="1289394" cy="502619"/>
            <a:chOff x="3004438" y="5343114"/>
            <a:chExt cx="1289394" cy="502619"/>
          </a:xfrm>
        </p:grpSpPr>
        <p:sp>
          <p:nvSpPr>
            <p:cNvPr id="63" name="矩形 6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3126785" y="5394180"/>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接收方</a:t>
              </a:r>
            </a:p>
          </p:txBody>
        </p:sp>
      </p:grpSp>
      <p:cxnSp>
        <p:nvCxnSpPr>
          <p:cNvPr id="66" name="直接箭头连接符 65"/>
          <p:cNvCxnSpPr/>
          <p:nvPr/>
        </p:nvCxnSpPr>
        <p:spPr>
          <a:xfrm>
            <a:off x="7228763" y="330887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4831143" y="3076992"/>
            <a:ext cx="2754793" cy="432430"/>
            <a:chOff x="4834599" y="3345933"/>
            <a:chExt cx="2754793" cy="432430"/>
          </a:xfrm>
        </p:grpSpPr>
        <p:grpSp>
          <p:nvGrpSpPr>
            <p:cNvPr id="52" name="组合 51"/>
            <p:cNvGrpSpPr/>
            <p:nvPr/>
          </p:nvGrpSpPr>
          <p:grpSpPr>
            <a:xfrm>
              <a:off x="4834599" y="3351592"/>
              <a:ext cx="1858075" cy="426771"/>
              <a:chOff x="1177058" y="3377549"/>
              <a:chExt cx="1613773" cy="426771"/>
            </a:xfrm>
            <a:solidFill>
              <a:schemeClr val="bg1"/>
            </a:solidFill>
          </p:grpSpPr>
          <p:sp>
            <p:nvSpPr>
              <p:cNvPr id="53" name="矩形 52"/>
              <p:cNvSpPr/>
              <p:nvPr/>
            </p:nvSpPr>
            <p:spPr>
              <a:xfrm>
                <a:off x="1177058" y="3377549"/>
                <a:ext cx="1553441" cy="426771"/>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4" name="矩形 53"/>
              <p:cNvSpPr/>
              <p:nvPr/>
            </p:nvSpPr>
            <p:spPr>
              <a:xfrm>
                <a:off x="117705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600" dirty="0">
                    <a:solidFill>
                      <a:schemeClr val="tx1"/>
                    </a:solidFill>
                    <a:latin typeface="Consolas" panose="020B0609020204030204" pitchFamily="49" charset="0"/>
                  </a:rPr>
                  <a:t>原始数据</a:t>
                </a:r>
              </a:p>
            </p:txBody>
          </p:sp>
        </p:grpSp>
        <p:grpSp>
          <p:nvGrpSpPr>
            <p:cNvPr id="55" name="组合 54"/>
            <p:cNvGrpSpPr/>
            <p:nvPr/>
          </p:nvGrpSpPr>
          <p:grpSpPr>
            <a:xfrm>
              <a:off x="6552888" y="3345933"/>
              <a:ext cx="1036504" cy="432430"/>
              <a:chOff x="1113501" y="3371890"/>
              <a:chExt cx="927326" cy="432430"/>
            </a:xfrm>
            <a:solidFill>
              <a:srgbClr val="D696B7"/>
            </a:solidFill>
          </p:grpSpPr>
          <p:sp>
            <p:nvSpPr>
              <p:cNvPr id="56" name="矩形 55"/>
              <p:cNvSpPr/>
              <p:nvPr/>
            </p:nvSpPr>
            <p:spPr>
              <a:xfrm>
                <a:off x="1177059" y="3377549"/>
                <a:ext cx="802634" cy="426771"/>
              </a:xfrm>
              <a:prstGeom prst="rect">
                <a:avLst/>
              </a:prstGeom>
              <a:solidFill>
                <a:schemeClr val="accent1">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矩形 56"/>
              <p:cNvSpPr/>
              <p:nvPr/>
            </p:nvSpPr>
            <p:spPr>
              <a:xfrm>
                <a:off x="1113501" y="3371890"/>
                <a:ext cx="927326"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000" b="1" dirty="0">
                    <a:solidFill>
                      <a:schemeClr val="tx1"/>
                    </a:solidFill>
                    <a:latin typeface="Times New Roman" panose="02020603050405020304" pitchFamily="18" charset="0"/>
                    <a:cs typeface="Times New Roman" panose="02020603050405020304" pitchFamily="18" charset="0"/>
                  </a:rPr>
                  <a:t>CRC</a:t>
                </a:r>
                <a:endParaRPr lang="zh-CN" altLang="en-US" sz="2000" b="1" dirty="0">
                  <a:solidFill>
                    <a:schemeClr val="tx1"/>
                  </a:solidFill>
                  <a:latin typeface="Times New Roman" panose="02020603050405020304" pitchFamily="18" charset="0"/>
                  <a:cs typeface="Times New Roman" panose="02020603050405020304" pitchFamily="18" charset="0"/>
                </a:endParaRPr>
              </a:p>
            </p:txBody>
          </p:sp>
        </p:grpSp>
      </p:grpSp>
      <p:sp>
        <p:nvSpPr>
          <p:cNvPr id="67" name="文本框 66"/>
          <p:cNvSpPr txBox="1"/>
          <p:nvPr/>
        </p:nvSpPr>
        <p:spPr>
          <a:xfrm>
            <a:off x="3400159" y="2430390"/>
            <a:ext cx="513282"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r</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p>
        </p:txBody>
      </p:sp>
      <p:sp>
        <p:nvSpPr>
          <p:cNvPr id="68" name="文本框 67"/>
          <p:cNvSpPr txBox="1"/>
          <p:nvPr/>
        </p:nvSpPr>
        <p:spPr>
          <a:xfrm>
            <a:off x="1507118" y="2441499"/>
            <a:ext cx="553357"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k</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p>
        </p:txBody>
      </p:sp>
      <p:sp>
        <p:nvSpPr>
          <p:cNvPr id="69" name="文本框 68"/>
          <p:cNvSpPr txBox="1"/>
          <p:nvPr/>
        </p:nvSpPr>
        <p:spPr>
          <a:xfrm>
            <a:off x="3479314" y="3122590"/>
            <a:ext cx="832279"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r+1</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a:t>
            </a:r>
          </a:p>
        </p:txBody>
      </p:sp>
      <p:sp>
        <p:nvSpPr>
          <p:cNvPr id="70" name="文本框 69"/>
          <p:cNvSpPr txBox="1"/>
          <p:nvPr/>
        </p:nvSpPr>
        <p:spPr>
          <a:xfrm>
            <a:off x="2172994" y="4540292"/>
            <a:ext cx="974947" cy="369332"/>
          </a:xfrm>
          <a:prstGeom prst="rect">
            <a:avLst/>
          </a:prstGeom>
          <a:noFill/>
        </p:spPr>
        <p:txBody>
          <a:bodyPr wrap="none" rtlCol="0">
            <a:spAutoFit/>
          </a:bodyPr>
          <a:lstStyle/>
          <a:p>
            <a:r>
              <a:rPr lang="en-US" altLang="zh-CN" b="1" dirty="0">
                <a:solidFill>
                  <a:schemeClr val="bg2">
                    <a:lumMod val="50000"/>
                  </a:schemeClr>
                </a:solidFill>
                <a:latin typeface="微软雅黑" panose="020B0503020204020204" pitchFamily="34" charset="-122"/>
                <a:ea typeface="微软雅黑" panose="020B0503020204020204" pitchFamily="34" charset="-122"/>
              </a:rPr>
              <a:t>r</a:t>
            </a:r>
            <a:r>
              <a:rPr lang="zh-CN" altLang="en-US" b="1" dirty="0">
                <a:solidFill>
                  <a:schemeClr val="bg2">
                    <a:lumMod val="50000"/>
                  </a:schemeClr>
                </a:solidFill>
                <a:latin typeface="微软雅黑" panose="020B0503020204020204" pitchFamily="34" charset="-122"/>
                <a:ea typeface="微软雅黑" panose="020B0503020204020204" pitchFamily="34" charset="-122"/>
              </a:rPr>
              <a:t>位余数</a:t>
            </a:r>
          </a:p>
        </p:txBody>
      </p:sp>
      <p:sp>
        <p:nvSpPr>
          <p:cNvPr id="71" name="文本框 70"/>
          <p:cNvSpPr txBox="1"/>
          <p:nvPr/>
        </p:nvSpPr>
        <p:spPr>
          <a:xfrm>
            <a:off x="8418406" y="4599538"/>
            <a:ext cx="2941808" cy="369332"/>
          </a:xfrm>
          <a:prstGeom prst="rect">
            <a:avLst/>
          </a:prstGeom>
          <a:noFill/>
        </p:spPr>
        <p:txBody>
          <a:bodyPr wrap="square" rtlCol="0">
            <a:spAutoFit/>
          </a:bodyPr>
          <a:lstStyle/>
          <a:p>
            <a:r>
              <a:rPr lang="zh-CN" altLang="en-US" b="1" dirty="0">
                <a:solidFill>
                  <a:schemeClr val="bg2">
                    <a:lumMod val="50000"/>
                  </a:schemeClr>
                </a:solidFill>
                <a:latin typeface="微软雅黑" panose="020B0503020204020204" pitchFamily="34" charset="-122"/>
                <a:ea typeface="微软雅黑" panose="020B0503020204020204" pitchFamily="34" charset="-122"/>
              </a:rPr>
              <a:t>余数为</a:t>
            </a:r>
            <a:r>
              <a:rPr lang="en-US" altLang="zh-CN" b="1" dirty="0">
                <a:solidFill>
                  <a:schemeClr val="bg2">
                    <a:lumMod val="50000"/>
                  </a:schemeClr>
                </a:solidFill>
                <a:latin typeface="微软雅黑" panose="020B0503020204020204" pitchFamily="34" charset="-122"/>
                <a:ea typeface="微软雅黑" panose="020B0503020204020204" pitchFamily="34" charset="-122"/>
              </a:rPr>
              <a:t>0</a:t>
            </a:r>
            <a:r>
              <a:rPr lang="zh-CN" altLang="en-US" b="1" dirty="0">
                <a:solidFill>
                  <a:schemeClr val="bg2">
                    <a:lumMod val="50000"/>
                  </a:schemeClr>
                </a:solidFill>
                <a:latin typeface="微软雅黑" panose="020B0503020204020204" pitchFamily="34" charset="-122"/>
                <a:ea typeface="微软雅黑" panose="020B0503020204020204" pitchFamily="34" charset="-122"/>
              </a:rPr>
              <a:t>正确，否则拒绝</a:t>
            </a:r>
          </a:p>
        </p:txBody>
      </p:sp>
      <p:grpSp>
        <p:nvGrpSpPr>
          <p:cNvPr id="20" name="组合 19"/>
          <p:cNvGrpSpPr/>
          <p:nvPr/>
        </p:nvGrpSpPr>
        <p:grpSpPr>
          <a:xfrm>
            <a:off x="1843022" y="3096096"/>
            <a:ext cx="1682844" cy="426771"/>
            <a:chOff x="1131388" y="3377549"/>
            <a:chExt cx="1613773" cy="426771"/>
          </a:xfrm>
          <a:solidFill>
            <a:schemeClr val="bg1"/>
          </a:solidFill>
        </p:grpSpPr>
        <p:sp>
          <p:nvSpPr>
            <p:cNvPr id="21" name="矩形 20"/>
            <p:cNvSpPr/>
            <p:nvPr/>
          </p:nvSpPr>
          <p:spPr>
            <a:xfrm>
              <a:off x="1177058" y="3377549"/>
              <a:ext cx="1553441" cy="42677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spc="300"/>
            </a:p>
          </p:txBody>
        </p:sp>
        <p:sp>
          <p:nvSpPr>
            <p:cNvPr id="22" name="矩形 21"/>
            <p:cNvSpPr/>
            <p:nvPr/>
          </p:nvSpPr>
          <p:spPr>
            <a:xfrm>
              <a:off x="113138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300" dirty="0">
                  <a:solidFill>
                    <a:schemeClr val="tx1"/>
                  </a:solidFill>
                  <a:latin typeface="Consolas" panose="020B0609020204030204" pitchFamily="49" charset="0"/>
                </a:rPr>
                <a:t>模</a:t>
              </a:r>
              <a:r>
                <a:rPr lang="en-US" altLang="zh-CN" b="1" spc="300" dirty="0">
                  <a:solidFill>
                    <a:schemeClr val="tx1"/>
                  </a:solidFill>
                  <a:latin typeface="Consolas" panose="020B0609020204030204" pitchFamily="49" charset="0"/>
                </a:rPr>
                <a:t>2</a:t>
              </a:r>
              <a:r>
                <a:rPr lang="zh-CN" altLang="en-US" b="1" spc="300" dirty="0">
                  <a:solidFill>
                    <a:schemeClr val="tx1"/>
                  </a:solidFill>
                  <a:latin typeface="Consolas" panose="020B0609020204030204" pitchFamily="49" charset="0"/>
                </a:rPr>
                <a:t>除法器</a:t>
              </a:r>
            </a:p>
          </p:txBody>
        </p:sp>
      </p:grpSp>
      <p:grpSp>
        <p:nvGrpSpPr>
          <p:cNvPr id="41" name="组合 40"/>
          <p:cNvGrpSpPr/>
          <p:nvPr/>
        </p:nvGrpSpPr>
        <p:grpSpPr>
          <a:xfrm>
            <a:off x="8801673" y="3104166"/>
            <a:ext cx="1682844" cy="426771"/>
            <a:chOff x="1177058" y="3377549"/>
            <a:chExt cx="1613773" cy="426771"/>
          </a:xfrm>
          <a:solidFill>
            <a:schemeClr val="bg1"/>
          </a:solidFill>
        </p:grpSpPr>
        <p:sp>
          <p:nvSpPr>
            <p:cNvPr id="42" name="矩形 41"/>
            <p:cNvSpPr/>
            <p:nvPr/>
          </p:nvSpPr>
          <p:spPr>
            <a:xfrm>
              <a:off x="1177058" y="3377549"/>
              <a:ext cx="1553441" cy="42677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3" name="矩形 42"/>
            <p:cNvSpPr/>
            <p:nvPr/>
          </p:nvSpPr>
          <p:spPr>
            <a:xfrm>
              <a:off x="1177058" y="3401753"/>
              <a:ext cx="1613773" cy="40256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b="1" spc="300" dirty="0">
                  <a:solidFill>
                    <a:schemeClr val="tx1"/>
                  </a:solidFill>
                  <a:latin typeface="Consolas" panose="020B0609020204030204" pitchFamily="49" charset="0"/>
                </a:rPr>
                <a:t>模</a:t>
              </a:r>
              <a:r>
                <a:rPr lang="en-US" altLang="zh-CN" b="1" spc="300" dirty="0">
                  <a:solidFill>
                    <a:schemeClr val="tx1"/>
                  </a:solidFill>
                  <a:latin typeface="Consolas" panose="020B0609020204030204" pitchFamily="49" charset="0"/>
                </a:rPr>
                <a:t>2</a:t>
              </a:r>
              <a:r>
                <a:rPr lang="zh-CN" altLang="en-US" b="1" spc="300" dirty="0">
                  <a:solidFill>
                    <a:schemeClr val="tx1"/>
                  </a:solidFill>
                  <a:latin typeface="Consolas" panose="020B0609020204030204" pitchFamily="49" charset="0"/>
                </a:rPr>
                <a:t>除法器</a:t>
              </a:r>
            </a:p>
          </p:txBody>
        </p:sp>
      </p:grpSp>
      <p:pic>
        <p:nvPicPr>
          <p:cNvPr id="44" name="图片 43"/>
          <p:cNvPicPr>
            <a:picLocks noChangeAspect="1"/>
          </p:cNvPicPr>
          <p:nvPr/>
        </p:nvPicPr>
        <p:blipFill>
          <a:blip r:embed="rId2"/>
          <a:stretch>
            <a:fillRect/>
          </a:stretch>
        </p:blipFill>
        <p:spPr>
          <a:xfrm>
            <a:off x="8270822" y="2380637"/>
            <a:ext cx="2716533" cy="709956"/>
          </a:xfrm>
          <a:prstGeom prst="rect">
            <a:avLst/>
          </a:prstGeom>
        </p:spPr>
      </p:pic>
      <p:sp>
        <p:nvSpPr>
          <p:cNvPr id="72" name="文本框 71"/>
          <p:cNvSpPr txBox="1"/>
          <p:nvPr/>
        </p:nvSpPr>
        <p:spPr>
          <a:xfrm>
            <a:off x="5509089" y="3515081"/>
            <a:ext cx="1388633" cy="369332"/>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不可靠传输</a:t>
            </a:r>
          </a:p>
        </p:txBody>
      </p:sp>
    </p:spTree>
    <p:extLst>
      <p:ext uri="{BB962C8B-B14F-4D97-AF65-F5344CB8AC3E}">
        <p14:creationId xmlns:p14="http://schemas.microsoft.com/office/powerpoint/2010/main" val="3082161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46725E-933B-4DC8-A9EA-F034AE240048}"/>
              </a:ext>
            </a:extLst>
          </p:cNvPr>
          <p:cNvSpPr>
            <a:spLocks noGrp="1"/>
          </p:cNvSpPr>
          <p:nvPr>
            <p:ph type="title"/>
          </p:nvPr>
        </p:nvSpPr>
        <p:spPr/>
        <p:txBody>
          <a:bodyPr/>
          <a:lstStyle/>
          <a:p>
            <a:r>
              <a:rPr lang="en-US" altLang="zh-CN" dirty="0"/>
              <a:t>CRC </a:t>
            </a:r>
            <a:r>
              <a:rPr lang="zh-CN" altLang="en-US" dirty="0"/>
              <a:t>编解码过程</a:t>
            </a:r>
          </a:p>
        </p:txBody>
      </p:sp>
      <p:grpSp>
        <p:nvGrpSpPr>
          <p:cNvPr id="4" name="组合 3">
            <a:extLst>
              <a:ext uri="{FF2B5EF4-FFF2-40B4-BE49-F238E27FC236}">
                <a16:creationId xmlns:a16="http://schemas.microsoft.com/office/drawing/2014/main" id="{B0163EA1-4977-4DD1-9EBF-23ACB2998EBA}"/>
              </a:ext>
            </a:extLst>
          </p:cNvPr>
          <p:cNvGrpSpPr/>
          <p:nvPr/>
        </p:nvGrpSpPr>
        <p:grpSpPr>
          <a:xfrm>
            <a:off x="1378216" y="976855"/>
            <a:ext cx="9695509" cy="5294057"/>
            <a:chOff x="1384278" y="767241"/>
            <a:chExt cx="9801083" cy="5351704"/>
          </a:xfrm>
        </p:grpSpPr>
        <p:sp>
          <p:nvSpPr>
            <p:cNvPr id="5" name="矩形 4">
              <a:extLst>
                <a:ext uri="{FF2B5EF4-FFF2-40B4-BE49-F238E27FC236}">
                  <a16:creationId xmlns:a16="http://schemas.microsoft.com/office/drawing/2014/main" id="{69AD41AF-1F97-4601-9A6F-8BB265A95935}"/>
                </a:ext>
              </a:extLst>
            </p:cNvPr>
            <p:cNvSpPr/>
            <p:nvPr/>
          </p:nvSpPr>
          <p:spPr>
            <a:xfrm>
              <a:off x="1384278" y="1151285"/>
              <a:ext cx="3563078"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nvGrpSpPr>
            <p:cNvPr id="6" name="组合 5">
              <a:extLst>
                <a:ext uri="{FF2B5EF4-FFF2-40B4-BE49-F238E27FC236}">
                  <a16:creationId xmlns:a16="http://schemas.microsoft.com/office/drawing/2014/main" id="{96C2CFFE-BFFE-4B62-86AD-621AE73B66C5}"/>
                </a:ext>
              </a:extLst>
            </p:cNvPr>
            <p:cNvGrpSpPr/>
            <p:nvPr/>
          </p:nvGrpSpPr>
          <p:grpSpPr>
            <a:xfrm>
              <a:off x="1743903" y="1636014"/>
              <a:ext cx="268985" cy="4107560"/>
              <a:chOff x="600903" y="1712214"/>
              <a:chExt cx="268985" cy="4107560"/>
            </a:xfrm>
          </p:grpSpPr>
          <p:sp>
            <p:nvSpPr>
              <p:cNvPr id="140" name="矩形 139">
                <a:extLst>
                  <a:ext uri="{FF2B5EF4-FFF2-40B4-BE49-F238E27FC236}">
                    <a16:creationId xmlns:a16="http://schemas.microsoft.com/office/drawing/2014/main" id="{D1225CCE-D1F1-48BC-9DFB-10F6A82F0EA4}"/>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141" name="矩形 140">
                <a:extLst>
                  <a:ext uri="{FF2B5EF4-FFF2-40B4-BE49-F238E27FC236}">
                    <a16:creationId xmlns:a16="http://schemas.microsoft.com/office/drawing/2014/main" id="{040152AF-8B7B-43B7-8B2B-F5F783E9F87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2" name="直接箭头连接符 141">
                <a:extLst>
                  <a:ext uri="{FF2B5EF4-FFF2-40B4-BE49-F238E27FC236}">
                    <a16:creationId xmlns:a16="http://schemas.microsoft.com/office/drawing/2014/main" id="{6604A8BC-E12E-4770-BD38-1ED71AF239B2}"/>
                  </a:ext>
                </a:extLst>
              </p:cNvPr>
              <p:cNvCxnSpPr>
                <a:stCxn id="140" idx="2"/>
                <a:endCxn id="141"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1FFF88AF-FA94-41D9-95FA-41F7003FBB18}"/>
                </a:ext>
              </a:extLst>
            </p:cNvPr>
            <p:cNvGrpSpPr/>
            <p:nvPr/>
          </p:nvGrpSpPr>
          <p:grpSpPr>
            <a:xfrm>
              <a:off x="2005354" y="1636014"/>
              <a:ext cx="268985" cy="4107560"/>
              <a:chOff x="600903" y="1712214"/>
              <a:chExt cx="268985" cy="4107560"/>
            </a:xfrm>
          </p:grpSpPr>
          <p:sp>
            <p:nvSpPr>
              <p:cNvPr id="137" name="矩形 136">
                <a:extLst>
                  <a:ext uri="{FF2B5EF4-FFF2-40B4-BE49-F238E27FC236}">
                    <a16:creationId xmlns:a16="http://schemas.microsoft.com/office/drawing/2014/main" id="{32A6B822-D14B-4971-968F-8FCDC5131E39}"/>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8" name="矩形 137">
                <a:extLst>
                  <a:ext uri="{FF2B5EF4-FFF2-40B4-BE49-F238E27FC236}">
                    <a16:creationId xmlns:a16="http://schemas.microsoft.com/office/drawing/2014/main" id="{74D0DF2B-0ED6-4B06-866E-85FE7DCFE62F}"/>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9" name="直接箭头连接符 138">
                <a:extLst>
                  <a:ext uri="{FF2B5EF4-FFF2-40B4-BE49-F238E27FC236}">
                    <a16:creationId xmlns:a16="http://schemas.microsoft.com/office/drawing/2014/main" id="{00599FF8-FD45-4D7B-858E-0A7947F240B4}"/>
                  </a:ext>
                </a:extLst>
              </p:cNvPr>
              <p:cNvCxnSpPr>
                <a:stCxn id="137" idx="2"/>
                <a:endCxn id="138"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9430EE5F-6A97-447A-904C-A0967791E362}"/>
                </a:ext>
              </a:extLst>
            </p:cNvPr>
            <p:cNvGrpSpPr/>
            <p:nvPr/>
          </p:nvGrpSpPr>
          <p:grpSpPr>
            <a:xfrm>
              <a:off x="2266805" y="1636014"/>
              <a:ext cx="268985" cy="4107560"/>
              <a:chOff x="600903" y="1712214"/>
              <a:chExt cx="268985" cy="4107560"/>
            </a:xfrm>
          </p:grpSpPr>
          <p:sp>
            <p:nvSpPr>
              <p:cNvPr id="134" name="矩形 133">
                <a:extLst>
                  <a:ext uri="{FF2B5EF4-FFF2-40B4-BE49-F238E27FC236}">
                    <a16:creationId xmlns:a16="http://schemas.microsoft.com/office/drawing/2014/main" id="{D3FB9B74-957B-4EDB-A275-6AC9376559DE}"/>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5" name="矩形 134">
                <a:extLst>
                  <a:ext uri="{FF2B5EF4-FFF2-40B4-BE49-F238E27FC236}">
                    <a16:creationId xmlns:a16="http://schemas.microsoft.com/office/drawing/2014/main" id="{FCFDC87B-4721-490B-9C70-025F8067B5C2}"/>
                  </a:ext>
                </a:extLst>
              </p:cNvPr>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6" name="直接箭头连接符 135">
                <a:extLst>
                  <a:ext uri="{FF2B5EF4-FFF2-40B4-BE49-F238E27FC236}">
                    <a16:creationId xmlns:a16="http://schemas.microsoft.com/office/drawing/2014/main" id="{BCBC57DA-4164-4D36-B11F-B65E08752DD5}"/>
                  </a:ext>
                </a:extLst>
              </p:cNvPr>
              <p:cNvCxnSpPr>
                <a:stCxn id="134" idx="2"/>
                <a:endCxn id="135" idx="0"/>
              </p:cNvCxnSpPr>
              <p:nvPr/>
            </p:nvCxnSpPr>
            <p:spPr>
              <a:xfrm>
                <a:off x="735396" y="2028825"/>
                <a:ext cx="0" cy="3474338"/>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80DBB143-8211-463D-A339-219E3BB9498B}"/>
                </a:ext>
              </a:extLst>
            </p:cNvPr>
            <p:cNvGrpSpPr/>
            <p:nvPr/>
          </p:nvGrpSpPr>
          <p:grpSpPr>
            <a:xfrm>
              <a:off x="2528255" y="1636014"/>
              <a:ext cx="268986" cy="4107560"/>
              <a:chOff x="600902" y="1712214"/>
              <a:chExt cx="268986" cy="4107560"/>
            </a:xfrm>
          </p:grpSpPr>
          <p:sp>
            <p:nvSpPr>
              <p:cNvPr id="131" name="矩形 130">
                <a:extLst>
                  <a:ext uri="{FF2B5EF4-FFF2-40B4-BE49-F238E27FC236}">
                    <a16:creationId xmlns:a16="http://schemas.microsoft.com/office/drawing/2014/main" id="{78BA7152-9971-4547-8367-B7DAAAB276E5}"/>
                  </a:ext>
                </a:extLst>
              </p:cNvPr>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2" name="矩形 131">
                <a:extLst>
                  <a:ext uri="{FF2B5EF4-FFF2-40B4-BE49-F238E27FC236}">
                    <a16:creationId xmlns:a16="http://schemas.microsoft.com/office/drawing/2014/main" id="{F597C811-39D2-49F1-B434-AE91AB8E9D1D}"/>
                  </a:ext>
                </a:extLst>
              </p:cNvPr>
              <p:cNvSpPr/>
              <p:nvPr/>
            </p:nvSpPr>
            <p:spPr>
              <a:xfrm>
                <a:off x="600902" y="5503163"/>
                <a:ext cx="268986"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3" name="直接箭头连接符 132">
                <a:extLst>
                  <a:ext uri="{FF2B5EF4-FFF2-40B4-BE49-F238E27FC236}">
                    <a16:creationId xmlns:a16="http://schemas.microsoft.com/office/drawing/2014/main" id="{02A1F17A-0380-4DAC-B2D9-DC4B4CCBC02A}"/>
                  </a:ext>
                </a:extLst>
              </p:cNvPr>
              <p:cNvCxnSpPr>
                <a:stCxn id="131" idx="2"/>
                <a:endCxn id="132"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11167B4-B7AE-417D-8DD3-BE93675F8054}"/>
                </a:ext>
              </a:extLst>
            </p:cNvPr>
            <p:cNvSpPr/>
            <p:nvPr/>
          </p:nvSpPr>
          <p:spPr>
            <a:xfrm>
              <a:off x="2802644" y="3734325"/>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编码电路</a:t>
              </a:r>
              <a:endParaRPr lang="en-US" altLang="zh-CN" sz="1600" dirty="0">
                <a:solidFill>
                  <a:schemeClr val="tx1"/>
                </a:solidFill>
                <a:latin typeface="+mn-ea"/>
              </a:endParaRPr>
            </a:p>
          </p:txBody>
        </p:sp>
        <p:sp>
          <p:nvSpPr>
            <p:cNvPr id="11" name="矩形 10">
              <a:extLst>
                <a:ext uri="{FF2B5EF4-FFF2-40B4-BE49-F238E27FC236}">
                  <a16:creationId xmlns:a16="http://schemas.microsoft.com/office/drawing/2014/main" id="{264282D8-0DA7-4754-8870-8CFAFCF09177}"/>
                </a:ext>
              </a:extLst>
            </p:cNvPr>
            <p:cNvSpPr/>
            <p:nvPr/>
          </p:nvSpPr>
          <p:spPr>
            <a:xfrm>
              <a:off x="2797240" y="5426963"/>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2" name="矩形 11">
              <a:extLst>
                <a:ext uri="{FF2B5EF4-FFF2-40B4-BE49-F238E27FC236}">
                  <a16:creationId xmlns:a16="http://schemas.microsoft.com/office/drawing/2014/main" id="{78E82DCA-3539-4132-B522-15D4801740B7}"/>
                </a:ext>
              </a:extLst>
            </p:cNvPr>
            <p:cNvSpPr/>
            <p:nvPr/>
          </p:nvSpPr>
          <p:spPr>
            <a:xfrm>
              <a:off x="3060471" y="5426963"/>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 name="矩形 12">
              <a:extLst>
                <a:ext uri="{FF2B5EF4-FFF2-40B4-BE49-F238E27FC236}">
                  <a16:creationId xmlns:a16="http://schemas.microsoft.com/office/drawing/2014/main" id="{720F138E-6FEC-400A-90A1-BC4385058DF0}"/>
                </a:ext>
              </a:extLst>
            </p:cNvPr>
            <p:cNvSpPr/>
            <p:nvPr/>
          </p:nvSpPr>
          <p:spPr>
            <a:xfrm>
              <a:off x="3311547" y="5426963"/>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 name="肘形连接符 152">
              <a:extLst>
                <a:ext uri="{FF2B5EF4-FFF2-40B4-BE49-F238E27FC236}">
                  <a16:creationId xmlns:a16="http://schemas.microsoft.com/office/drawing/2014/main" id="{9B8E5169-F1D5-4BF4-A592-D8C2A4B5206C}"/>
                </a:ext>
              </a:extLst>
            </p:cNvPr>
            <p:cNvCxnSpPr>
              <a:endCxn id="12" idx="0"/>
            </p:cNvCxnSpPr>
            <p:nvPr/>
          </p:nvCxnSpPr>
          <p:spPr>
            <a:xfrm rot="5400000">
              <a:off x="2758244" y="4600240"/>
              <a:ext cx="1254488" cy="398958"/>
            </a:xfrm>
            <a:prstGeom prst="bentConnector3">
              <a:avLst>
                <a:gd name="adj1" fmla="val 5000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67260FF-1107-4F3B-8F02-5ABEA898F16B}"/>
                </a:ext>
              </a:extLst>
            </p:cNvPr>
            <p:cNvCxnSpPr/>
            <p:nvPr/>
          </p:nvCxnSpPr>
          <p:spPr>
            <a:xfrm>
              <a:off x="2925676" y="3285843"/>
              <a:ext cx="0" cy="448014"/>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E3B6837-5D98-4B67-9479-3F53A2CA5EFF}"/>
                </a:ext>
              </a:extLst>
            </p:cNvPr>
            <p:cNvCxnSpPr/>
            <p:nvPr/>
          </p:nvCxnSpPr>
          <p:spPr>
            <a:xfrm>
              <a:off x="3152502" y="3016290"/>
              <a:ext cx="0" cy="717567"/>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159F7B2-F397-4CA6-A38D-A8751E6B336C}"/>
                </a:ext>
              </a:extLst>
            </p:cNvPr>
            <p:cNvCxnSpPr/>
            <p:nvPr/>
          </p:nvCxnSpPr>
          <p:spPr>
            <a:xfrm>
              <a:off x="3379328" y="2797280"/>
              <a:ext cx="0" cy="936577"/>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CD3EEF0-CD22-4FF9-82FD-6BB8FD22C3E6}"/>
                </a:ext>
              </a:extLst>
            </p:cNvPr>
            <p:cNvCxnSpPr/>
            <p:nvPr/>
          </p:nvCxnSpPr>
          <p:spPr>
            <a:xfrm>
              <a:off x="3606154" y="2565505"/>
              <a:ext cx="0" cy="1168352"/>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2574FC9C-D815-42B9-92CC-26EA9B690DC3}"/>
                </a:ext>
              </a:extLst>
            </p:cNvPr>
            <p:cNvCxnSpPr/>
            <p:nvPr/>
          </p:nvCxnSpPr>
          <p:spPr>
            <a:xfrm>
              <a:off x="3832980" y="2370167"/>
              <a:ext cx="0" cy="1363690"/>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690AB54-4DB9-491A-96F8-4634CFB9EFC6}"/>
                </a:ext>
              </a:extLst>
            </p:cNvPr>
            <p:cNvCxnSpPr/>
            <p:nvPr/>
          </p:nvCxnSpPr>
          <p:spPr>
            <a:xfrm>
              <a:off x="4059806" y="2345154"/>
              <a:ext cx="0" cy="1388703"/>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9590576-04B0-4B63-A1F9-E8AB638C654B}"/>
                </a:ext>
              </a:extLst>
            </p:cNvPr>
            <p:cNvCxnSpPr/>
            <p:nvPr/>
          </p:nvCxnSpPr>
          <p:spPr>
            <a:xfrm>
              <a:off x="4286632" y="2345154"/>
              <a:ext cx="0" cy="1388703"/>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7997803-7468-416A-A394-A08797585DB1}"/>
                </a:ext>
              </a:extLst>
            </p:cNvPr>
            <p:cNvCxnSpPr/>
            <p:nvPr/>
          </p:nvCxnSpPr>
          <p:spPr>
            <a:xfrm>
              <a:off x="1873100" y="3260830"/>
              <a:ext cx="1052576"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845586B-DB7A-49E9-907A-85944346606C}"/>
                </a:ext>
              </a:extLst>
            </p:cNvPr>
            <p:cNvCxnSpPr/>
            <p:nvPr/>
          </p:nvCxnSpPr>
          <p:spPr>
            <a:xfrm>
              <a:off x="2132316" y="3029055"/>
              <a:ext cx="1002135"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52979E-B8EE-4AC7-A888-A4FDBF914B58}"/>
                </a:ext>
              </a:extLst>
            </p:cNvPr>
            <p:cNvCxnSpPr/>
            <p:nvPr/>
          </p:nvCxnSpPr>
          <p:spPr>
            <a:xfrm>
              <a:off x="2393767" y="2797280"/>
              <a:ext cx="985561"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858C5A4-61FA-4FA3-90E3-7A588766A50B}"/>
                </a:ext>
              </a:extLst>
            </p:cNvPr>
            <p:cNvCxnSpPr/>
            <p:nvPr/>
          </p:nvCxnSpPr>
          <p:spPr>
            <a:xfrm>
              <a:off x="2659721" y="2565505"/>
              <a:ext cx="93389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73200B13-E0D0-43DA-AD13-1C1888E86D17}"/>
                </a:ext>
              </a:extLst>
            </p:cNvPr>
            <p:cNvGrpSpPr/>
            <p:nvPr/>
          </p:nvGrpSpPr>
          <p:grpSpPr>
            <a:xfrm>
              <a:off x="3655842" y="2023364"/>
              <a:ext cx="807928" cy="373354"/>
              <a:chOff x="2512842" y="2236475"/>
              <a:chExt cx="807928" cy="373354"/>
            </a:xfrm>
          </p:grpSpPr>
          <p:sp>
            <p:nvSpPr>
              <p:cNvPr id="128" name="矩形 127">
                <a:extLst>
                  <a:ext uri="{FF2B5EF4-FFF2-40B4-BE49-F238E27FC236}">
                    <a16:creationId xmlns:a16="http://schemas.microsoft.com/office/drawing/2014/main" id="{29959F20-4C45-4ED7-8381-74E2EB467F04}"/>
                  </a:ext>
                </a:extLst>
              </p:cNvPr>
              <p:cNvSpPr/>
              <p:nvPr/>
            </p:nvSpPr>
            <p:spPr>
              <a:xfrm>
                <a:off x="2512842"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129" name="矩形 128">
                <a:extLst>
                  <a:ext uri="{FF2B5EF4-FFF2-40B4-BE49-F238E27FC236}">
                    <a16:creationId xmlns:a16="http://schemas.microsoft.com/office/drawing/2014/main" id="{C3845EC9-C20B-4520-BE90-B8A4E96C3099}"/>
                  </a:ext>
                </a:extLst>
              </p:cNvPr>
              <p:cNvSpPr/>
              <p:nvPr/>
            </p:nvSpPr>
            <p:spPr>
              <a:xfrm>
                <a:off x="2729897"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130" name="矩形 129">
                <a:extLst>
                  <a:ext uri="{FF2B5EF4-FFF2-40B4-BE49-F238E27FC236}">
                    <a16:creationId xmlns:a16="http://schemas.microsoft.com/office/drawing/2014/main" id="{8C23ADC5-2CAB-4695-929E-3F4C5583400E}"/>
                  </a:ext>
                </a:extLst>
              </p:cNvPr>
              <p:cNvSpPr/>
              <p:nvPr/>
            </p:nvSpPr>
            <p:spPr>
              <a:xfrm>
                <a:off x="2946950" y="2236475"/>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grpSp>
        <p:cxnSp>
          <p:nvCxnSpPr>
            <p:cNvPr id="27" name="肘形连接符 165">
              <a:extLst>
                <a:ext uri="{FF2B5EF4-FFF2-40B4-BE49-F238E27FC236}">
                  <a16:creationId xmlns:a16="http://schemas.microsoft.com/office/drawing/2014/main" id="{95629D7E-89E8-4C95-8F7F-A38E7776BE6F}"/>
                </a:ext>
              </a:extLst>
            </p:cNvPr>
            <p:cNvCxnSpPr/>
            <p:nvPr/>
          </p:nvCxnSpPr>
          <p:spPr>
            <a:xfrm rot="5400000">
              <a:off x="2484754" y="4639397"/>
              <a:ext cx="1219610" cy="340093"/>
            </a:xfrm>
            <a:prstGeom prst="bentConnector3">
              <a:avLst>
                <a:gd name="adj1" fmla="val 3438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肘形连接符 166">
              <a:extLst>
                <a:ext uri="{FF2B5EF4-FFF2-40B4-BE49-F238E27FC236}">
                  <a16:creationId xmlns:a16="http://schemas.microsoft.com/office/drawing/2014/main" id="{DEDC92B7-9888-4158-8853-2CA368102FBE}"/>
                </a:ext>
              </a:extLst>
            </p:cNvPr>
            <p:cNvCxnSpPr/>
            <p:nvPr/>
          </p:nvCxnSpPr>
          <p:spPr>
            <a:xfrm rot="5400000">
              <a:off x="3080783" y="4566713"/>
              <a:ext cx="1212759" cy="478611"/>
            </a:xfrm>
            <a:prstGeom prst="bentConnector3">
              <a:avLst>
                <a:gd name="adj1" fmla="val 65708"/>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D2A72C9A-BE80-4292-A8EA-827A531B4299}"/>
                </a:ext>
              </a:extLst>
            </p:cNvPr>
            <p:cNvSpPr/>
            <p:nvPr/>
          </p:nvSpPr>
          <p:spPr>
            <a:xfrm>
              <a:off x="4099322" y="4345604"/>
              <a:ext cx="373820" cy="653369"/>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30" name="矩形 29">
              <a:extLst>
                <a:ext uri="{FF2B5EF4-FFF2-40B4-BE49-F238E27FC236}">
                  <a16:creationId xmlns:a16="http://schemas.microsoft.com/office/drawing/2014/main" id="{1434C5B2-DBB7-4FA3-9D48-EB1F9454F4B5}"/>
                </a:ext>
              </a:extLst>
            </p:cNvPr>
            <p:cNvSpPr/>
            <p:nvPr/>
          </p:nvSpPr>
          <p:spPr>
            <a:xfrm>
              <a:off x="1668147" y="1587250"/>
              <a:ext cx="403074"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1" name="矩形 30">
              <a:extLst>
                <a:ext uri="{FF2B5EF4-FFF2-40B4-BE49-F238E27FC236}">
                  <a16:creationId xmlns:a16="http://schemas.microsoft.com/office/drawing/2014/main" id="{1C5E7AAD-A028-4BF2-A6ED-1FF768DC9C39}"/>
                </a:ext>
              </a:extLst>
            </p:cNvPr>
            <p:cNvSpPr/>
            <p:nvPr/>
          </p:nvSpPr>
          <p:spPr>
            <a:xfrm>
              <a:off x="2175435" y="1594413"/>
              <a:ext cx="421716"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2" name="矩形 31">
              <a:extLst>
                <a:ext uri="{FF2B5EF4-FFF2-40B4-BE49-F238E27FC236}">
                  <a16:creationId xmlns:a16="http://schemas.microsoft.com/office/drawing/2014/main" id="{ACC3DC30-1DCB-4C16-94E1-4A8E7B080E7D}"/>
                </a:ext>
              </a:extLst>
            </p:cNvPr>
            <p:cNvSpPr/>
            <p:nvPr/>
          </p:nvSpPr>
          <p:spPr>
            <a:xfrm>
              <a:off x="2448692" y="1594413"/>
              <a:ext cx="42474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3" name="矩形 32">
              <a:extLst>
                <a:ext uri="{FF2B5EF4-FFF2-40B4-BE49-F238E27FC236}">
                  <a16:creationId xmlns:a16="http://schemas.microsoft.com/office/drawing/2014/main" id="{C3BCF0B8-7C79-4497-9A5D-0DC3CDD1ED26}"/>
                </a:ext>
              </a:extLst>
            </p:cNvPr>
            <p:cNvSpPr/>
            <p:nvPr/>
          </p:nvSpPr>
          <p:spPr>
            <a:xfrm>
              <a:off x="1962814"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4" name="矩形 33">
              <a:extLst>
                <a:ext uri="{FF2B5EF4-FFF2-40B4-BE49-F238E27FC236}">
                  <a16:creationId xmlns:a16="http://schemas.microsoft.com/office/drawing/2014/main" id="{2DC60C3A-9E21-4C43-85CF-A24F125F3B75}"/>
                </a:ext>
              </a:extLst>
            </p:cNvPr>
            <p:cNvSpPr/>
            <p:nvPr/>
          </p:nvSpPr>
          <p:spPr>
            <a:xfrm>
              <a:off x="1674375" y="5382079"/>
              <a:ext cx="407367"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5" name="矩形 34">
              <a:extLst>
                <a:ext uri="{FF2B5EF4-FFF2-40B4-BE49-F238E27FC236}">
                  <a16:creationId xmlns:a16="http://schemas.microsoft.com/office/drawing/2014/main" id="{FAE269DC-B8C5-49C4-9A99-45C7D1EDC44F}"/>
                </a:ext>
              </a:extLst>
            </p:cNvPr>
            <p:cNvSpPr/>
            <p:nvPr/>
          </p:nvSpPr>
          <p:spPr>
            <a:xfrm>
              <a:off x="2151687" y="5379247"/>
              <a:ext cx="488717"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6" name="矩形 35">
              <a:extLst>
                <a:ext uri="{FF2B5EF4-FFF2-40B4-BE49-F238E27FC236}">
                  <a16:creationId xmlns:a16="http://schemas.microsoft.com/office/drawing/2014/main" id="{7FC76ECB-9314-4F4C-AE1E-C65AC4457B13}"/>
                </a:ext>
              </a:extLst>
            </p:cNvPr>
            <p:cNvSpPr/>
            <p:nvPr/>
          </p:nvSpPr>
          <p:spPr>
            <a:xfrm>
              <a:off x="2453463" y="5375075"/>
              <a:ext cx="43198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7" name="矩形 36">
              <a:extLst>
                <a:ext uri="{FF2B5EF4-FFF2-40B4-BE49-F238E27FC236}">
                  <a16:creationId xmlns:a16="http://schemas.microsoft.com/office/drawing/2014/main" id="{8B08AA28-1581-4D7D-9E21-3180434E833A}"/>
                </a:ext>
              </a:extLst>
            </p:cNvPr>
            <p:cNvSpPr/>
            <p:nvPr/>
          </p:nvSpPr>
          <p:spPr>
            <a:xfrm>
              <a:off x="1940809" y="5349035"/>
              <a:ext cx="373820" cy="280015"/>
            </a:xfrm>
            <a:prstGeom prst="rect">
              <a:avLst/>
            </a:prstGeom>
          </p:spPr>
          <p:txBody>
            <a:bodyPr wrap="square">
              <a:spAutoFit/>
            </a:bodyPr>
            <a:lstStyle/>
            <a:p>
              <a:pPr algn="ctr"/>
              <a:r>
                <a:rPr lang="en-US" altLang="zh-CN" b="1" baseline="-25000" dirty="0">
                  <a:latin typeface="+mn-ea"/>
                  <a:cs typeface="Times New Roman" panose="02020603050405020304" pitchFamily="18" charset="0"/>
                </a:rPr>
                <a:t>…</a:t>
              </a:r>
              <a:endParaRPr lang="zh-CN" altLang="en-US" b="1" baseline="-25000" dirty="0">
                <a:latin typeface="+mn-ea"/>
                <a:cs typeface="Times New Roman" panose="02020603050405020304" pitchFamily="18" charset="0"/>
              </a:endParaRPr>
            </a:p>
          </p:txBody>
        </p:sp>
        <p:sp>
          <p:nvSpPr>
            <p:cNvPr id="38" name="矩形 37">
              <a:extLst>
                <a:ext uri="{FF2B5EF4-FFF2-40B4-BE49-F238E27FC236}">
                  <a16:creationId xmlns:a16="http://schemas.microsoft.com/office/drawing/2014/main" id="{D04924BC-C11B-4470-848A-547543BB6B7F}"/>
                </a:ext>
              </a:extLst>
            </p:cNvPr>
            <p:cNvSpPr/>
            <p:nvPr/>
          </p:nvSpPr>
          <p:spPr>
            <a:xfrm>
              <a:off x="2998307" y="5356279"/>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9" name="矩形 38">
              <a:extLst>
                <a:ext uri="{FF2B5EF4-FFF2-40B4-BE49-F238E27FC236}">
                  <a16:creationId xmlns:a16="http://schemas.microsoft.com/office/drawing/2014/main" id="{45D80C64-BF60-401A-A969-D03FE0813AF0}"/>
                </a:ext>
              </a:extLst>
            </p:cNvPr>
            <p:cNvSpPr/>
            <p:nvPr/>
          </p:nvSpPr>
          <p:spPr>
            <a:xfrm>
              <a:off x="3211266" y="5387713"/>
              <a:ext cx="472386" cy="373354"/>
            </a:xfrm>
            <a:prstGeom prst="rect">
              <a:avLst/>
            </a:prstGeom>
          </p:spPr>
          <p:txBody>
            <a:bodyPr wrap="square">
              <a:spAutoFit/>
            </a:bodyPr>
            <a:lstStyle/>
            <a:p>
              <a:pPr algn="ctr"/>
              <a:r>
                <a:rPr lang="en-US" altLang="zh-CN" dirty="0">
                  <a:latin typeface="+mn-ea"/>
                  <a:cs typeface="Times New Roman" panose="02020603050405020304" pitchFamily="18" charset="0"/>
                </a:rPr>
                <a:t>b</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40" name="矩形 39">
              <a:extLst>
                <a:ext uri="{FF2B5EF4-FFF2-40B4-BE49-F238E27FC236}">
                  <a16:creationId xmlns:a16="http://schemas.microsoft.com/office/drawing/2014/main" id="{260F9DFB-8C46-49E7-B0BC-37319E97CADE}"/>
                </a:ext>
              </a:extLst>
            </p:cNvPr>
            <p:cNvSpPr/>
            <p:nvPr/>
          </p:nvSpPr>
          <p:spPr>
            <a:xfrm>
              <a:off x="2711476" y="5389496"/>
              <a:ext cx="421867" cy="373354"/>
            </a:xfrm>
            <a:prstGeom prst="rect">
              <a:avLst/>
            </a:prstGeom>
          </p:spPr>
          <p:txBody>
            <a:bodyPr wrap="square">
              <a:spAutoFit/>
            </a:bodyPr>
            <a:lstStyle/>
            <a:p>
              <a:pPr algn="ctr"/>
              <a:r>
                <a:rPr lang="en-US" altLang="zh-CN" dirty="0" err="1">
                  <a:latin typeface="+mn-ea"/>
                  <a:cs typeface="Times New Roman" panose="02020603050405020304" pitchFamily="18" charset="0"/>
                </a:rPr>
                <a:t>b</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41" name="矩形 40">
              <a:extLst>
                <a:ext uri="{FF2B5EF4-FFF2-40B4-BE49-F238E27FC236}">
                  <a16:creationId xmlns:a16="http://schemas.microsoft.com/office/drawing/2014/main" id="{98A705E8-5581-4D46-B79C-6C8C865B563E}"/>
                </a:ext>
              </a:extLst>
            </p:cNvPr>
            <p:cNvSpPr/>
            <p:nvPr/>
          </p:nvSpPr>
          <p:spPr>
            <a:xfrm>
              <a:off x="1861765" y="5764653"/>
              <a:ext cx="1561290" cy="342241"/>
            </a:xfrm>
            <a:prstGeom prst="rect">
              <a:avLst/>
            </a:prstGeom>
          </p:spPr>
          <p:txBody>
            <a:bodyPr wrap="square">
              <a:spAutoFit/>
            </a:bodyPr>
            <a:lstStyle/>
            <a:p>
              <a:pPr algn="ctr"/>
              <a:r>
                <a:rPr lang="en-US" altLang="zh-CN" sz="1600" dirty="0">
                  <a:latin typeface="+mn-ea"/>
                  <a:cs typeface="Times New Roman" panose="02020603050405020304" pitchFamily="18" charset="0"/>
                </a:rPr>
                <a:t>CRC</a:t>
              </a:r>
              <a:r>
                <a:rPr lang="zh-CN" altLang="en-US" sz="1600" dirty="0">
                  <a:latin typeface="+mn-ea"/>
                  <a:cs typeface="Times New Roman" panose="02020603050405020304" pitchFamily="18" charset="0"/>
                </a:rPr>
                <a:t>校验码</a:t>
              </a:r>
              <a:endParaRPr lang="zh-CN" altLang="en-US" sz="1600" baseline="-25000" dirty="0">
                <a:latin typeface="+mn-ea"/>
                <a:cs typeface="Times New Roman" panose="02020603050405020304" pitchFamily="18" charset="0"/>
              </a:endParaRPr>
            </a:p>
          </p:txBody>
        </p:sp>
        <p:sp>
          <p:nvSpPr>
            <p:cNvPr id="42" name="矩形 41">
              <a:extLst>
                <a:ext uri="{FF2B5EF4-FFF2-40B4-BE49-F238E27FC236}">
                  <a16:creationId xmlns:a16="http://schemas.microsoft.com/office/drawing/2014/main" id="{03524290-FB03-4B98-9DDA-A351BCB7D51E}"/>
                </a:ext>
              </a:extLst>
            </p:cNvPr>
            <p:cNvSpPr/>
            <p:nvPr/>
          </p:nvSpPr>
          <p:spPr>
            <a:xfrm>
              <a:off x="1486160"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43" name="矩形 42">
              <a:extLst>
                <a:ext uri="{FF2B5EF4-FFF2-40B4-BE49-F238E27FC236}">
                  <a16:creationId xmlns:a16="http://schemas.microsoft.com/office/drawing/2014/main" id="{CE665704-052D-4B76-9F81-F50376A08E39}"/>
                </a:ext>
              </a:extLst>
            </p:cNvPr>
            <p:cNvSpPr/>
            <p:nvPr/>
          </p:nvSpPr>
          <p:spPr>
            <a:xfrm>
              <a:off x="3788633" y="1209416"/>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编码</a:t>
              </a:r>
              <a:endParaRPr lang="zh-CN" altLang="en-US" sz="1600" baseline="-25000" dirty="0">
                <a:latin typeface="+mn-ea"/>
                <a:cs typeface="Times New Roman" panose="02020603050405020304" pitchFamily="18" charset="0"/>
              </a:endParaRPr>
            </a:p>
          </p:txBody>
        </p:sp>
        <p:sp>
          <p:nvSpPr>
            <p:cNvPr id="44" name="矩形 43">
              <a:extLst>
                <a:ext uri="{FF2B5EF4-FFF2-40B4-BE49-F238E27FC236}">
                  <a16:creationId xmlns:a16="http://schemas.microsoft.com/office/drawing/2014/main" id="{18ABD7AE-D481-4E7C-8C2A-5688A91122CD}"/>
                </a:ext>
              </a:extLst>
            </p:cNvPr>
            <p:cNvSpPr/>
            <p:nvPr/>
          </p:nvSpPr>
          <p:spPr>
            <a:xfrm>
              <a:off x="2353807" y="776597"/>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发送方</a:t>
              </a:r>
              <a:endParaRPr lang="zh-CN" altLang="en-US" sz="1600" b="1" baseline="-25000" dirty="0">
                <a:latin typeface="+mn-ea"/>
                <a:cs typeface="Times New Roman" panose="02020603050405020304" pitchFamily="18" charset="0"/>
              </a:endParaRPr>
            </a:p>
          </p:txBody>
        </p:sp>
        <p:sp>
          <p:nvSpPr>
            <p:cNvPr id="45" name="矩形 44">
              <a:extLst>
                <a:ext uri="{FF2B5EF4-FFF2-40B4-BE49-F238E27FC236}">
                  <a16:creationId xmlns:a16="http://schemas.microsoft.com/office/drawing/2014/main" id="{453270B6-B9DC-45B7-854B-85686171B261}"/>
                </a:ext>
              </a:extLst>
            </p:cNvPr>
            <p:cNvSpPr/>
            <p:nvPr/>
          </p:nvSpPr>
          <p:spPr>
            <a:xfrm>
              <a:off x="6887620" y="1151285"/>
              <a:ext cx="4297741"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46" name="矩形 45">
              <a:extLst>
                <a:ext uri="{FF2B5EF4-FFF2-40B4-BE49-F238E27FC236}">
                  <a16:creationId xmlns:a16="http://schemas.microsoft.com/office/drawing/2014/main" id="{9FCFC941-3B0F-4A6C-8632-BD9C24DC2A59}"/>
                </a:ext>
              </a:extLst>
            </p:cNvPr>
            <p:cNvSpPr/>
            <p:nvPr/>
          </p:nvSpPr>
          <p:spPr>
            <a:xfrm>
              <a:off x="9204361"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47" name="矩形 46">
              <a:extLst>
                <a:ext uri="{FF2B5EF4-FFF2-40B4-BE49-F238E27FC236}">
                  <a16:creationId xmlns:a16="http://schemas.microsoft.com/office/drawing/2014/main" id="{4AE668E7-B1A6-4A35-BDC5-B16BB27A1335}"/>
                </a:ext>
              </a:extLst>
            </p:cNvPr>
            <p:cNvSpPr/>
            <p:nvPr/>
          </p:nvSpPr>
          <p:spPr>
            <a:xfrm>
              <a:off x="9465812"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8" name="矩形 47">
              <a:extLst>
                <a:ext uri="{FF2B5EF4-FFF2-40B4-BE49-F238E27FC236}">
                  <a16:creationId xmlns:a16="http://schemas.microsoft.com/office/drawing/2014/main" id="{DFC30D58-2492-4539-877E-01E9464128EE}"/>
                </a:ext>
              </a:extLst>
            </p:cNvPr>
            <p:cNvSpPr/>
            <p:nvPr/>
          </p:nvSpPr>
          <p:spPr>
            <a:xfrm>
              <a:off x="9727263"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9" name="矩形 48">
              <a:extLst>
                <a:ext uri="{FF2B5EF4-FFF2-40B4-BE49-F238E27FC236}">
                  <a16:creationId xmlns:a16="http://schemas.microsoft.com/office/drawing/2014/main" id="{DCCF63FC-B89A-4529-B225-C63ED83501DD}"/>
                </a:ext>
              </a:extLst>
            </p:cNvPr>
            <p:cNvSpPr/>
            <p:nvPr/>
          </p:nvSpPr>
          <p:spPr>
            <a:xfrm>
              <a:off x="9988714"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50" name="直接连接符 49">
              <a:extLst>
                <a:ext uri="{FF2B5EF4-FFF2-40B4-BE49-F238E27FC236}">
                  <a16:creationId xmlns:a16="http://schemas.microsoft.com/office/drawing/2014/main" id="{07A2130F-37DB-403D-90EB-6C93782F534C}"/>
                </a:ext>
              </a:extLst>
            </p:cNvPr>
            <p:cNvCxnSpPr/>
            <p:nvPr/>
          </p:nvCxnSpPr>
          <p:spPr>
            <a:xfrm flipH="1">
              <a:off x="7602094" y="5271458"/>
              <a:ext cx="1721991"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9CBD4ACC-90BB-49F3-B780-1DF358C79429}"/>
                </a:ext>
              </a:extLst>
            </p:cNvPr>
            <p:cNvSpPr/>
            <p:nvPr/>
          </p:nvSpPr>
          <p:spPr>
            <a:xfrm>
              <a:off x="9082436" y="1587250"/>
              <a:ext cx="481869"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52" name="矩形 51">
              <a:extLst>
                <a:ext uri="{FF2B5EF4-FFF2-40B4-BE49-F238E27FC236}">
                  <a16:creationId xmlns:a16="http://schemas.microsoft.com/office/drawing/2014/main" id="{F02BC43F-2B00-41C7-850F-014EBBCC9A3F}"/>
                </a:ext>
              </a:extLst>
            </p:cNvPr>
            <p:cNvSpPr/>
            <p:nvPr/>
          </p:nvSpPr>
          <p:spPr>
            <a:xfrm>
              <a:off x="9625696" y="1594413"/>
              <a:ext cx="44278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53" name="矩形 52">
              <a:extLst>
                <a:ext uri="{FF2B5EF4-FFF2-40B4-BE49-F238E27FC236}">
                  <a16:creationId xmlns:a16="http://schemas.microsoft.com/office/drawing/2014/main" id="{287D9806-4643-46AF-8D9B-05B55B93934B}"/>
                </a:ext>
              </a:extLst>
            </p:cNvPr>
            <p:cNvSpPr/>
            <p:nvPr/>
          </p:nvSpPr>
          <p:spPr>
            <a:xfrm>
              <a:off x="9907090" y="1594413"/>
              <a:ext cx="41593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54" name="矩形 53">
              <a:extLst>
                <a:ext uri="{FF2B5EF4-FFF2-40B4-BE49-F238E27FC236}">
                  <a16:creationId xmlns:a16="http://schemas.microsoft.com/office/drawing/2014/main" id="{8F28C7B8-F6F8-4E0E-BF16-65A562AE2F0B}"/>
                </a:ext>
              </a:extLst>
            </p:cNvPr>
            <p:cNvSpPr/>
            <p:nvPr/>
          </p:nvSpPr>
          <p:spPr>
            <a:xfrm>
              <a:off x="9423272"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55" name="矩形 54">
              <a:extLst>
                <a:ext uri="{FF2B5EF4-FFF2-40B4-BE49-F238E27FC236}">
                  <a16:creationId xmlns:a16="http://schemas.microsoft.com/office/drawing/2014/main" id="{CF13AB57-C061-4968-823B-27A34F5907DC}"/>
                </a:ext>
              </a:extLst>
            </p:cNvPr>
            <p:cNvSpPr/>
            <p:nvPr/>
          </p:nvSpPr>
          <p:spPr>
            <a:xfrm>
              <a:off x="9353007" y="5764653"/>
              <a:ext cx="1561290" cy="342241"/>
            </a:xfrm>
            <a:prstGeom prst="rect">
              <a:avLst/>
            </a:prstGeom>
          </p:spPr>
          <p:txBody>
            <a:bodyPr wrap="square">
              <a:spAutoFit/>
            </a:bodyPr>
            <a:lstStyle/>
            <a:p>
              <a:pPr algn="ctr"/>
              <a:r>
                <a:rPr lang="en-US" altLang="zh-CN" sz="1600" dirty="0">
                  <a:latin typeface="+mn-ea"/>
                  <a:cs typeface="Times New Roman" panose="02020603050405020304" pitchFamily="18" charset="0"/>
                </a:rPr>
                <a:t>CRC</a:t>
              </a:r>
              <a:r>
                <a:rPr lang="zh-CN" altLang="en-US" sz="1600" dirty="0">
                  <a:latin typeface="+mn-ea"/>
                  <a:cs typeface="Times New Roman" panose="02020603050405020304" pitchFamily="18" charset="0"/>
                </a:rPr>
                <a:t>校验码</a:t>
              </a:r>
              <a:endParaRPr lang="zh-CN" altLang="en-US" sz="1600" baseline="-25000" dirty="0">
                <a:latin typeface="+mn-ea"/>
                <a:cs typeface="Times New Roman" panose="02020603050405020304" pitchFamily="18" charset="0"/>
              </a:endParaRPr>
            </a:p>
          </p:txBody>
        </p:sp>
        <p:sp>
          <p:nvSpPr>
            <p:cNvPr id="56" name="矩形 55">
              <a:extLst>
                <a:ext uri="{FF2B5EF4-FFF2-40B4-BE49-F238E27FC236}">
                  <a16:creationId xmlns:a16="http://schemas.microsoft.com/office/drawing/2014/main" id="{39D13EAF-8779-4E5A-B389-31872E037FD4}"/>
                </a:ext>
              </a:extLst>
            </p:cNvPr>
            <p:cNvSpPr/>
            <p:nvPr/>
          </p:nvSpPr>
          <p:spPr>
            <a:xfrm>
              <a:off x="8946618"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57" name="矩形 56">
              <a:extLst>
                <a:ext uri="{FF2B5EF4-FFF2-40B4-BE49-F238E27FC236}">
                  <a16:creationId xmlns:a16="http://schemas.microsoft.com/office/drawing/2014/main" id="{052DDC3E-824F-4165-BFD1-4A062CCAFBAC}"/>
                </a:ext>
              </a:extLst>
            </p:cNvPr>
            <p:cNvSpPr/>
            <p:nvPr/>
          </p:nvSpPr>
          <p:spPr>
            <a:xfrm>
              <a:off x="6450379" y="1213718"/>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解码</a:t>
              </a:r>
              <a:endParaRPr lang="zh-CN" altLang="en-US" sz="1600" baseline="-25000" dirty="0">
                <a:latin typeface="+mn-ea"/>
                <a:cs typeface="Times New Roman" panose="02020603050405020304" pitchFamily="18" charset="0"/>
              </a:endParaRPr>
            </a:p>
          </p:txBody>
        </p:sp>
        <p:sp>
          <p:nvSpPr>
            <p:cNvPr id="58" name="矩形 57">
              <a:extLst>
                <a:ext uri="{FF2B5EF4-FFF2-40B4-BE49-F238E27FC236}">
                  <a16:creationId xmlns:a16="http://schemas.microsoft.com/office/drawing/2014/main" id="{957A0000-0B28-44E7-8D87-58782B8790BC}"/>
                </a:ext>
              </a:extLst>
            </p:cNvPr>
            <p:cNvSpPr/>
            <p:nvPr/>
          </p:nvSpPr>
          <p:spPr>
            <a:xfrm>
              <a:off x="8352342" y="767241"/>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接收方</a:t>
              </a:r>
              <a:endParaRPr lang="zh-CN" altLang="en-US" sz="1600" b="1" baseline="-25000" dirty="0">
                <a:latin typeface="+mn-ea"/>
                <a:cs typeface="Times New Roman" panose="02020603050405020304" pitchFamily="18" charset="0"/>
              </a:endParaRPr>
            </a:p>
          </p:txBody>
        </p:sp>
        <p:sp>
          <p:nvSpPr>
            <p:cNvPr id="59" name="矩形 58">
              <a:extLst>
                <a:ext uri="{FF2B5EF4-FFF2-40B4-BE49-F238E27FC236}">
                  <a16:creationId xmlns:a16="http://schemas.microsoft.com/office/drawing/2014/main" id="{C1141EFB-3310-4219-B9D7-DEC1A6B11EEE}"/>
                </a:ext>
              </a:extLst>
            </p:cNvPr>
            <p:cNvSpPr/>
            <p:nvPr/>
          </p:nvSpPr>
          <p:spPr>
            <a:xfrm>
              <a:off x="5704864"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0" name="矩形 59">
              <a:extLst>
                <a:ext uri="{FF2B5EF4-FFF2-40B4-BE49-F238E27FC236}">
                  <a16:creationId xmlns:a16="http://schemas.microsoft.com/office/drawing/2014/main" id="{F1B5BDBF-A9D7-4E60-A468-AA399C6BBF50}"/>
                </a:ext>
              </a:extLst>
            </p:cNvPr>
            <p:cNvSpPr/>
            <p:nvPr/>
          </p:nvSpPr>
          <p:spPr>
            <a:xfrm>
              <a:off x="5968095"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1" name="矩形 60">
              <a:extLst>
                <a:ext uri="{FF2B5EF4-FFF2-40B4-BE49-F238E27FC236}">
                  <a16:creationId xmlns:a16="http://schemas.microsoft.com/office/drawing/2014/main" id="{F9D71C28-7EC0-424C-B634-E9C87F6BBB8D}"/>
                </a:ext>
              </a:extLst>
            </p:cNvPr>
            <p:cNvSpPr/>
            <p:nvPr/>
          </p:nvSpPr>
          <p:spPr>
            <a:xfrm>
              <a:off x="6219171"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2" name="矩形 61">
              <a:extLst>
                <a:ext uri="{FF2B5EF4-FFF2-40B4-BE49-F238E27FC236}">
                  <a16:creationId xmlns:a16="http://schemas.microsoft.com/office/drawing/2014/main" id="{DE66B998-F786-46A7-A8DE-69C70059F39D}"/>
                </a:ext>
              </a:extLst>
            </p:cNvPr>
            <p:cNvSpPr/>
            <p:nvPr/>
          </p:nvSpPr>
          <p:spPr>
            <a:xfrm>
              <a:off x="5645057" y="3734326"/>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63" name="矩形 62">
              <a:extLst>
                <a:ext uri="{FF2B5EF4-FFF2-40B4-BE49-F238E27FC236}">
                  <a16:creationId xmlns:a16="http://schemas.microsoft.com/office/drawing/2014/main" id="{AFE6639E-DE2A-442C-ABC4-655665E2D441}"/>
                </a:ext>
              </a:extLst>
            </p:cNvPr>
            <p:cNvSpPr/>
            <p:nvPr/>
          </p:nvSpPr>
          <p:spPr>
            <a:xfrm>
              <a:off x="6090082" y="3741444"/>
              <a:ext cx="499789"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64" name="矩形 63">
              <a:extLst>
                <a:ext uri="{FF2B5EF4-FFF2-40B4-BE49-F238E27FC236}">
                  <a16:creationId xmlns:a16="http://schemas.microsoft.com/office/drawing/2014/main" id="{B5580D90-3783-46E4-AC16-C74F437E5E5F}"/>
                </a:ext>
              </a:extLst>
            </p:cNvPr>
            <p:cNvSpPr/>
            <p:nvPr/>
          </p:nvSpPr>
          <p:spPr>
            <a:xfrm>
              <a:off x="5823583" y="3741387"/>
              <a:ext cx="544405"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65" name="矩形 64">
              <a:extLst>
                <a:ext uri="{FF2B5EF4-FFF2-40B4-BE49-F238E27FC236}">
                  <a16:creationId xmlns:a16="http://schemas.microsoft.com/office/drawing/2014/main" id="{E4B9C547-6D8D-406B-BA9F-AB0E66BD8216}"/>
                </a:ext>
              </a:extLst>
            </p:cNvPr>
            <p:cNvSpPr/>
            <p:nvPr/>
          </p:nvSpPr>
          <p:spPr>
            <a:xfrm>
              <a:off x="5438832"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id="{39F0F7F3-0BE4-43CA-9787-7D53E9D80A2B}"/>
                </a:ext>
              </a:extLst>
            </p:cNvPr>
            <p:cNvCxnSpPr>
              <a:stCxn id="10" idx="3"/>
              <a:endCxn id="65" idx="1"/>
            </p:cNvCxnSpPr>
            <p:nvPr/>
          </p:nvCxnSpPr>
          <p:spPr>
            <a:xfrm>
              <a:off x="4468758" y="3953400"/>
              <a:ext cx="9700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8B61756D-6468-4A5F-8A8F-907C53A4206C}"/>
                </a:ext>
              </a:extLst>
            </p:cNvPr>
            <p:cNvCxnSpPr/>
            <p:nvPr/>
          </p:nvCxnSpPr>
          <p:spPr>
            <a:xfrm flipH="1">
              <a:off x="6478038" y="3953400"/>
              <a:ext cx="9827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E83FE9D9-8B79-43C0-93F1-946075237C80}"/>
                </a:ext>
              </a:extLst>
            </p:cNvPr>
            <p:cNvSpPr/>
            <p:nvPr/>
          </p:nvSpPr>
          <p:spPr>
            <a:xfrm>
              <a:off x="5371674" y="3734326"/>
              <a:ext cx="412400"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69" name="矩形 68">
              <a:extLst>
                <a:ext uri="{FF2B5EF4-FFF2-40B4-BE49-F238E27FC236}">
                  <a16:creationId xmlns:a16="http://schemas.microsoft.com/office/drawing/2014/main" id="{C4A5C639-D5C8-48C5-B49D-9474901B447B}"/>
                </a:ext>
              </a:extLst>
            </p:cNvPr>
            <p:cNvSpPr/>
            <p:nvPr/>
          </p:nvSpPr>
          <p:spPr>
            <a:xfrm>
              <a:off x="7478542" y="3733857"/>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解码电路</a:t>
              </a:r>
              <a:endParaRPr lang="en-US" altLang="zh-CN" sz="1600" dirty="0">
                <a:solidFill>
                  <a:schemeClr val="tx1"/>
                </a:solidFill>
                <a:latin typeface="+mn-ea"/>
              </a:endParaRPr>
            </a:p>
          </p:txBody>
        </p:sp>
        <p:sp>
          <p:nvSpPr>
            <p:cNvPr id="70" name="矩形 69">
              <a:extLst>
                <a:ext uri="{FF2B5EF4-FFF2-40B4-BE49-F238E27FC236}">
                  <a16:creationId xmlns:a16="http://schemas.microsoft.com/office/drawing/2014/main" id="{B2C21B94-7C7B-4376-B177-03ACFF0A378D}"/>
                </a:ext>
              </a:extLst>
            </p:cNvPr>
            <p:cNvSpPr/>
            <p:nvPr/>
          </p:nvSpPr>
          <p:spPr>
            <a:xfrm>
              <a:off x="7934281" y="3075014"/>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1" name="矩形 70">
              <a:extLst>
                <a:ext uri="{FF2B5EF4-FFF2-40B4-BE49-F238E27FC236}">
                  <a16:creationId xmlns:a16="http://schemas.microsoft.com/office/drawing/2014/main" id="{C6D53781-1336-4E4B-B079-8447B5936E76}"/>
                </a:ext>
              </a:extLst>
            </p:cNvPr>
            <p:cNvSpPr/>
            <p:nvPr/>
          </p:nvSpPr>
          <p:spPr>
            <a:xfrm>
              <a:off x="8197512"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2" name="矩形 71">
              <a:extLst>
                <a:ext uri="{FF2B5EF4-FFF2-40B4-BE49-F238E27FC236}">
                  <a16:creationId xmlns:a16="http://schemas.microsoft.com/office/drawing/2014/main" id="{5AD47931-CC39-453D-BD3D-F997D536BAE6}"/>
                </a:ext>
              </a:extLst>
            </p:cNvPr>
            <p:cNvSpPr/>
            <p:nvPr/>
          </p:nvSpPr>
          <p:spPr>
            <a:xfrm>
              <a:off x="8448588"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3" name="矩形 72">
              <a:extLst>
                <a:ext uri="{FF2B5EF4-FFF2-40B4-BE49-F238E27FC236}">
                  <a16:creationId xmlns:a16="http://schemas.microsoft.com/office/drawing/2014/main" id="{54EAB99A-B530-44F9-9E57-0EF20EA39802}"/>
                </a:ext>
              </a:extLst>
            </p:cNvPr>
            <p:cNvSpPr/>
            <p:nvPr/>
          </p:nvSpPr>
          <p:spPr>
            <a:xfrm>
              <a:off x="8136140" y="3010263"/>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74" name="矩形 73">
              <a:extLst>
                <a:ext uri="{FF2B5EF4-FFF2-40B4-BE49-F238E27FC236}">
                  <a16:creationId xmlns:a16="http://schemas.microsoft.com/office/drawing/2014/main" id="{EB93154A-0D80-4C84-A5A1-B0C3AD1E76F5}"/>
                </a:ext>
              </a:extLst>
            </p:cNvPr>
            <p:cNvSpPr/>
            <p:nvPr/>
          </p:nvSpPr>
          <p:spPr>
            <a:xfrm>
              <a:off x="8384967" y="3035622"/>
              <a:ext cx="403896" cy="373354"/>
            </a:xfrm>
            <a:prstGeom prst="rect">
              <a:avLst/>
            </a:prstGeom>
          </p:spPr>
          <p:txBody>
            <a:bodyPr wrap="square">
              <a:spAutoFit/>
            </a:bodyPr>
            <a:lstStyle/>
            <a:p>
              <a:pPr algn="ctr"/>
              <a:r>
                <a:rPr lang="en-US" altLang="zh-CN" dirty="0">
                  <a:latin typeface="+mn-ea"/>
                  <a:cs typeface="Times New Roman" panose="02020603050405020304" pitchFamily="18" charset="0"/>
                </a:rPr>
                <a:t>s</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75" name="矩形 74">
              <a:extLst>
                <a:ext uri="{FF2B5EF4-FFF2-40B4-BE49-F238E27FC236}">
                  <a16:creationId xmlns:a16="http://schemas.microsoft.com/office/drawing/2014/main" id="{1E9B6F3D-CDB0-48D7-96C3-38986F951B3F}"/>
                </a:ext>
              </a:extLst>
            </p:cNvPr>
            <p:cNvSpPr/>
            <p:nvPr/>
          </p:nvSpPr>
          <p:spPr>
            <a:xfrm>
              <a:off x="7895756" y="3036590"/>
              <a:ext cx="373820" cy="373354"/>
            </a:xfrm>
            <a:prstGeom prst="rect">
              <a:avLst/>
            </a:prstGeom>
          </p:spPr>
          <p:txBody>
            <a:bodyPr wrap="square">
              <a:spAutoFit/>
            </a:bodyPr>
            <a:lstStyle/>
            <a:p>
              <a:pPr algn="ctr"/>
              <a:r>
                <a:rPr lang="en-US" altLang="zh-CN" dirty="0" err="1">
                  <a:latin typeface="+mn-ea"/>
                  <a:cs typeface="Times New Roman" panose="02020603050405020304" pitchFamily="18" charset="0"/>
                </a:rPr>
                <a:t>s</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cxnSp>
          <p:nvCxnSpPr>
            <p:cNvPr id="76" name="直接箭头连接符 75">
              <a:extLst>
                <a:ext uri="{FF2B5EF4-FFF2-40B4-BE49-F238E27FC236}">
                  <a16:creationId xmlns:a16="http://schemas.microsoft.com/office/drawing/2014/main" id="{DED8F91A-5EC4-4F6C-BB8B-3967D86079C3}"/>
                </a:ext>
              </a:extLst>
            </p:cNvPr>
            <p:cNvCxnSpPr>
              <a:stCxn id="110" idx="1"/>
            </p:cNvCxnSpPr>
            <p:nvPr/>
          </p:nvCxnSpPr>
          <p:spPr>
            <a:xfrm flipH="1">
              <a:off x="3584967" y="5574391"/>
              <a:ext cx="5604626" cy="0"/>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0506FE3F-3914-40AA-A4A6-8BD47A77F963}"/>
                </a:ext>
              </a:extLst>
            </p:cNvPr>
            <p:cNvCxnSpPr/>
            <p:nvPr/>
          </p:nvCxnSpPr>
          <p:spPr>
            <a:xfrm flipV="1">
              <a:off x="9324085" y="3030857"/>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18D5652C-5FA7-40DC-A1A0-201A3CBE0098}"/>
                </a:ext>
              </a:extLst>
            </p:cNvPr>
            <p:cNvCxnSpPr/>
            <p:nvPr/>
          </p:nvCxnSpPr>
          <p:spPr>
            <a:xfrm flipV="1">
              <a:off x="9585536"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C35DA5A4-FBE9-4D59-9BDD-4CEF3C5892B0}"/>
                </a:ext>
              </a:extLst>
            </p:cNvPr>
            <p:cNvCxnSpPr/>
            <p:nvPr/>
          </p:nvCxnSpPr>
          <p:spPr>
            <a:xfrm flipV="1">
              <a:off x="9846987" y="3021462"/>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0225F9F6-01AB-454F-B41F-2A778588672B}"/>
                </a:ext>
              </a:extLst>
            </p:cNvPr>
            <p:cNvCxnSpPr/>
            <p:nvPr/>
          </p:nvCxnSpPr>
          <p:spPr>
            <a:xfrm flipV="1">
              <a:off x="10108438"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01F5231F-98B8-4D3D-B206-19B4C792E669}"/>
                </a:ext>
              </a:extLst>
            </p:cNvPr>
            <p:cNvCxnSpPr/>
            <p:nvPr/>
          </p:nvCxnSpPr>
          <p:spPr>
            <a:xfrm flipV="1">
              <a:off x="8321299" y="4184048"/>
              <a:ext cx="0" cy="67593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C620919-2813-4CB2-A255-E85AA148E460}"/>
                </a:ext>
              </a:extLst>
            </p:cNvPr>
            <p:cNvCxnSpPr/>
            <p:nvPr/>
          </p:nvCxnSpPr>
          <p:spPr>
            <a:xfrm flipV="1">
              <a:off x="8565437" y="4184049"/>
              <a:ext cx="0" cy="540525"/>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1130091-94A2-4CA0-BCF0-74AD38970F3D}"/>
                </a:ext>
              </a:extLst>
            </p:cNvPr>
            <p:cNvCxnSpPr/>
            <p:nvPr/>
          </p:nvCxnSpPr>
          <p:spPr>
            <a:xfrm flipV="1">
              <a:off x="8809575" y="4184049"/>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F0ED1F7-3DB8-4D9B-B8BA-AF382BFFD151}"/>
                </a:ext>
              </a:extLst>
            </p:cNvPr>
            <p:cNvCxnSpPr/>
            <p:nvPr/>
          </p:nvCxnSpPr>
          <p:spPr>
            <a:xfrm flipV="1">
              <a:off x="9053714" y="4184049"/>
              <a:ext cx="0" cy="267083"/>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6D187346-C305-4D1F-BA47-8544A5B9611E}"/>
                </a:ext>
              </a:extLst>
            </p:cNvPr>
            <p:cNvCxnSpPr/>
            <p:nvPr/>
          </p:nvCxnSpPr>
          <p:spPr>
            <a:xfrm flipV="1">
              <a:off x="7588885" y="4184048"/>
              <a:ext cx="0" cy="108741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23835E4D-0BE5-4488-9D3D-B69DE95754FE}"/>
                </a:ext>
              </a:extLst>
            </p:cNvPr>
            <p:cNvCxnSpPr/>
            <p:nvPr/>
          </p:nvCxnSpPr>
          <p:spPr>
            <a:xfrm flipV="1">
              <a:off x="7833023" y="4184049"/>
              <a:ext cx="0" cy="95068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0A7FA270-C056-4927-81B0-A04769CB4076}"/>
                </a:ext>
              </a:extLst>
            </p:cNvPr>
            <p:cNvCxnSpPr/>
            <p:nvPr/>
          </p:nvCxnSpPr>
          <p:spPr>
            <a:xfrm flipV="1">
              <a:off x="8077161" y="4184048"/>
              <a:ext cx="0" cy="81396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92041159-F9C3-4D47-96D0-02EBED03F30B}"/>
                </a:ext>
              </a:extLst>
            </p:cNvPr>
            <p:cNvCxnSpPr/>
            <p:nvPr/>
          </p:nvCxnSpPr>
          <p:spPr>
            <a:xfrm flipH="1">
              <a:off x="7833023" y="5134737"/>
              <a:ext cx="175251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5CD8EF17-11F7-4A6A-881B-C6BCC066A567}"/>
                </a:ext>
              </a:extLst>
            </p:cNvPr>
            <p:cNvCxnSpPr/>
            <p:nvPr/>
          </p:nvCxnSpPr>
          <p:spPr>
            <a:xfrm flipH="1">
              <a:off x="8077161" y="4998016"/>
              <a:ext cx="1780027"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B00A3568-6DAB-49DB-B441-26A1DED4D4A7}"/>
                </a:ext>
              </a:extLst>
            </p:cNvPr>
            <p:cNvCxnSpPr/>
            <p:nvPr/>
          </p:nvCxnSpPr>
          <p:spPr>
            <a:xfrm flipH="1">
              <a:off x="8328411" y="4861295"/>
              <a:ext cx="1780027"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660919B6-DD03-4AC8-9151-E847DC34569B}"/>
                </a:ext>
              </a:extLst>
            </p:cNvPr>
            <p:cNvCxnSpPr/>
            <p:nvPr/>
          </p:nvCxnSpPr>
          <p:spPr>
            <a:xfrm flipH="1">
              <a:off x="8568565" y="4724574"/>
              <a:ext cx="1791133" cy="0"/>
            </a:xfrm>
            <a:prstGeom prst="line">
              <a:avLst/>
            </a:prstGeom>
            <a:ln w="28575">
              <a:solidFill>
                <a:schemeClr val="tx1"/>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79D89E72-4A96-488E-B6BD-80CF86FDC9F4}"/>
                </a:ext>
              </a:extLst>
            </p:cNvPr>
            <p:cNvCxnSpPr/>
            <p:nvPr/>
          </p:nvCxnSpPr>
          <p:spPr>
            <a:xfrm flipH="1">
              <a:off x="8800116" y="4587853"/>
              <a:ext cx="1839116" cy="0"/>
            </a:xfrm>
            <a:prstGeom prst="line">
              <a:avLst/>
            </a:prstGeom>
            <a:ln w="28575">
              <a:solidFill>
                <a:schemeClr val="tx1"/>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BC67A86A-BEB6-475B-9FB9-05900CAE079A}"/>
                </a:ext>
              </a:extLst>
            </p:cNvPr>
            <p:cNvCxnSpPr/>
            <p:nvPr/>
          </p:nvCxnSpPr>
          <p:spPr>
            <a:xfrm flipH="1">
              <a:off x="9053715" y="4451132"/>
              <a:ext cx="1824633" cy="0"/>
            </a:xfrm>
            <a:prstGeom prst="line">
              <a:avLst/>
            </a:prstGeom>
            <a:ln w="28575">
              <a:solidFill>
                <a:schemeClr val="tx1"/>
              </a:solidFill>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B4CCEA0-253A-4262-9DF5-F006A75B96ED}"/>
                </a:ext>
              </a:extLst>
            </p:cNvPr>
            <p:cNvCxnSpPr/>
            <p:nvPr/>
          </p:nvCxnSpPr>
          <p:spPr>
            <a:xfrm flipV="1">
              <a:off x="10372338" y="4724574"/>
              <a:ext cx="0" cy="687822"/>
            </a:xfrm>
            <a:prstGeom prst="straightConnector1">
              <a:avLst/>
            </a:prstGeom>
            <a:ln w="28575" cap="sq">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1D7B455D-E2F6-4A42-BC51-C774B8872030}"/>
                </a:ext>
              </a:extLst>
            </p:cNvPr>
            <p:cNvCxnSpPr/>
            <p:nvPr/>
          </p:nvCxnSpPr>
          <p:spPr>
            <a:xfrm flipV="1">
              <a:off x="10631699" y="4587853"/>
              <a:ext cx="0" cy="824544"/>
            </a:xfrm>
            <a:prstGeom prst="straightConnector1">
              <a:avLst/>
            </a:prstGeom>
            <a:ln w="28575" cap="sq">
              <a:solidFill>
                <a:schemeClr val="tx1"/>
              </a:solidFill>
              <a:prstDash val="solid"/>
              <a:beve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31B87568-5076-44F6-A095-5AC91F6191E7}"/>
                </a:ext>
              </a:extLst>
            </p:cNvPr>
            <p:cNvCxnSpPr/>
            <p:nvPr/>
          </p:nvCxnSpPr>
          <p:spPr>
            <a:xfrm flipV="1">
              <a:off x="10882333" y="4451132"/>
              <a:ext cx="0" cy="961265"/>
            </a:xfrm>
            <a:prstGeom prst="straightConnector1">
              <a:avLst/>
            </a:prstGeom>
            <a:ln w="28575" cap="sq">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D3491B48-A762-476C-B877-5D009C6A2942}"/>
                </a:ext>
              </a:extLst>
            </p:cNvPr>
            <p:cNvCxnSpPr/>
            <p:nvPr/>
          </p:nvCxnSpPr>
          <p:spPr>
            <a:xfrm rot="5400000" flipV="1">
              <a:off x="10574240" y="22517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8B63F636-D2FE-47D0-9EBA-0623449A2EC5}"/>
                </a:ext>
              </a:extLst>
            </p:cNvPr>
            <p:cNvCxnSpPr/>
            <p:nvPr/>
          </p:nvCxnSpPr>
          <p:spPr>
            <a:xfrm rot="5400000" flipV="1">
              <a:off x="10574240" y="24424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DEFD3BED-0F90-4A18-8159-A25EAAB33D03}"/>
                </a:ext>
              </a:extLst>
            </p:cNvPr>
            <p:cNvCxnSpPr/>
            <p:nvPr/>
          </p:nvCxnSpPr>
          <p:spPr>
            <a:xfrm rot="5400000" flipV="1">
              <a:off x="10574240" y="26331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00" name="组合 99">
              <a:extLst>
                <a:ext uri="{FF2B5EF4-FFF2-40B4-BE49-F238E27FC236}">
                  <a16:creationId xmlns:a16="http://schemas.microsoft.com/office/drawing/2014/main" id="{1F770BB0-BC25-4283-AA18-D3731F6323A3}"/>
                </a:ext>
              </a:extLst>
            </p:cNvPr>
            <p:cNvGrpSpPr/>
            <p:nvPr/>
          </p:nvGrpSpPr>
          <p:grpSpPr>
            <a:xfrm>
              <a:off x="9324085" y="1947454"/>
              <a:ext cx="784353" cy="389318"/>
              <a:chOff x="9371710" y="1947453"/>
              <a:chExt cx="784353" cy="2410673"/>
            </a:xfrm>
          </p:grpSpPr>
          <p:cxnSp>
            <p:nvCxnSpPr>
              <p:cNvPr id="124" name="直接箭头连接符 123">
                <a:extLst>
                  <a:ext uri="{FF2B5EF4-FFF2-40B4-BE49-F238E27FC236}">
                    <a16:creationId xmlns:a16="http://schemas.microsoft.com/office/drawing/2014/main" id="{3C32F1F3-D3C4-4150-83AF-4B875C6AC138}"/>
                  </a:ext>
                </a:extLst>
              </p:cNvPr>
              <p:cNvCxnSpPr/>
              <p:nvPr/>
            </p:nvCxnSpPr>
            <p:spPr>
              <a:xfrm flipV="1">
                <a:off x="9371710" y="196202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70ABF2D-C672-4E95-8296-FD2964D1707D}"/>
                  </a:ext>
                </a:extLst>
              </p:cNvPr>
              <p:cNvCxnSpPr/>
              <p:nvPr/>
            </p:nvCxnSpPr>
            <p:spPr>
              <a:xfrm flipV="1">
                <a:off x="9633161"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0350DB6B-EF12-4327-8E6D-A1AD9DB3F9CD}"/>
                  </a:ext>
                </a:extLst>
              </p:cNvPr>
              <p:cNvCxnSpPr/>
              <p:nvPr/>
            </p:nvCxnSpPr>
            <p:spPr>
              <a:xfrm flipV="1">
                <a:off x="9894612" y="1952625"/>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EFB5D8A2-6A07-47CE-9D02-186A4D0D1911}"/>
                  </a:ext>
                </a:extLst>
              </p:cNvPr>
              <p:cNvCxnSpPr/>
              <p:nvPr/>
            </p:nvCxnSpPr>
            <p:spPr>
              <a:xfrm flipV="1">
                <a:off x="10156063"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cxnSp>
          <p:nvCxnSpPr>
            <p:cNvPr id="101" name="直接箭头连接符 100">
              <a:extLst>
                <a:ext uri="{FF2B5EF4-FFF2-40B4-BE49-F238E27FC236}">
                  <a16:creationId xmlns:a16="http://schemas.microsoft.com/office/drawing/2014/main" id="{FAD9448B-9150-42DD-9D56-9DF48E6CB001}"/>
                </a:ext>
              </a:extLst>
            </p:cNvPr>
            <p:cNvCxnSpPr/>
            <p:nvPr/>
          </p:nvCxnSpPr>
          <p:spPr>
            <a:xfrm flipV="1">
              <a:off x="8328411" y="3391625"/>
              <a:ext cx="0" cy="330547"/>
            </a:xfrm>
            <a:prstGeom prst="straightConnector1">
              <a:avLst/>
            </a:prstGeom>
            <a:ln w="76200"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7D053538-6DF8-4B44-9495-327E58FC99ED}"/>
                </a:ext>
              </a:extLst>
            </p:cNvPr>
            <p:cNvCxnSpPr/>
            <p:nvPr/>
          </p:nvCxnSpPr>
          <p:spPr>
            <a:xfrm flipV="1">
              <a:off x="8318886" y="2668031"/>
              <a:ext cx="0" cy="361024"/>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B5B9A20B-A198-401A-9AD9-34378568B991}"/>
                </a:ext>
              </a:extLst>
            </p:cNvPr>
            <p:cNvCxnSpPr/>
            <p:nvPr/>
          </p:nvCxnSpPr>
          <p:spPr>
            <a:xfrm flipH="1">
              <a:off x="8318888" y="2668030"/>
              <a:ext cx="717602" cy="0"/>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3DB1E97F-5A39-4360-B13A-68F7518F6205}"/>
                </a:ext>
              </a:extLst>
            </p:cNvPr>
            <p:cNvSpPr/>
            <p:nvPr/>
          </p:nvSpPr>
          <p:spPr>
            <a:xfrm>
              <a:off x="5214099" y="3472493"/>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生成多项式</a:t>
              </a:r>
              <a:endParaRPr lang="zh-CN" altLang="en-US" sz="1600" baseline="-25000" dirty="0">
                <a:latin typeface="+mn-ea"/>
                <a:cs typeface="Times New Roman" panose="02020603050405020304" pitchFamily="18" charset="0"/>
              </a:endParaRPr>
            </a:p>
          </p:txBody>
        </p:sp>
        <p:sp>
          <p:nvSpPr>
            <p:cNvPr id="105" name="矩形 104">
              <a:extLst>
                <a:ext uri="{FF2B5EF4-FFF2-40B4-BE49-F238E27FC236}">
                  <a16:creationId xmlns:a16="http://schemas.microsoft.com/office/drawing/2014/main" id="{BB73B06E-E44D-4775-B73E-3CF9C03BC83B}"/>
                </a:ext>
              </a:extLst>
            </p:cNvPr>
            <p:cNvSpPr/>
            <p:nvPr/>
          </p:nvSpPr>
          <p:spPr>
            <a:xfrm>
              <a:off x="5175789" y="5224178"/>
              <a:ext cx="1561290" cy="342241"/>
            </a:xfrm>
            <a:prstGeom prst="rect">
              <a:avLst/>
            </a:prstGeom>
          </p:spPr>
          <p:txBody>
            <a:bodyPr wrap="square">
              <a:spAutoFit/>
            </a:bodyPr>
            <a:lstStyle/>
            <a:p>
              <a:pPr algn="ctr"/>
              <a:r>
                <a:rPr lang="zh-CN" altLang="en-US" sz="1600" dirty="0">
                  <a:solidFill>
                    <a:srgbClr val="FF0000"/>
                  </a:solidFill>
                  <a:latin typeface="+mn-ea"/>
                  <a:cs typeface="Times New Roman" panose="02020603050405020304" pitchFamily="18" charset="0"/>
                </a:rPr>
                <a:t>不可靠传输</a:t>
              </a:r>
              <a:endParaRPr lang="zh-CN" altLang="en-US" sz="1600" baseline="-25000" dirty="0">
                <a:solidFill>
                  <a:srgbClr val="FF0000"/>
                </a:solidFill>
                <a:latin typeface="+mn-ea"/>
                <a:cs typeface="Times New Roman" panose="02020603050405020304" pitchFamily="18" charset="0"/>
              </a:endParaRPr>
            </a:p>
          </p:txBody>
        </p:sp>
        <p:sp>
          <p:nvSpPr>
            <p:cNvPr id="106" name="矩形 105">
              <a:extLst>
                <a:ext uri="{FF2B5EF4-FFF2-40B4-BE49-F238E27FC236}">
                  <a16:creationId xmlns:a16="http://schemas.microsoft.com/office/drawing/2014/main" id="{44D6C476-B1E5-454B-929C-A387C3BCDF99}"/>
                </a:ext>
              </a:extLst>
            </p:cNvPr>
            <p:cNvSpPr/>
            <p:nvPr/>
          </p:nvSpPr>
          <p:spPr>
            <a:xfrm>
              <a:off x="9056064" y="2345081"/>
              <a:ext cx="1303634" cy="663289"/>
            </a:xfrm>
            <a:prstGeom prst="rect">
              <a:avLst/>
            </a:prstGeom>
            <a:solidFill>
              <a:srgbClr val="BFE10E"/>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决策逻辑</a:t>
              </a:r>
              <a:endParaRPr lang="en-US" altLang="zh-CN" sz="1600" dirty="0">
                <a:solidFill>
                  <a:schemeClr val="tx1"/>
                </a:solidFill>
                <a:latin typeface="+mn-ea"/>
              </a:endParaRPr>
            </a:p>
          </p:txBody>
        </p:sp>
        <p:sp>
          <p:nvSpPr>
            <p:cNvPr id="107" name="矩形 106">
              <a:extLst>
                <a:ext uri="{FF2B5EF4-FFF2-40B4-BE49-F238E27FC236}">
                  <a16:creationId xmlns:a16="http://schemas.microsoft.com/office/drawing/2014/main" id="{008A28C2-C45B-4D5E-B009-A63A4C475C4F}"/>
                </a:ext>
              </a:extLst>
            </p:cNvPr>
            <p:cNvSpPr/>
            <p:nvPr/>
          </p:nvSpPr>
          <p:spPr>
            <a:xfrm>
              <a:off x="8596424" y="1996312"/>
              <a:ext cx="741499" cy="342241"/>
            </a:xfrm>
            <a:prstGeom prst="rect">
              <a:avLst/>
            </a:prstGeom>
          </p:spPr>
          <p:txBody>
            <a:bodyPr wrap="square">
              <a:spAutoFit/>
            </a:bodyPr>
            <a:lstStyle/>
            <a:p>
              <a:pPr algn="ctr"/>
              <a:r>
                <a:rPr lang="zh-CN" altLang="en-US" sz="1600" dirty="0">
                  <a:latin typeface="+mn-ea"/>
                  <a:cs typeface="Times New Roman" panose="02020603050405020304" pitchFamily="18" charset="0"/>
                </a:rPr>
                <a:t>接收</a:t>
              </a:r>
            </a:p>
          </p:txBody>
        </p:sp>
        <p:sp>
          <p:nvSpPr>
            <p:cNvPr id="108" name="矩形 107">
              <a:extLst>
                <a:ext uri="{FF2B5EF4-FFF2-40B4-BE49-F238E27FC236}">
                  <a16:creationId xmlns:a16="http://schemas.microsoft.com/office/drawing/2014/main" id="{F4833BCB-5530-409D-95BB-61F3EEA16552}"/>
                </a:ext>
              </a:extLst>
            </p:cNvPr>
            <p:cNvSpPr/>
            <p:nvPr/>
          </p:nvSpPr>
          <p:spPr>
            <a:xfrm>
              <a:off x="10746065" y="2406420"/>
              <a:ext cx="439296" cy="591143"/>
            </a:xfrm>
            <a:prstGeom prst="rect">
              <a:avLst/>
            </a:prstGeom>
          </p:spPr>
          <p:txBody>
            <a:bodyPr wrap="square">
              <a:spAutoFit/>
            </a:bodyPr>
            <a:lstStyle/>
            <a:p>
              <a:pPr algn="ctr"/>
              <a:r>
                <a:rPr lang="zh-CN" altLang="en-US" sz="1600" dirty="0">
                  <a:latin typeface="+mn-ea"/>
                  <a:cs typeface="Times New Roman" panose="02020603050405020304" pitchFamily="18" charset="0"/>
                </a:rPr>
                <a:t>拒绝</a:t>
              </a:r>
            </a:p>
          </p:txBody>
        </p:sp>
        <p:sp>
          <p:nvSpPr>
            <p:cNvPr id="109" name="矩形 108">
              <a:extLst>
                <a:ext uri="{FF2B5EF4-FFF2-40B4-BE49-F238E27FC236}">
                  <a16:creationId xmlns:a16="http://schemas.microsoft.com/office/drawing/2014/main" id="{042FDBC7-F7E1-4052-AB2B-A5810092D5E6}"/>
                </a:ext>
              </a:extLst>
            </p:cNvPr>
            <p:cNvSpPr/>
            <p:nvPr/>
          </p:nvSpPr>
          <p:spPr>
            <a:xfrm>
              <a:off x="7279569" y="3053071"/>
              <a:ext cx="689223" cy="373354"/>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110" name="矩形 109">
              <a:extLst>
                <a:ext uri="{FF2B5EF4-FFF2-40B4-BE49-F238E27FC236}">
                  <a16:creationId xmlns:a16="http://schemas.microsoft.com/office/drawing/2014/main" id="{8A54A3D0-7E7F-47DD-86C9-7FA20424B002}"/>
                </a:ext>
              </a:extLst>
            </p:cNvPr>
            <p:cNvSpPr/>
            <p:nvPr/>
          </p:nvSpPr>
          <p:spPr>
            <a:xfrm>
              <a:off x="9189593"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1" name="矩形 110">
              <a:extLst>
                <a:ext uri="{FF2B5EF4-FFF2-40B4-BE49-F238E27FC236}">
                  <a16:creationId xmlns:a16="http://schemas.microsoft.com/office/drawing/2014/main" id="{080BBB0F-52EF-4C93-B60C-E7806D5A227E}"/>
                </a:ext>
              </a:extLst>
            </p:cNvPr>
            <p:cNvSpPr/>
            <p:nvPr/>
          </p:nvSpPr>
          <p:spPr>
            <a:xfrm>
              <a:off x="9451044"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2" name="矩形 111">
              <a:extLst>
                <a:ext uri="{FF2B5EF4-FFF2-40B4-BE49-F238E27FC236}">
                  <a16:creationId xmlns:a16="http://schemas.microsoft.com/office/drawing/2014/main" id="{1DC5B54F-5338-4D19-980B-534D375AE1B7}"/>
                </a:ext>
              </a:extLst>
            </p:cNvPr>
            <p:cNvSpPr/>
            <p:nvPr/>
          </p:nvSpPr>
          <p:spPr>
            <a:xfrm>
              <a:off x="9712495"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3" name="矩形 112">
              <a:extLst>
                <a:ext uri="{FF2B5EF4-FFF2-40B4-BE49-F238E27FC236}">
                  <a16:creationId xmlns:a16="http://schemas.microsoft.com/office/drawing/2014/main" id="{5F36E544-9C4D-48C6-92BE-2B433E46615E}"/>
                </a:ext>
              </a:extLst>
            </p:cNvPr>
            <p:cNvSpPr/>
            <p:nvPr/>
          </p:nvSpPr>
          <p:spPr>
            <a:xfrm>
              <a:off x="9973946"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4" name="矩形 113">
              <a:extLst>
                <a:ext uri="{FF2B5EF4-FFF2-40B4-BE49-F238E27FC236}">
                  <a16:creationId xmlns:a16="http://schemas.microsoft.com/office/drawing/2014/main" id="{3804E30E-E524-42C9-ACF0-16B270BBF95C}"/>
                </a:ext>
              </a:extLst>
            </p:cNvPr>
            <p:cNvSpPr/>
            <p:nvPr/>
          </p:nvSpPr>
          <p:spPr>
            <a:xfrm>
              <a:off x="10242930" y="5416085"/>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5" name="矩形 114">
              <a:extLst>
                <a:ext uri="{FF2B5EF4-FFF2-40B4-BE49-F238E27FC236}">
                  <a16:creationId xmlns:a16="http://schemas.microsoft.com/office/drawing/2014/main" id="{44BAB525-0C11-4679-90DD-66666AA3EC1E}"/>
                </a:ext>
              </a:extLst>
            </p:cNvPr>
            <p:cNvSpPr/>
            <p:nvPr/>
          </p:nvSpPr>
          <p:spPr>
            <a:xfrm>
              <a:off x="10506161" y="5416085"/>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6" name="矩形 115">
              <a:extLst>
                <a:ext uri="{FF2B5EF4-FFF2-40B4-BE49-F238E27FC236}">
                  <a16:creationId xmlns:a16="http://schemas.microsoft.com/office/drawing/2014/main" id="{B880952C-96A9-490D-85FE-EAAE182ABB33}"/>
                </a:ext>
              </a:extLst>
            </p:cNvPr>
            <p:cNvSpPr/>
            <p:nvPr/>
          </p:nvSpPr>
          <p:spPr>
            <a:xfrm>
              <a:off x="10757237" y="5416085"/>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7" name="矩形 116">
              <a:extLst>
                <a:ext uri="{FF2B5EF4-FFF2-40B4-BE49-F238E27FC236}">
                  <a16:creationId xmlns:a16="http://schemas.microsoft.com/office/drawing/2014/main" id="{A3F5BF1F-C057-47FD-BE0D-D2B6EC939FC0}"/>
                </a:ext>
              </a:extLst>
            </p:cNvPr>
            <p:cNvSpPr/>
            <p:nvPr/>
          </p:nvSpPr>
          <p:spPr>
            <a:xfrm>
              <a:off x="9103055" y="5360351"/>
              <a:ext cx="413855" cy="373354"/>
            </a:xfrm>
            <a:prstGeom prst="rect">
              <a:avLst/>
            </a:prstGeom>
          </p:spPr>
          <p:txBody>
            <a:bodyPr wrap="square">
              <a:spAutoFit/>
            </a:bodyPr>
            <a:lstStyle/>
            <a:p>
              <a:pPr algn="ctr"/>
              <a:r>
                <a:rPr lang="en-US" altLang="zh-CN" dirty="0" err="1">
                  <a:latin typeface="+mn-ea"/>
                  <a:cs typeface="Times New Roman" panose="02020603050405020304" pitchFamily="18" charset="0"/>
                </a:rPr>
                <a:t>c</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118" name="矩形 117">
              <a:extLst>
                <a:ext uri="{FF2B5EF4-FFF2-40B4-BE49-F238E27FC236}">
                  <a16:creationId xmlns:a16="http://schemas.microsoft.com/office/drawing/2014/main" id="{B995BA3D-B7D8-4228-BA0C-DF105257A8BA}"/>
                </a:ext>
              </a:extLst>
            </p:cNvPr>
            <p:cNvSpPr/>
            <p:nvPr/>
          </p:nvSpPr>
          <p:spPr>
            <a:xfrm>
              <a:off x="9628713" y="5356639"/>
              <a:ext cx="425004"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119" name="矩形 118">
              <a:extLst>
                <a:ext uri="{FF2B5EF4-FFF2-40B4-BE49-F238E27FC236}">
                  <a16:creationId xmlns:a16="http://schemas.microsoft.com/office/drawing/2014/main" id="{F9D5FC05-E58F-4DB6-BE36-E8FE80FAA8CD}"/>
                </a:ext>
              </a:extLst>
            </p:cNvPr>
            <p:cNvSpPr/>
            <p:nvPr/>
          </p:nvSpPr>
          <p:spPr>
            <a:xfrm>
              <a:off x="9890935" y="5356639"/>
              <a:ext cx="474400"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0" name="矩形 119">
              <a:extLst>
                <a:ext uri="{FF2B5EF4-FFF2-40B4-BE49-F238E27FC236}">
                  <a16:creationId xmlns:a16="http://schemas.microsoft.com/office/drawing/2014/main" id="{462ACD7E-752A-4E02-9A06-4131EAC2850F}"/>
                </a:ext>
              </a:extLst>
            </p:cNvPr>
            <p:cNvSpPr/>
            <p:nvPr/>
          </p:nvSpPr>
          <p:spPr>
            <a:xfrm>
              <a:off x="9408504" y="5385638"/>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1" name="矩形 120">
              <a:extLst>
                <a:ext uri="{FF2B5EF4-FFF2-40B4-BE49-F238E27FC236}">
                  <a16:creationId xmlns:a16="http://schemas.microsoft.com/office/drawing/2014/main" id="{094CE181-D328-423D-8683-E1EC13551053}"/>
                </a:ext>
              </a:extLst>
            </p:cNvPr>
            <p:cNvSpPr/>
            <p:nvPr/>
          </p:nvSpPr>
          <p:spPr>
            <a:xfrm>
              <a:off x="10454043" y="5344601"/>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2" name="矩形 121">
              <a:extLst>
                <a:ext uri="{FF2B5EF4-FFF2-40B4-BE49-F238E27FC236}">
                  <a16:creationId xmlns:a16="http://schemas.microsoft.com/office/drawing/2014/main" id="{6D2311B9-0379-4308-894D-D14802F1A10B}"/>
                </a:ext>
              </a:extLst>
            </p:cNvPr>
            <p:cNvSpPr/>
            <p:nvPr/>
          </p:nvSpPr>
          <p:spPr>
            <a:xfrm>
              <a:off x="10622498" y="5382079"/>
              <a:ext cx="530885" cy="373354"/>
            </a:xfrm>
            <a:prstGeom prst="rect">
              <a:avLst/>
            </a:prstGeom>
          </p:spPr>
          <p:txBody>
            <a:bodyPr wrap="square">
              <a:spAutoFit/>
            </a:bodyPr>
            <a:lstStyle/>
            <a:p>
              <a:pPr algn="ctr"/>
              <a:r>
                <a:rPr lang="en-US" altLang="zh-CN" dirty="0">
                  <a:latin typeface="+mn-ea"/>
                  <a:cs typeface="Times New Roman" panose="02020603050405020304" pitchFamily="18" charset="0"/>
                </a:rPr>
                <a:t>d</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3" name="矩形 122">
              <a:extLst>
                <a:ext uri="{FF2B5EF4-FFF2-40B4-BE49-F238E27FC236}">
                  <a16:creationId xmlns:a16="http://schemas.microsoft.com/office/drawing/2014/main" id="{5EB93C75-40F7-4D4E-BC8A-CF1389E178B6}"/>
                </a:ext>
              </a:extLst>
            </p:cNvPr>
            <p:cNvSpPr/>
            <p:nvPr/>
          </p:nvSpPr>
          <p:spPr>
            <a:xfrm flipH="1">
              <a:off x="10131955" y="5389264"/>
              <a:ext cx="502538" cy="373354"/>
            </a:xfrm>
            <a:prstGeom prst="rect">
              <a:avLst/>
            </a:prstGeom>
          </p:spPr>
          <p:txBody>
            <a:bodyPr wrap="square">
              <a:spAutoFit/>
            </a:bodyPr>
            <a:lstStyle/>
            <a:p>
              <a:pPr algn="ctr"/>
              <a:r>
                <a:rPr lang="en-US" altLang="zh-CN" dirty="0" err="1">
                  <a:latin typeface="+mn-ea"/>
                  <a:cs typeface="Times New Roman" panose="02020603050405020304" pitchFamily="18" charset="0"/>
                </a:rPr>
                <a:t>d</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grpSp>
    </p:spTree>
    <p:extLst>
      <p:ext uri="{BB962C8B-B14F-4D97-AF65-F5344CB8AC3E}">
        <p14:creationId xmlns:p14="http://schemas.microsoft.com/office/powerpoint/2010/main" val="541109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生成多项式</a:t>
            </a:r>
            <a:r>
              <a:rPr lang="en-US" altLang="zh-CN" dirty="0"/>
              <a:t>  Generator polynomial</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生成多项式特征</a:t>
            </a:r>
            <a:endParaRPr lang="en-US" altLang="zh-CN" b="1" dirty="0"/>
          </a:p>
          <a:p>
            <a:pPr lvl="1" eaLnBrk="1" hangingPunct="1">
              <a:lnSpc>
                <a:spcPct val="150000"/>
              </a:lnSpc>
            </a:pPr>
            <a:r>
              <a:rPr lang="zh-CN" altLang="en-US" sz="2400" dirty="0"/>
              <a:t>任意位发生错误都应使余数不为</a:t>
            </a:r>
            <a:r>
              <a:rPr lang="en-US" altLang="zh-CN" sz="2400" dirty="0"/>
              <a:t>0</a:t>
            </a:r>
          </a:p>
          <a:p>
            <a:pPr lvl="1" eaLnBrk="1" hangingPunct="1">
              <a:lnSpc>
                <a:spcPct val="150000"/>
              </a:lnSpc>
            </a:pPr>
            <a:r>
              <a:rPr lang="zh-CN" altLang="en-US" sz="2400" dirty="0"/>
              <a:t>不同位发生错误余数不同</a:t>
            </a:r>
          </a:p>
          <a:p>
            <a:pPr lvl="1" eaLnBrk="1" hangingPunct="1">
              <a:lnSpc>
                <a:spcPct val="150000"/>
              </a:lnSpc>
            </a:pPr>
            <a:r>
              <a:rPr lang="zh-CN" altLang="en-US" sz="2400" dirty="0"/>
              <a:t>余数左移一位继续作模</a:t>
            </a:r>
            <a:r>
              <a:rPr lang="en-US" altLang="zh-CN" sz="2400" dirty="0"/>
              <a:t>2</a:t>
            </a:r>
            <a:r>
              <a:rPr lang="zh-CN" altLang="en-US" sz="2400" dirty="0"/>
              <a:t>除，应使余数循环，</a:t>
            </a:r>
            <a:r>
              <a:rPr lang="zh-CN" altLang="en-US" sz="2400" b="1" dirty="0"/>
              <a:t>循环周期 </a:t>
            </a:r>
            <a:r>
              <a:rPr lang="en-US" altLang="zh-CN" sz="2400" dirty="0"/>
              <a:t>N=</a:t>
            </a:r>
            <a:r>
              <a:rPr lang="en-US" altLang="zh-CN" sz="2400" dirty="0" err="1"/>
              <a:t>k+r</a:t>
            </a:r>
            <a:r>
              <a:rPr lang="en-US" altLang="zh-CN" sz="2400" dirty="0"/>
              <a:t>  </a:t>
            </a:r>
            <a:r>
              <a:rPr lang="zh-CN" altLang="en-US" sz="2400" dirty="0"/>
              <a:t>？</a:t>
            </a:r>
            <a:endParaRPr lang="en-US" altLang="zh-CN" sz="2400" dirty="0"/>
          </a:p>
          <a:p>
            <a:pPr eaLnBrk="1" hangingPunct="1">
              <a:lnSpc>
                <a:spcPct val="150000"/>
              </a:lnSpc>
            </a:pPr>
            <a:r>
              <a:rPr lang="zh-CN" altLang="en-US" dirty="0"/>
              <a:t>如何产生生成多项式</a:t>
            </a:r>
            <a:endParaRPr lang="en-US" altLang="zh-CN" dirty="0"/>
          </a:p>
          <a:p>
            <a:pPr lvl="1" eaLnBrk="1" hangingPunct="1">
              <a:lnSpc>
                <a:spcPct val="150000"/>
              </a:lnSpc>
            </a:pPr>
            <a:r>
              <a:rPr lang="en-US" altLang="zh-CN" sz="2400" dirty="0"/>
              <a:t>(</a:t>
            </a:r>
            <a:r>
              <a:rPr lang="en-US" altLang="zh-CN" sz="2400" dirty="0" err="1"/>
              <a:t>n,k</a:t>
            </a:r>
            <a:r>
              <a:rPr lang="en-US" altLang="zh-CN" sz="2400" dirty="0"/>
              <a:t>)</a:t>
            </a:r>
            <a:r>
              <a:rPr lang="zh-CN" altLang="en-US" sz="2400" dirty="0"/>
              <a:t>码，将</a:t>
            </a:r>
            <a:r>
              <a:rPr lang="en-US" altLang="zh-CN" sz="2400" dirty="0"/>
              <a:t>X</a:t>
            </a:r>
            <a:r>
              <a:rPr lang="en-US" altLang="zh-CN" sz="2400" baseline="70000" dirty="0"/>
              <a:t>n</a:t>
            </a:r>
            <a:r>
              <a:rPr lang="en-US" altLang="zh-CN" sz="2400" dirty="0"/>
              <a:t>+1</a:t>
            </a:r>
            <a:r>
              <a:rPr lang="zh-CN" altLang="en-US" sz="2400" dirty="0"/>
              <a:t>分解为若干质因子   （模</a:t>
            </a:r>
            <a:r>
              <a:rPr lang="en-US" altLang="zh-CN" sz="2400" dirty="0"/>
              <a:t>2</a:t>
            </a:r>
            <a:r>
              <a:rPr lang="zh-CN" altLang="en-US" sz="2400" dirty="0"/>
              <a:t>的运算）</a:t>
            </a:r>
          </a:p>
          <a:p>
            <a:pPr lvl="1" eaLnBrk="1" hangingPunct="1">
              <a:lnSpc>
                <a:spcPct val="150000"/>
              </a:lnSpc>
            </a:pPr>
            <a:r>
              <a:rPr lang="zh-CN" altLang="en-US" sz="2400" dirty="0"/>
              <a:t>根据码距要求选择其中的因式或多个因式的乘积为生成多项式</a:t>
            </a:r>
          </a:p>
          <a:p>
            <a:endParaRPr lang="zh-CN" altLang="en-US" dirty="0"/>
          </a:p>
        </p:txBody>
      </p:sp>
    </p:spTree>
    <p:extLst>
      <p:ext uri="{BB962C8B-B14F-4D97-AF65-F5344CB8AC3E}">
        <p14:creationId xmlns:p14="http://schemas.microsoft.com/office/powerpoint/2010/main" val="3969815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数据信息的校验</a:t>
            </a:r>
          </a:p>
        </p:txBody>
      </p:sp>
      <p:sp>
        <p:nvSpPr>
          <p:cNvPr id="3" name="内容占位符 2"/>
          <p:cNvSpPr>
            <a:spLocks noGrp="1"/>
          </p:cNvSpPr>
          <p:nvPr>
            <p:ph idx="1"/>
          </p:nvPr>
        </p:nvSpPr>
        <p:spPr/>
        <p:txBody>
          <a:bodyPr/>
          <a:lstStyle/>
          <a:p>
            <a:pPr eaLnBrk="1" hangingPunct="1">
              <a:lnSpc>
                <a:spcPct val="150000"/>
              </a:lnSpc>
            </a:pPr>
            <a:r>
              <a:rPr lang="zh-CN" altLang="en-US" dirty="0">
                <a:latin typeface="华文新魏" panose="02010800040101010101" pitchFamily="2" charset="-122"/>
              </a:rPr>
              <a:t>解决编码在</a:t>
            </a:r>
            <a:r>
              <a:rPr lang="zh-CN" altLang="en-US" b="1" dirty="0">
                <a:solidFill>
                  <a:srgbClr val="C00000"/>
                </a:solidFill>
                <a:latin typeface="华文新魏" panose="02010800040101010101" pitchFamily="2" charset="-122"/>
              </a:rPr>
              <a:t>时间</a:t>
            </a:r>
            <a:r>
              <a:rPr lang="zh-CN" altLang="en-US" dirty="0">
                <a:latin typeface="华文新魏" panose="02010800040101010101" pitchFamily="2" charset="-122"/>
              </a:rPr>
              <a:t>、</a:t>
            </a:r>
            <a:r>
              <a:rPr lang="zh-CN" altLang="en-US" b="1" dirty="0">
                <a:solidFill>
                  <a:srgbClr val="C00000"/>
                </a:solidFill>
                <a:latin typeface="华文新魏" panose="02010800040101010101" pitchFamily="2" charset="-122"/>
              </a:rPr>
              <a:t>空间</a:t>
            </a:r>
            <a:r>
              <a:rPr lang="zh-CN" altLang="en-US" dirty="0">
                <a:latin typeface="华文新魏" panose="02010800040101010101" pitchFamily="2" charset="-122"/>
              </a:rPr>
              <a:t>上</a:t>
            </a:r>
            <a:r>
              <a:rPr lang="zh-CN" altLang="en-US" b="1" dirty="0">
                <a:solidFill>
                  <a:srgbClr val="C00000"/>
                </a:solidFill>
                <a:latin typeface="华文新魏" panose="02010800040101010101" pitchFamily="2" charset="-122"/>
              </a:rPr>
              <a:t>传输可靠性</a:t>
            </a:r>
            <a:r>
              <a:rPr lang="zh-CN" altLang="en-US" dirty="0">
                <a:latin typeface="华文新魏" panose="02010800040101010101" pitchFamily="2" charset="-122"/>
              </a:rPr>
              <a:t>问题</a:t>
            </a:r>
          </a:p>
          <a:p>
            <a:pPr eaLnBrk="1" hangingPunct="1">
              <a:lnSpc>
                <a:spcPct val="150000"/>
              </a:lnSpc>
            </a:pPr>
            <a:r>
              <a:rPr lang="zh-CN" altLang="en-US" dirty="0">
                <a:latin typeface="华文新魏" panose="02010800040101010101" pitchFamily="2" charset="-122"/>
              </a:rPr>
              <a:t>编码中引入一定</a:t>
            </a:r>
            <a:r>
              <a:rPr lang="zh-CN" altLang="en-US" b="1" dirty="0">
                <a:solidFill>
                  <a:srgbClr val="C00000"/>
                </a:solidFill>
                <a:latin typeface="华文新魏" panose="02010800040101010101" pitchFamily="2" charset="-122"/>
              </a:rPr>
              <a:t>冗余</a:t>
            </a:r>
            <a:r>
              <a:rPr lang="zh-CN" altLang="en-US" dirty="0">
                <a:latin typeface="华文新魏" panose="02010800040101010101" pitchFamily="2" charset="-122"/>
              </a:rPr>
              <a:t>，增加</a:t>
            </a:r>
            <a:r>
              <a:rPr lang="zh-CN" altLang="en-US" b="1" dirty="0">
                <a:solidFill>
                  <a:srgbClr val="C00000"/>
                </a:solidFill>
                <a:latin typeface="华文新魏" panose="02010800040101010101" pitchFamily="2" charset="-122"/>
              </a:rPr>
              <a:t>最小码距</a:t>
            </a:r>
            <a:r>
              <a:rPr lang="zh-CN" altLang="en-US" dirty="0">
                <a:latin typeface="华文新魏" panose="02010800040101010101" pitchFamily="2" charset="-122"/>
              </a:rPr>
              <a:t>，使编码符合某种</a:t>
            </a:r>
            <a:r>
              <a:rPr lang="zh-CN" altLang="en-US" b="1" u="sng" dirty="0">
                <a:solidFill>
                  <a:schemeClr val="accent1">
                    <a:lumMod val="75000"/>
                  </a:schemeClr>
                </a:solidFill>
                <a:latin typeface="华文新魏" panose="02010800040101010101" pitchFamily="2" charset="-122"/>
              </a:rPr>
              <a:t>规则</a:t>
            </a:r>
            <a:r>
              <a:rPr lang="zh-CN" altLang="en-US" dirty="0">
                <a:latin typeface="华文新魏" panose="02010800040101010101" pitchFamily="2" charset="-122"/>
              </a:rPr>
              <a:t>，当编码出现一个或多个错误时变成</a:t>
            </a:r>
            <a:r>
              <a:rPr lang="zh-CN" altLang="en-US" b="1" dirty="0">
                <a:solidFill>
                  <a:srgbClr val="C00000"/>
                </a:solidFill>
                <a:latin typeface="华文新魏" panose="02010800040101010101" pitchFamily="2" charset="-122"/>
              </a:rPr>
              <a:t>非法代码</a:t>
            </a:r>
            <a:r>
              <a:rPr lang="zh-CN" altLang="en-US" dirty="0">
                <a:latin typeface="华文新魏" panose="02010800040101010101" pitchFamily="2" charset="-122"/>
              </a:rPr>
              <a:t>（不符合规则）</a:t>
            </a:r>
          </a:p>
          <a:p>
            <a:pPr lvl="1" eaLnBrk="1" hangingPunct="1">
              <a:lnSpc>
                <a:spcPct val="150000"/>
              </a:lnSpc>
            </a:pPr>
            <a:r>
              <a:rPr lang="zh-CN" altLang="en-US" sz="2400" dirty="0"/>
              <a:t>奇偶信息的校验</a:t>
            </a:r>
            <a:endParaRPr lang="en-US" altLang="zh-CN" sz="2400" dirty="0"/>
          </a:p>
          <a:p>
            <a:pPr marL="457200" lvl="1" indent="0" eaLnBrk="1" hangingPunct="1">
              <a:lnSpc>
                <a:spcPct val="150000"/>
              </a:lnSpc>
              <a:buNone/>
            </a:pPr>
            <a:r>
              <a:rPr lang="en-US" altLang="zh-CN" dirty="0">
                <a:solidFill>
                  <a:schemeClr val="tx1"/>
                </a:solidFill>
              </a:rPr>
              <a:t>     </a:t>
            </a:r>
            <a:r>
              <a:rPr lang="zh-CN" altLang="en-US" u="sng" dirty="0">
                <a:solidFill>
                  <a:schemeClr val="accent1">
                    <a:lumMod val="75000"/>
                  </a:schemeClr>
                </a:solidFill>
              </a:rPr>
              <a:t>编码中</a:t>
            </a:r>
            <a:r>
              <a:rPr lang="en-US" altLang="zh-CN" u="sng" dirty="0">
                <a:solidFill>
                  <a:schemeClr val="accent1">
                    <a:lumMod val="75000"/>
                  </a:schemeClr>
                </a:solidFill>
              </a:rPr>
              <a:t>1</a:t>
            </a:r>
            <a:r>
              <a:rPr lang="zh-CN" altLang="en-US" u="sng" dirty="0">
                <a:solidFill>
                  <a:schemeClr val="accent1">
                    <a:lumMod val="75000"/>
                  </a:schemeClr>
                </a:solidFill>
              </a:rPr>
              <a:t>的个数的奇偶性</a:t>
            </a:r>
          </a:p>
          <a:p>
            <a:pPr lvl="1" eaLnBrk="1" hangingPunct="1">
              <a:lnSpc>
                <a:spcPct val="150000"/>
              </a:lnSpc>
            </a:pPr>
            <a:r>
              <a:rPr lang="zh-CN" altLang="en-US" sz="2400" dirty="0"/>
              <a:t>海明校验</a:t>
            </a:r>
            <a:endParaRPr lang="en-US" altLang="zh-CN" sz="2400" dirty="0"/>
          </a:p>
          <a:p>
            <a:pPr marL="457200" lvl="1" indent="0">
              <a:lnSpc>
                <a:spcPct val="150000"/>
              </a:lnSpc>
              <a:buNone/>
            </a:pPr>
            <a:r>
              <a:rPr lang="en-US" altLang="zh-CN" dirty="0"/>
              <a:t>     </a:t>
            </a:r>
            <a:r>
              <a:rPr lang="zh-CN" altLang="en-US" u="sng" dirty="0">
                <a:solidFill>
                  <a:schemeClr val="accent1">
                    <a:lumMod val="75000"/>
                  </a:schemeClr>
                </a:solidFill>
              </a:rPr>
              <a:t>多校验组的奇偶性</a:t>
            </a:r>
            <a:r>
              <a:rPr lang="zh-CN" altLang="en-US" dirty="0">
                <a:solidFill>
                  <a:schemeClr val="tx1"/>
                </a:solidFill>
              </a:rPr>
              <a:t>，检错码为出错位</a:t>
            </a:r>
          </a:p>
          <a:p>
            <a:pPr lvl="1" eaLnBrk="1" hangingPunct="1">
              <a:lnSpc>
                <a:spcPct val="150000"/>
              </a:lnSpc>
            </a:pPr>
            <a:r>
              <a:rPr lang="en-US" altLang="zh-CN" sz="2400" dirty="0"/>
              <a:t>CRC </a:t>
            </a:r>
            <a:r>
              <a:rPr lang="zh-CN" altLang="en-US" sz="2400" dirty="0"/>
              <a:t>循环冗余校验</a:t>
            </a:r>
            <a:endParaRPr lang="en-US" altLang="zh-CN" sz="2400" dirty="0"/>
          </a:p>
          <a:p>
            <a:pPr marL="457200" lvl="1" indent="0">
              <a:lnSpc>
                <a:spcPct val="150000"/>
              </a:lnSpc>
              <a:buNone/>
            </a:pPr>
            <a:r>
              <a:rPr lang="en-US" altLang="zh-CN" sz="2400" dirty="0"/>
              <a:t>    </a:t>
            </a:r>
            <a:r>
              <a:rPr lang="zh-CN" altLang="en-US" u="sng" dirty="0">
                <a:solidFill>
                  <a:schemeClr val="accent1">
                    <a:lumMod val="75000"/>
                  </a:schemeClr>
                </a:solidFill>
              </a:rPr>
              <a:t>编码能被生成多项式整除</a:t>
            </a:r>
            <a:r>
              <a:rPr lang="zh-CN" altLang="en-US" dirty="0">
                <a:solidFill>
                  <a:schemeClr val="tx1"/>
                </a:solidFill>
              </a:rPr>
              <a:t>，余数循环</a:t>
            </a:r>
          </a:p>
          <a:p>
            <a:endParaRPr lang="zh-CN" altLang="en-US" dirty="0"/>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11000" r="9838" b="17882"/>
          <a:stretch/>
        </p:blipFill>
        <p:spPr>
          <a:xfrm>
            <a:off x="6778019" y="3761276"/>
            <a:ext cx="4626582" cy="2505378"/>
          </a:xfrm>
          <a:prstGeom prst="rect">
            <a:avLst/>
          </a:prstGeom>
        </p:spPr>
      </p:pic>
    </p:spTree>
    <p:extLst>
      <p:ext uri="{BB962C8B-B14F-4D97-AF65-F5344CB8AC3E}">
        <p14:creationId xmlns:p14="http://schemas.microsoft.com/office/powerpoint/2010/main" val="300052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检错与纠错</a:t>
            </a:r>
          </a:p>
        </p:txBody>
      </p:sp>
      <p:sp>
        <p:nvSpPr>
          <p:cNvPr id="3" name="内容占位符 2"/>
          <p:cNvSpPr>
            <a:spLocks noGrp="1"/>
          </p:cNvSpPr>
          <p:nvPr>
            <p:ph idx="1"/>
          </p:nvPr>
        </p:nvSpPr>
        <p:spPr>
          <a:xfrm>
            <a:off x="487822" y="942765"/>
            <a:ext cx="10421916" cy="1117263"/>
          </a:xfrm>
        </p:spPr>
        <p:txBody>
          <a:bodyPr/>
          <a:lstStyle/>
          <a:p>
            <a:r>
              <a:rPr lang="zh-CN" altLang="en-US" dirty="0"/>
              <a:t>接收方利用</a:t>
            </a:r>
            <a:r>
              <a:rPr lang="en-US" altLang="zh-CN" dirty="0"/>
              <a:t>G(X)</a:t>
            </a:r>
            <a:r>
              <a:rPr lang="zh-CN" altLang="en-US" dirty="0"/>
              <a:t>对收到的有错编码多项式做模</a:t>
            </a:r>
            <a:r>
              <a:rPr lang="en-US" altLang="zh-CN" dirty="0"/>
              <a:t>2</a:t>
            </a:r>
            <a:r>
              <a:rPr lang="zh-CN" altLang="en-US" dirty="0"/>
              <a:t>除运算，</a:t>
            </a:r>
            <a:r>
              <a:rPr lang="zh-CN" altLang="en-US" dirty="0">
                <a:solidFill>
                  <a:srgbClr val="FF66CC"/>
                </a:solidFill>
              </a:rPr>
              <a:t>余数不为</a:t>
            </a:r>
            <a:r>
              <a:rPr lang="en-US" altLang="zh-CN" dirty="0">
                <a:solidFill>
                  <a:srgbClr val="FF66CC"/>
                </a:solidFill>
              </a:rPr>
              <a:t>0</a:t>
            </a:r>
            <a:r>
              <a:rPr lang="zh-CN" altLang="en-US" dirty="0"/>
              <a:t>说明传输</a:t>
            </a:r>
            <a:r>
              <a:rPr lang="zh-CN" altLang="en-US" dirty="0">
                <a:solidFill>
                  <a:srgbClr val="FF0000"/>
                </a:solidFill>
              </a:rPr>
              <a:t>有错</a:t>
            </a:r>
            <a:r>
              <a:rPr lang="zh-CN" altLang="en-US" dirty="0"/>
              <a:t>。</a:t>
            </a:r>
            <a:endParaRPr lang="en-US" altLang="zh-CN" dirty="0"/>
          </a:p>
          <a:p>
            <a:endParaRPr lang="en-US" altLang="zh-CN" dirty="0"/>
          </a:p>
          <a:p>
            <a:endParaRPr lang="zh-CN" altLang="en-US" dirty="0"/>
          </a:p>
        </p:txBody>
      </p:sp>
      <p:grpSp>
        <p:nvGrpSpPr>
          <p:cNvPr id="30" name="组合 29"/>
          <p:cNvGrpSpPr/>
          <p:nvPr/>
        </p:nvGrpSpPr>
        <p:grpSpPr>
          <a:xfrm>
            <a:off x="748930" y="2125930"/>
            <a:ext cx="4947659" cy="4411511"/>
            <a:chOff x="2873613" y="1277257"/>
            <a:chExt cx="4947196" cy="4793398"/>
          </a:xfrm>
        </p:grpSpPr>
        <p:sp>
          <p:nvSpPr>
            <p:cNvPr id="31" name="矩形 30">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32" name="组合 31"/>
            <p:cNvGrpSpPr/>
            <p:nvPr/>
          </p:nvGrpSpPr>
          <p:grpSpPr>
            <a:xfrm>
              <a:off x="3017659" y="4650348"/>
              <a:ext cx="1318314" cy="502619"/>
              <a:chOff x="3003146" y="4650348"/>
              <a:chExt cx="1318314" cy="502619"/>
            </a:xfrm>
          </p:grpSpPr>
          <p:sp>
            <p:nvSpPr>
              <p:cNvPr id="33" name="矩形 32"/>
              <p:cNvSpPr/>
              <p:nvPr/>
            </p:nvSpPr>
            <p:spPr>
              <a:xfrm>
                <a:off x="3003146" y="4650348"/>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7"/>
              <p:cNvSpPr txBox="1"/>
              <p:nvPr/>
            </p:nvSpPr>
            <p:spPr>
              <a:xfrm>
                <a:off x="3054767" y="4717820"/>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35" name="组合 34"/>
          <p:cNvGrpSpPr/>
          <p:nvPr/>
        </p:nvGrpSpPr>
        <p:grpSpPr>
          <a:xfrm>
            <a:off x="3766572" y="5350065"/>
            <a:ext cx="1576678" cy="426500"/>
            <a:chOff x="6003487" y="6136926"/>
            <a:chExt cx="1576678" cy="426500"/>
          </a:xfrm>
        </p:grpSpPr>
        <p:sp>
          <p:nvSpPr>
            <p:cNvPr id="36" name="矩形 35"/>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7"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38" name="文本框 12"/>
          <p:cNvSpPr txBox="1"/>
          <p:nvPr/>
        </p:nvSpPr>
        <p:spPr>
          <a:xfrm>
            <a:off x="3440036" y="21259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39" name="组合 38"/>
          <p:cNvGrpSpPr/>
          <p:nvPr/>
        </p:nvGrpSpPr>
        <p:grpSpPr>
          <a:xfrm>
            <a:off x="1792335" y="2584325"/>
            <a:ext cx="3397553" cy="605838"/>
            <a:chOff x="4064157" y="1903675"/>
            <a:chExt cx="3397553" cy="605838"/>
          </a:xfrm>
        </p:grpSpPr>
        <p:grpSp>
          <p:nvGrpSpPr>
            <p:cNvPr id="40" name="组合 39"/>
            <p:cNvGrpSpPr/>
            <p:nvPr/>
          </p:nvGrpSpPr>
          <p:grpSpPr>
            <a:xfrm>
              <a:off x="4064157" y="1913504"/>
              <a:ext cx="2927945" cy="596009"/>
              <a:chOff x="4635412" y="2148540"/>
              <a:chExt cx="2927945" cy="596009"/>
            </a:xfrm>
          </p:grpSpPr>
          <p:cxnSp>
            <p:nvCxnSpPr>
              <p:cNvPr id="42" name="直接连接符 41"/>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3" name="弧形 42"/>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41" name="文本框 15"/>
            <p:cNvSpPr txBox="1"/>
            <p:nvPr/>
          </p:nvSpPr>
          <p:spPr>
            <a:xfrm>
              <a:off x="4923607" y="1903675"/>
              <a:ext cx="2538103" cy="362455"/>
            </a:xfrm>
            <a:prstGeom prst="rect">
              <a:avLst/>
            </a:prstGeom>
            <a:noFill/>
          </p:spPr>
          <p:txBody>
            <a:bodyPr wrap="square" rtlCol="0">
              <a:noAutofit/>
            </a:bodyPr>
            <a:lstStyle/>
            <a:p>
              <a:r>
                <a:rPr lang="en-US" altLang="zh-CN" sz="2800" spc="600" dirty="0">
                  <a:latin typeface="Consolas" panose="020B0609020204030204" pitchFamily="49" charset="0"/>
                </a:rPr>
                <a:t>1100</a:t>
              </a:r>
              <a:r>
                <a:rPr lang="en-US" altLang="zh-CN" sz="2800" spc="600" dirty="0">
                  <a:solidFill>
                    <a:srgbClr val="C00000"/>
                  </a:solidFill>
                  <a:latin typeface="Consolas" panose="020B0609020204030204" pitchFamily="49" charset="0"/>
                </a:rPr>
                <a:t>010</a:t>
              </a:r>
              <a:endParaRPr lang="zh-CN" altLang="en-US" sz="2800" spc="600" dirty="0">
                <a:solidFill>
                  <a:srgbClr val="C00000"/>
                </a:solidFill>
                <a:latin typeface="Consolas" panose="020B0609020204030204" pitchFamily="49" charset="0"/>
              </a:endParaRPr>
            </a:p>
          </p:txBody>
        </p:sp>
      </p:grpSp>
      <p:sp>
        <p:nvSpPr>
          <p:cNvPr id="44" name="文本框 18"/>
          <p:cNvSpPr txBox="1"/>
          <p:nvPr/>
        </p:nvSpPr>
        <p:spPr>
          <a:xfrm>
            <a:off x="2782558" y="345481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45" name="组合 44"/>
          <p:cNvGrpSpPr/>
          <p:nvPr/>
        </p:nvGrpSpPr>
        <p:grpSpPr>
          <a:xfrm>
            <a:off x="2651950" y="3019569"/>
            <a:ext cx="1635058" cy="480845"/>
            <a:chOff x="4923772" y="2338919"/>
            <a:chExt cx="1635058" cy="480845"/>
          </a:xfrm>
        </p:grpSpPr>
        <p:sp>
          <p:nvSpPr>
            <p:cNvPr id="46"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47" name="直接连接符 46"/>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9" name="文本框 23"/>
          <p:cNvSpPr txBox="1"/>
          <p:nvPr/>
        </p:nvSpPr>
        <p:spPr>
          <a:xfrm>
            <a:off x="3456645" y="532807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000</a:t>
            </a:r>
            <a:endParaRPr lang="zh-CN" altLang="en-US" sz="2800" spc="600" dirty="0">
              <a:latin typeface="Consolas" panose="020B0609020204030204" pitchFamily="49" charset="0"/>
            </a:endParaRPr>
          </a:p>
        </p:txBody>
      </p:sp>
      <p:sp>
        <p:nvSpPr>
          <p:cNvPr id="50" name="文本框 24"/>
          <p:cNvSpPr txBox="1"/>
          <p:nvPr/>
        </p:nvSpPr>
        <p:spPr>
          <a:xfrm>
            <a:off x="3045373" y="432530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011</a:t>
            </a:r>
            <a:endParaRPr lang="zh-CN" altLang="en-US" sz="2800" spc="600" dirty="0">
              <a:solidFill>
                <a:srgbClr val="C00000"/>
              </a:solidFill>
              <a:latin typeface="Consolas" panose="020B0609020204030204" pitchFamily="49" charset="0"/>
            </a:endParaRPr>
          </a:p>
        </p:txBody>
      </p:sp>
      <p:grpSp>
        <p:nvGrpSpPr>
          <p:cNvPr id="51" name="组合 50"/>
          <p:cNvGrpSpPr/>
          <p:nvPr/>
        </p:nvGrpSpPr>
        <p:grpSpPr>
          <a:xfrm>
            <a:off x="2745640" y="3890057"/>
            <a:ext cx="1635058" cy="489707"/>
            <a:chOff x="5017462" y="3209407"/>
            <a:chExt cx="1635058" cy="489707"/>
          </a:xfrm>
        </p:grpSpPr>
        <p:sp>
          <p:nvSpPr>
            <p:cNvPr id="52"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53" name="直接连接符 52"/>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3009295" y="4760545"/>
            <a:ext cx="1635058" cy="498569"/>
            <a:chOff x="5281117" y="4079895"/>
            <a:chExt cx="1635058" cy="498569"/>
          </a:xfrm>
        </p:grpSpPr>
        <p:sp>
          <p:nvSpPr>
            <p:cNvPr id="55"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56" name="直接连接符 55"/>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0" name="直接箭头连接符 59"/>
          <p:cNvCxnSpPr/>
          <p:nvPr/>
        </p:nvCxnSpPr>
        <p:spPr>
          <a:xfrm>
            <a:off x="3920836" y="301723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4196952" y="302787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4481179" y="305550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701649" y="2604787"/>
            <a:ext cx="1893364" cy="459409"/>
            <a:chOff x="2973471" y="1924137"/>
            <a:chExt cx="1893364" cy="459409"/>
          </a:xfrm>
        </p:grpSpPr>
        <p:sp>
          <p:nvSpPr>
            <p:cNvPr id="64"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65"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66" name="组合 65"/>
          <p:cNvGrpSpPr/>
          <p:nvPr/>
        </p:nvGrpSpPr>
        <p:grpSpPr>
          <a:xfrm>
            <a:off x="4658932" y="2211174"/>
            <a:ext cx="859266" cy="369332"/>
            <a:chOff x="6167643" y="1530524"/>
            <a:chExt cx="1239957" cy="369332"/>
          </a:xfrm>
        </p:grpSpPr>
        <p:sp>
          <p:nvSpPr>
            <p:cNvPr id="67" name="文本框 42"/>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68" name="直接箭头连接符 67"/>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9" name="文本框 44"/>
          <p:cNvSpPr txBox="1"/>
          <p:nvPr/>
        </p:nvSpPr>
        <p:spPr>
          <a:xfrm>
            <a:off x="3721690" y="21259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70" name="文本框 45"/>
          <p:cNvSpPr txBox="1"/>
          <p:nvPr/>
        </p:nvSpPr>
        <p:spPr>
          <a:xfrm>
            <a:off x="4003344" y="21259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71" name="文本框 46"/>
          <p:cNvSpPr txBox="1"/>
          <p:nvPr/>
        </p:nvSpPr>
        <p:spPr>
          <a:xfrm>
            <a:off x="4284998" y="21259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grpSp>
        <p:nvGrpSpPr>
          <p:cNvPr id="98" name="组合 97"/>
          <p:cNvGrpSpPr/>
          <p:nvPr/>
        </p:nvGrpSpPr>
        <p:grpSpPr>
          <a:xfrm>
            <a:off x="6533467" y="1899052"/>
            <a:ext cx="4947659" cy="4638390"/>
            <a:chOff x="2873613" y="1277257"/>
            <a:chExt cx="4947196" cy="4793398"/>
          </a:xfrm>
        </p:grpSpPr>
        <p:sp>
          <p:nvSpPr>
            <p:cNvPr id="99" name="矩形 98">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100" name="组合 99"/>
            <p:cNvGrpSpPr/>
            <p:nvPr/>
          </p:nvGrpSpPr>
          <p:grpSpPr>
            <a:xfrm>
              <a:off x="3017659" y="4650348"/>
              <a:ext cx="1318314" cy="502619"/>
              <a:chOff x="3003146" y="4650348"/>
              <a:chExt cx="1318314" cy="502619"/>
            </a:xfrm>
          </p:grpSpPr>
          <p:sp>
            <p:nvSpPr>
              <p:cNvPr id="101" name="矩形 100"/>
              <p:cNvSpPr/>
              <p:nvPr/>
            </p:nvSpPr>
            <p:spPr>
              <a:xfrm>
                <a:off x="3003146" y="4650348"/>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文本框 7"/>
              <p:cNvSpPr txBox="1"/>
              <p:nvPr/>
            </p:nvSpPr>
            <p:spPr>
              <a:xfrm>
                <a:off x="3054767" y="4717820"/>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103" name="组合 102"/>
          <p:cNvGrpSpPr/>
          <p:nvPr/>
        </p:nvGrpSpPr>
        <p:grpSpPr>
          <a:xfrm>
            <a:off x="9624131" y="5984710"/>
            <a:ext cx="1576678" cy="426500"/>
            <a:chOff x="6003487" y="6136926"/>
            <a:chExt cx="1576678" cy="426500"/>
          </a:xfrm>
        </p:grpSpPr>
        <p:sp>
          <p:nvSpPr>
            <p:cNvPr id="104" name="矩形 103"/>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5"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06" name="文本框 12"/>
          <p:cNvSpPr txBox="1"/>
          <p:nvPr/>
        </p:nvSpPr>
        <p:spPr>
          <a:xfrm>
            <a:off x="9224573" y="1899052"/>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07" name="组合 106"/>
          <p:cNvGrpSpPr/>
          <p:nvPr/>
        </p:nvGrpSpPr>
        <p:grpSpPr>
          <a:xfrm>
            <a:off x="7576872" y="2357446"/>
            <a:ext cx="3397553" cy="605838"/>
            <a:chOff x="4064157" y="1903675"/>
            <a:chExt cx="3397553" cy="605838"/>
          </a:xfrm>
        </p:grpSpPr>
        <p:grpSp>
          <p:nvGrpSpPr>
            <p:cNvPr id="108" name="组合 107"/>
            <p:cNvGrpSpPr/>
            <p:nvPr/>
          </p:nvGrpSpPr>
          <p:grpSpPr>
            <a:xfrm>
              <a:off x="4064157" y="1913504"/>
              <a:ext cx="2927945" cy="596009"/>
              <a:chOff x="4635412" y="2148540"/>
              <a:chExt cx="2927945" cy="596009"/>
            </a:xfrm>
          </p:grpSpPr>
          <p:cxnSp>
            <p:nvCxnSpPr>
              <p:cNvPr id="110" name="直接连接符 109"/>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弧形 11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09" name="文本框 15"/>
            <p:cNvSpPr txBox="1"/>
            <p:nvPr/>
          </p:nvSpPr>
          <p:spPr>
            <a:xfrm>
              <a:off x="4923607" y="1903675"/>
              <a:ext cx="2538103" cy="362455"/>
            </a:xfrm>
            <a:prstGeom prst="rect">
              <a:avLst/>
            </a:prstGeom>
            <a:noFill/>
          </p:spPr>
          <p:txBody>
            <a:bodyPr wrap="square" rtlCol="0">
              <a:noAutofit/>
            </a:bodyPr>
            <a:lstStyle/>
            <a:p>
              <a:r>
                <a:rPr lang="en-US" altLang="zh-CN" sz="2800" spc="600" dirty="0">
                  <a:latin typeface="Consolas" panose="020B0609020204030204" pitchFamily="49" charset="0"/>
                </a:rPr>
                <a:t>110</a:t>
              </a:r>
              <a:r>
                <a:rPr lang="en-US" altLang="zh-CN" sz="2800" spc="600" dirty="0">
                  <a:solidFill>
                    <a:srgbClr val="FF0000"/>
                  </a:solidFill>
                  <a:latin typeface="Consolas" panose="020B0609020204030204" pitchFamily="49" charset="0"/>
                </a:rPr>
                <a:t>1</a:t>
              </a: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grpSp>
      <p:sp>
        <p:nvSpPr>
          <p:cNvPr id="112" name="文本框 18"/>
          <p:cNvSpPr txBox="1"/>
          <p:nvPr/>
        </p:nvSpPr>
        <p:spPr>
          <a:xfrm>
            <a:off x="8567095" y="3227934"/>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3" name="组合 112"/>
          <p:cNvGrpSpPr/>
          <p:nvPr/>
        </p:nvGrpSpPr>
        <p:grpSpPr>
          <a:xfrm>
            <a:off x="8436487" y="2792690"/>
            <a:ext cx="1635058" cy="480845"/>
            <a:chOff x="4923772" y="2338919"/>
            <a:chExt cx="1635058" cy="480845"/>
          </a:xfrm>
        </p:grpSpPr>
        <p:sp>
          <p:nvSpPr>
            <p:cNvPr id="114"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115" name="直接连接符 114"/>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6" name="文本框 23"/>
          <p:cNvSpPr txBox="1"/>
          <p:nvPr/>
        </p:nvSpPr>
        <p:spPr>
          <a:xfrm>
            <a:off x="9314204" y="5962716"/>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117" name="文本框 24"/>
          <p:cNvSpPr txBox="1"/>
          <p:nvPr/>
        </p:nvSpPr>
        <p:spPr>
          <a:xfrm>
            <a:off x="8829910" y="4098422"/>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111</a:t>
            </a:r>
            <a:endParaRPr lang="zh-CN" altLang="en-US" sz="2800" spc="600" dirty="0">
              <a:solidFill>
                <a:srgbClr val="C00000"/>
              </a:solidFill>
              <a:latin typeface="Consolas" panose="020B0609020204030204" pitchFamily="49" charset="0"/>
            </a:endParaRPr>
          </a:p>
        </p:txBody>
      </p:sp>
      <p:grpSp>
        <p:nvGrpSpPr>
          <p:cNvPr id="118" name="组合 117"/>
          <p:cNvGrpSpPr/>
          <p:nvPr/>
        </p:nvGrpSpPr>
        <p:grpSpPr>
          <a:xfrm>
            <a:off x="8530177" y="3663178"/>
            <a:ext cx="1635058" cy="489707"/>
            <a:chOff x="5017462" y="3209407"/>
            <a:chExt cx="1635058" cy="489707"/>
          </a:xfrm>
        </p:grpSpPr>
        <p:sp>
          <p:nvSpPr>
            <p:cNvPr id="119"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120" name="直接连接符 119"/>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1" name="组合 120"/>
          <p:cNvGrpSpPr/>
          <p:nvPr/>
        </p:nvGrpSpPr>
        <p:grpSpPr>
          <a:xfrm>
            <a:off x="8793832" y="4533666"/>
            <a:ext cx="1635058" cy="498569"/>
            <a:chOff x="5281117" y="4079895"/>
            <a:chExt cx="1635058" cy="498569"/>
          </a:xfrm>
        </p:grpSpPr>
        <p:sp>
          <p:nvSpPr>
            <p:cNvPr id="122"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123" name="直接连接符 122"/>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24" name="直接箭头连接符 123"/>
          <p:cNvCxnSpPr/>
          <p:nvPr/>
        </p:nvCxnSpPr>
        <p:spPr>
          <a:xfrm>
            <a:off x="9705373" y="2790358"/>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a:off x="9981489" y="2800991"/>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10265716" y="2828628"/>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27" name="组合 126"/>
          <p:cNvGrpSpPr/>
          <p:nvPr/>
        </p:nvGrpSpPr>
        <p:grpSpPr>
          <a:xfrm>
            <a:off x="6486186" y="2377908"/>
            <a:ext cx="1893364" cy="459409"/>
            <a:chOff x="2973471" y="1924137"/>
            <a:chExt cx="1893364" cy="459409"/>
          </a:xfrm>
        </p:grpSpPr>
        <p:sp>
          <p:nvSpPr>
            <p:cNvPr id="128"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129"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130" name="组合 129"/>
          <p:cNvGrpSpPr/>
          <p:nvPr/>
        </p:nvGrpSpPr>
        <p:grpSpPr>
          <a:xfrm>
            <a:off x="10443469" y="1984295"/>
            <a:ext cx="859266" cy="369332"/>
            <a:chOff x="6167643" y="1530524"/>
            <a:chExt cx="1239957" cy="369332"/>
          </a:xfrm>
        </p:grpSpPr>
        <p:sp>
          <p:nvSpPr>
            <p:cNvPr id="131" name="文本框 42"/>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132" name="直接箭头连接符 131"/>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33" name="文本框 44"/>
          <p:cNvSpPr txBox="1"/>
          <p:nvPr/>
        </p:nvSpPr>
        <p:spPr>
          <a:xfrm>
            <a:off x="9506227" y="1899052"/>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34" name="文本框 45"/>
          <p:cNvSpPr txBox="1"/>
          <p:nvPr/>
        </p:nvSpPr>
        <p:spPr>
          <a:xfrm>
            <a:off x="9787881" y="1899052"/>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35" name="文本框 46"/>
          <p:cNvSpPr txBox="1"/>
          <p:nvPr/>
        </p:nvSpPr>
        <p:spPr>
          <a:xfrm>
            <a:off x="10069535" y="1899052"/>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161" name="文本框 24"/>
          <p:cNvSpPr txBox="1"/>
          <p:nvPr/>
        </p:nvSpPr>
        <p:spPr>
          <a:xfrm>
            <a:off x="9129450" y="4944482"/>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nvGrpSpPr>
          <p:cNvPr id="162" name="组合 161"/>
          <p:cNvGrpSpPr/>
          <p:nvPr/>
        </p:nvGrpSpPr>
        <p:grpSpPr>
          <a:xfrm>
            <a:off x="9093372" y="5379726"/>
            <a:ext cx="1635058" cy="498569"/>
            <a:chOff x="5281117" y="4079895"/>
            <a:chExt cx="1635058" cy="498569"/>
          </a:xfrm>
        </p:grpSpPr>
        <p:sp>
          <p:nvSpPr>
            <p:cNvPr id="163"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164" name="直接连接符 163"/>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94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wipe(up)">
                                      <p:cBhvr>
                                        <p:cTn id="38" dur="500"/>
                                        <p:tgtEl>
                                          <p:spTgt spid="6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500" fill="hold"/>
                                        <p:tgtEl>
                                          <p:spTgt spid="69"/>
                                        </p:tgtEl>
                                        <p:attrNameLst>
                                          <p:attrName>ppt_x</p:attrName>
                                        </p:attrNameLst>
                                      </p:cBhvr>
                                      <p:tavLst>
                                        <p:tav tm="0">
                                          <p:val>
                                            <p:strVal val="#ppt_x"/>
                                          </p:val>
                                        </p:tav>
                                        <p:tav tm="100000">
                                          <p:val>
                                            <p:strVal val="#ppt_x"/>
                                          </p:val>
                                        </p:tav>
                                      </p:tavLst>
                                    </p:anim>
                                    <p:anim calcmode="lin" valueType="num">
                                      <p:cBhvr additive="base">
                                        <p:cTn id="44"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5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left)">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up)">
                                      <p:cBhvr>
                                        <p:cTn id="59" dur="500"/>
                                        <p:tgtEl>
                                          <p:spTgt spid="61"/>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additive="base">
                                        <p:cTn id="64" dur="500" fill="hold"/>
                                        <p:tgtEl>
                                          <p:spTgt spid="70"/>
                                        </p:tgtEl>
                                        <p:attrNameLst>
                                          <p:attrName>ppt_x</p:attrName>
                                        </p:attrNameLst>
                                      </p:cBhvr>
                                      <p:tavLst>
                                        <p:tav tm="0">
                                          <p:val>
                                            <p:strVal val="#ppt_x"/>
                                          </p:val>
                                        </p:tav>
                                        <p:tav tm="100000">
                                          <p:val>
                                            <p:strVal val="#ppt_x"/>
                                          </p:val>
                                        </p:tav>
                                      </p:tavLst>
                                    </p:anim>
                                    <p:anim calcmode="lin" valueType="num">
                                      <p:cBhvr additive="base">
                                        <p:cTn id="65"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left)">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repeatCount="3000" fill="hold" nodeType="click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wipe(up)">
                                      <p:cBhvr>
                                        <p:cTn id="75" dur="500"/>
                                        <p:tgtEl>
                                          <p:spTgt spid="62"/>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1" fill="hold" grpId="0" nodeType="clickEffect">
                                  <p:stCondLst>
                                    <p:cond delay="0"/>
                                  </p:stCondLst>
                                  <p:childTnLst>
                                    <p:set>
                                      <p:cBhvr>
                                        <p:cTn id="79" dur="1" fill="hold">
                                          <p:stCondLst>
                                            <p:cond delay="0"/>
                                          </p:stCondLst>
                                        </p:cTn>
                                        <p:tgtEl>
                                          <p:spTgt spid="71"/>
                                        </p:tgtEl>
                                        <p:attrNameLst>
                                          <p:attrName>style.visibility</p:attrName>
                                        </p:attrNameLst>
                                      </p:cBhvr>
                                      <p:to>
                                        <p:strVal val="visible"/>
                                      </p:to>
                                    </p:set>
                                    <p:anim calcmode="lin" valueType="num">
                                      <p:cBhvr additive="base">
                                        <p:cTn id="80" dur="500" fill="hold"/>
                                        <p:tgtEl>
                                          <p:spTgt spid="71"/>
                                        </p:tgtEl>
                                        <p:attrNameLst>
                                          <p:attrName>ppt_x</p:attrName>
                                        </p:attrNameLst>
                                      </p:cBhvr>
                                      <p:tavLst>
                                        <p:tav tm="0">
                                          <p:val>
                                            <p:strVal val="#ppt_x"/>
                                          </p:val>
                                        </p:tav>
                                        <p:tav tm="100000">
                                          <p:val>
                                            <p:strVal val="#ppt_x"/>
                                          </p:val>
                                        </p:tav>
                                      </p:tavLst>
                                    </p:anim>
                                    <p:anim calcmode="lin" valueType="num">
                                      <p:cBhvr additive="base">
                                        <p:cTn id="81"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wipe(left)">
                                      <p:cBhvr>
                                        <p:cTn id="86" dur="500"/>
                                        <p:tgtEl>
                                          <p:spTgt spid="4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repeatCount="3000" fill="hold"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ipe(left)">
                                      <p:cBhvr>
                                        <p:cTn id="91" dur="5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wipe(left)">
                                      <p:cBhvr>
                                        <p:cTn id="96" dur="500"/>
                                        <p:tgtEl>
                                          <p:spTgt spid="6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wipe(left)">
                                      <p:cBhvr>
                                        <p:cTn id="101" dur="500"/>
                                        <p:tgtEl>
                                          <p:spTgt spid="9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wipe(left)">
                                      <p:cBhvr>
                                        <p:cTn id="106" dur="500"/>
                                        <p:tgtEl>
                                          <p:spTgt spid="10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27"/>
                                        </p:tgtEl>
                                        <p:attrNameLst>
                                          <p:attrName>style.visibility</p:attrName>
                                        </p:attrNameLst>
                                      </p:cBhvr>
                                      <p:to>
                                        <p:strVal val="visible"/>
                                      </p:to>
                                    </p:set>
                                    <p:animEffect transition="in" filter="wipe(left)">
                                      <p:cBhvr>
                                        <p:cTn id="111" dur="500"/>
                                        <p:tgtEl>
                                          <p:spTgt spid="127"/>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1" fill="hold" grpId="0" nodeType="clickEffect">
                                  <p:stCondLst>
                                    <p:cond delay="0"/>
                                  </p:stCondLst>
                                  <p:childTnLst>
                                    <p:set>
                                      <p:cBhvr>
                                        <p:cTn id="115" dur="1" fill="hold">
                                          <p:stCondLst>
                                            <p:cond delay="0"/>
                                          </p:stCondLst>
                                        </p:cTn>
                                        <p:tgtEl>
                                          <p:spTgt spid="106"/>
                                        </p:tgtEl>
                                        <p:attrNameLst>
                                          <p:attrName>style.visibility</p:attrName>
                                        </p:attrNameLst>
                                      </p:cBhvr>
                                      <p:to>
                                        <p:strVal val="visible"/>
                                      </p:to>
                                    </p:set>
                                    <p:anim calcmode="lin" valueType="num">
                                      <p:cBhvr additive="base">
                                        <p:cTn id="116" dur="500" fill="hold"/>
                                        <p:tgtEl>
                                          <p:spTgt spid="106"/>
                                        </p:tgtEl>
                                        <p:attrNameLst>
                                          <p:attrName>ppt_x</p:attrName>
                                        </p:attrNameLst>
                                      </p:cBhvr>
                                      <p:tavLst>
                                        <p:tav tm="0">
                                          <p:val>
                                            <p:strVal val="#ppt_x"/>
                                          </p:val>
                                        </p:tav>
                                        <p:tav tm="100000">
                                          <p:val>
                                            <p:strVal val="#ppt_x"/>
                                          </p:val>
                                        </p:tav>
                                      </p:tavLst>
                                    </p:anim>
                                    <p:anim calcmode="lin" valueType="num">
                                      <p:cBhvr additive="base">
                                        <p:cTn id="117" dur="500" fill="hold"/>
                                        <p:tgtEl>
                                          <p:spTgt spid="106"/>
                                        </p:tgtEl>
                                        <p:attrNameLst>
                                          <p:attrName>ppt_y</p:attrName>
                                        </p:attrNameLst>
                                      </p:cBhvr>
                                      <p:tavLst>
                                        <p:tav tm="0">
                                          <p:val>
                                            <p:strVal val="0-#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113"/>
                                        </p:tgtEl>
                                        <p:attrNameLst>
                                          <p:attrName>style.visibility</p:attrName>
                                        </p:attrNameLst>
                                      </p:cBhvr>
                                      <p:to>
                                        <p:strVal val="visible"/>
                                      </p:to>
                                    </p:set>
                                    <p:animEffect transition="in" filter="wipe(left)">
                                      <p:cBhvr>
                                        <p:cTn id="122" dur="500"/>
                                        <p:tgtEl>
                                          <p:spTgt spid="11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12"/>
                                        </p:tgtEl>
                                        <p:attrNameLst>
                                          <p:attrName>style.visibility</p:attrName>
                                        </p:attrNameLst>
                                      </p:cBhvr>
                                      <p:to>
                                        <p:strVal val="visible"/>
                                      </p:to>
                                    </p:set>
                                    <p:animEffect transition="in" filter="wipe(left)">
                                      <p:cBhvr>
                                        <p:cTn id="127" dur="500"/>
                                        <p:tgtEl>
                                          <p:spTgt spid="11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repeatCount="3000" fill="hold" nodeType="clickEffect">
                                  <p:stCondLst>
                                    <p:cond delay="0"/>
                                  </p:stCondLst>
                                  <p:childTnLst>
                                    <p:set>
                                      <p:cBhvr>
                                        <p:cTn id="131" dur="1" fill="hold">
                                          <p:stCondLst>
                                            <p:cond delay="0"/>
                                          </p:stCondLst>
                                        </p:cTn>
                                        <p:tgtEl>
                                          <p:spTgt spid="124"/>
                                        </p:tgtEl>
                                        <p:attrNameLst>
                                          <p:attrName>style.visibility</p:attrName>
                                        </p:attrNameLst>
                                      </p:cBhvr>
                                      <p:to>
                                        <p:strVal val="visible"/>
                                      </p:to>
                                    </p:set>
                                    <p:animEffect transition="in" filter="wipe(up)">
                                      <p:cBhvr>
                                        <p:cTn id="132" dur="500"/>
                                        <p:tgtEl>
                                          <p:spTgt spid="124"/>
                                        </p:tgtEl>
                                      </p:cBhvr>
                                    </p:animEffect>
                                  </p:childTnLst>
                                </p:cTn>
                              </p:par>
                            </p:childTnLst>
                          </p:cTn>
                        </p:par>
                      </p:childTnLst>
                    </p:cTn>
                  </p:par>
                  <p:par>
                    <p:cTn id="133" fill="hold">
                      <p:stCondLst>
                        <p:cond delay="indefinite"/>
                      </p:stCondLst>
                      <p:childTnLst>
                        <p:par>
                          <p:cTn id="134" fill="hold">
                            <p:stCondLst>
                              <p:cond delay="0"/>
                            </p:stCondLst>
                            <p:childTnLst>
                              <p:par>
                                <p:cTn id="135" presetID="2" presetClass="entr" presetSubtype="1" fill="hold" grpId="0" nodeType="clickEffect">
                                  <p:stCondLst>
                                    <p:cond delay="0"/>
                                  </p:stCondLst>
                                  <p:childTnLst>
                                    <p:set>
                                      <p:cBhvr>
                                        <p:cTn id="136" dur="1" fill="hold">
                                          <p:stCondLst>
                                            <p:cond delay="0"/>
                                          </p:stCondLst>
                                        </p:cTn>
                                        <p:tgtEl>
                                          <p:spTgt spid="133"/>
                                        </p:tgtEl>
                                        <p:attrNameLst>
                                          <p:attrName>style.visibility</p:attrName>
                                        </p:attrNameLst>
                                      </p:cBhvr>
                                      <p:to>
                                        <p:strVal val="visible"/>
                                      </p:to>
                                    </p:set>
                                    <p:anim calcmode="lin" valueType="num">
                                      <p:cBhvr additive="base">
                                        <p:cTn id="137" dur="500" fill="hold"/>
                                        <p:tgtEl>
                                          <p:spTgt spid="133"/>
                                        </p:tgtEl>
                                        <p:attrNameLst>
                                          <p:attrName>ppt_x</p:attrName>
                                        </p:attrNameLst>
                                      </p:cBhvr>
                                      <p:tavLst>
                                        <p:tav tm="0">
                                          <p:val>
                                            <p:strVal val="#ppt_x"/>
                                          </p:val>
                                        </p:tav>
                                        <p:tav tm="100000">
                                          <p:val>
                                            <p:strVal val="#ppt_x"/>
                                          </p:val>
                                        </p:tav>
                                      </p:tavLst>
                                    </p:anim>
                                    <p:anim calcmode="lin" valueType="num">
                                      <p:cBhvr additive="base">
                                        <p:cTn id="138" dur="500" fill="hold"/>
                                        <p:tgtEl>
                                          <p:spTgt spid="133"/>
                                        </p:tgtEl>
                                        <p:attrNameLst>
                                          <p:attrName>ppt_y</p:attrName>
                                        </p:attrNameLst>
                                      </p:cBhvr>
                                      <p:tavLst>
                                        <p:tav tm="0">
                                          <p:val>
                                            <p:strVal val="0-#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118"/>
                                        </p:tgtEl>
                                        <p:attrNameLst>
                                          <p:attrName>style.visibility</p:attrName>
                                        </p:attrNameLst>
                                      </p:cBhvr>
                                      <p:to>
                                        <p:strVal val="visible"/>
                                      </p:to>
                                    </p:set>
                                    <p:animEffect transition="in" filter="wipe(left)">
                                      <p:cBhvr>
                                        <p:cTn id="143" dur="500"/>
                                        <p:tgtEl>
                                          <p:spTgt spid="118"/>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117"/>
                                        </p:tgtEl>
                                        <p:attrNameLst>
                                          <p:attrName>style.visibility</p:attrName>
                                        </p:attrNameLst>
                                      </p:cBhvr>
                                      <p:to>
                                        <p:strVal val="visible"/>
                                      </p:to>
                                    </p:set>
                                    <p:animEffect transition="in" filter="wipe(left)">
                                      <p:cBhvr>
                                        <p:cTn id="148" dur="500"/>
                                        <p:tgtEl>
                                          <p:spTgt spid="117"/>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1" repeatCount="3000" fill="hold" nodeType="clickEffect">
                                  <p:stCondLst>
                                    <p:cond delay="0"/>
                                  </p:stCondLst>
                                  <p:childTnLst>
                                    <p:set>
                                      <p:cBhvr>
                                        <p:cTn id="152" dur="1" fill="hold">
                                          <p:stCondLst>
                                            <p:cond delay="0"/>
                                          </p:stCondLst>
                                        </p:cTn>
                                        <p:tgtEl>
                                          <p:spTgt spid="125"/>
                                        </p:tgtEl>
                                        <p:attrNameLst>
                                          <p:attrName>style.visibility</p:attrName>
                                        </p:attrNameLst>
                                      </p:cBhvr>
                                      <p:to>
                                        <p:strVal val="visible"/>
                                      </p:to>
                                    </p:set>
                                    <p:animEffect transition="in" filter="wipe(up)">
                                      <p:cBhvr>
                                        <p:cTn id="153" dur="500"/>
                                        <p:tgtEl>
                                          <p:spTgt spid="125"/>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1" fill="hold" grpId="0" nodeType="clickEffect">
                                  <p:stCondLst>
                                    <p:cond delay="0"/>
                                  </p:stCondLst>
                                  <p:childTnLst>
                                    <p:set>
                                      <p:cBhvr>
                                        <p:cTn id="157" dur="1" fill="hold">
                                          <p:stCondLst>
                                            <p:cond delay="0"/>
                                          </p:stCondLst>
                                        </p:cTn>
                                        <p:tgtEl>
                                          <p:spTgt spid="134"/>
                                        </p:tgtEl>
                                        <p:attrNameLst>
                                          <p:attrName>style.visibility</p:attrName>
                                        </p:attrNameLst>
                                      </p:cBhvr>
                                      <p:to>
                                        <p:strVal val="visible"/>
                                      </p:to>
                                    </p:set>
                                    <p:anim calcmode="lin" valueType="num">
                                      <p:cBhvr additive="base">
                                        <p:cTn id="158" dur="500" fill="hold"/>
                                        <p:tgtEl>
                                          <p:spTgt spid="134"/>
                                        </p:tgtEl>
                                        <p:attrNameLst>
                                          <p:attrName>ppt_x</p:attrName>
                                        </p:attrNameLst>
                                      </p:cBhvr>
                                      <p:tavLst>
                                        <p:tav tm="0">
                                          <p:val>
                                            <p:strVal val="#ppt_x"/>
                                          </p:val>
                                        </p:tav>
                                        <p:tav tm="100000">
                                          <p:val>
                                            <p:strVal val="#ppt_x"/>
                                          </p:val>
                                        </p:tav>
                                      </p:tavLst>
                                    </p:anim>
                                    <p:anim calcmode="lin" valueType="num">
                                      <p:cBhvr additive="base">
                                        <p:cTn id="159" dur="500" fill="hold"/>
                                        <p:tgtEl>
                                          <p:spTgt spid="134"/>
                                        </p:tgtEl>
                                        <p:attrNameLst>
                                          <p:attrName>ppt_y</p:attrName>
                                        </p:attrNameLst>
                                      </p:cBhvr>
                                      <p:tavLst>
                                        <p:tav tm="0">
                                          <p:val>
                                            <p:strVal val="0-#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121"/>
                                        </p:tgtEl>
                                        <p:attrNameLst>
                                          <p:attrName>style.visibility</p:attrName>
                                        </p:attrNameLst>
                                      </p:cBhvr>
                                      <p:to>
                                        <p:strVal val="visible"/>
                                      </p:to>
                                    </p:set>
                                    <p:animEffect transition="in" filter="wipe(left)">
                                      <p:cBhvr>
                                        <p:cTn id="164" dur="500"/>
                                        <p:tgtEl>
                                          <p:spTgt spid="12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repeatCount="3000" fill="hold" nodeType="clickEffect">
                                  <p:stCondLst>
                                    <p:cond delay="0"/>
                                  </p:stCondLst>
                                  <p:childTnLst>
                                    <p:set>
                                      <p:cBhvr>
                                        <p:cTn id="168" dur="1" fill="hold">
                                          <p:stCondLst>
                                            <p:cond delay="0"/>
                                          </p:stCondLst>
                                        </p:cTn>
                                        <p:tgtEl>
                                          <p:spTgt spid="126"/>
                                        </p:tgtEl>
                                        <p:attrNameLst>
                                          <p:attrName>style.visibility</p:attrName>
                                        </p:attrNameLst>
                                      </p:cBhvr>
                                      <p:to>
                                        <p:strVal val="visible"/>
                                      </p:to>
                                    </p:set>
                                    <p:animEffect transition="in" filter="wipe(up)">
                                      <p:cBhvr>
                                        <p:cTn id="169" dur="500"/>
                                        <p:tgtEl>
                                          <p:spTgt spid="126"/>
                                        </p:tgtEl>
                                      </p:cBhvr>
                                    </p:animEffect>
                                  </p:childTnLst>
                                </p:cTn>
                              </p:par>
                            </p:childTnLst>
                          </p:cTn>
                        </p:par>
                      </p:childTnLst>
                    </p:cTn>
                  </p:par>
                  <p:par>
                    <p:cTn id="170" fill="hold">
                      <p:stCondLst>
                        <p:cond delay="indefinite"/>
                      </p:stCondLst>
                      <p:childTnLst>
                        <p:par>
                          <p:cTn id="171" fill="hold">
                            <p:stCondLst>
                              <p:cond delay="0"/>
                            </p:stCondLst>
                            <p:childTnLst>
                              <p:par>
                                <p:cTn id="172" presetID="2" presetClass="entr" presetSubtype="1" fill="hold" grpId="0" nodeType="clickEffect">
                                  <p:stCondLst>
                                    <p:cond delay="0"/>
                                  </p:stCondLst>
                                  <p:childTnLst>
                                    <p:set>
                                      <p:cBhvr>
                                        <p:cTn id="173" dur="1" fill="hold">
                                          <p:stCondLst>
                                            <p:cond delay="0"/>
                                          </p:stCondLst>
                                        </p:cTn>
                                        <p:tgtEl>
                                          <p:spTgt spid="135"/>
                                        </p:tgtEl>
                                        <p:attrNameLst>
                                          <p:attrName>style.visibility</p:attrName>
                                        </p:attrNameLst>
                                      </p:cBhvr>
                                      <p:to>
                                        <p:strVal val="visible"/>
                                      </p:to>
                                    </p:set>
                                    <p:anim calcmode="lin" valueType="num">
                                      <p:cBhvr additive="base">
                                        <p:cTn id="174" dur="500" fill="hold"/>
                                        <p:tgtEl>
                                          <p:spTgt spid="135"/>
                                        </p:tgtEl>
                                        <p:attrNameLst>
                                          <p:attrName>ppt_x</p:attrName>
                                        </p:attrNameLst>
                                      </p:cBhvr>
                                      <p:tavLst>
                                        <p:tav tm="0">
                                          <p:val>
                                            <p:strVal val="#ppt_x"/>
                                          </p:val>
                                        </p:tav>
                                        <p:tav tm="100000">
                                          <p:val>
                                            <p:strVal val="#ppt_x"/>
                                          </p:val>
                                        </p:tav>
                                      </p:tavLst>
                                    </p:anim>
                                    <p:anim calcmode="lin" valueType="num">
                                      <p:cBhvr additive="base">
                                        <p:cTn id="175" dur="500" fill="hold"/>
                                        <p:tgtEl>
                                          <p:spTgt spid="135"/>
                                        </p:tgtEl>
                                        <p:attrNameLst>
                                          <p:attrName>ppt_y</p:attrName>
                                        </p:attrNameLst>
                                      </p:cBhvr>
                                      <p:tavLst>
                                        <p:tav tm="0">
                                          <p:val>
                                            <p:strVal val="0-#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116"/>
                                        </p:tgtEl>
                                        <p:attrNameLst>
                                          <p:attrName>style.visibility</p:attrName>
                                        </p:attrNameLst>
                                      </p:cBhvr>
                                      <p:to>
                                        <p:strVal val="visible"/>
                                      </p:to>
                                    </p:set>
                                    <p:animEffect transition="in" filter="wipe(left)">
                                      <p:cBhvr>
                                        <p:cTn id="180" dur="500"/>
                                        <p:tgtEl>
                                          <p:spTgt spid="116"/>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repeatCount="3000"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left)">
                                      <p:cBhvr>
                                        <p:cTn id="185" dur="500"/>
                                        <p:tgtEl>
                                          <p:spTgt spid="103"/>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130"/>
                                        </p:tgtEl>
                                        <p:attrNameLst>
                                          <p:attrName>style.visibility</p:attrName>
                                        </p:attrNameLst>
                                      </p:cBhvr>
                                      <p:to>
                                        <p:strVal val="visible"/>
                                      </p:to>
                                    </p:set>
                                    <p:animEffect transition="in" filter="wipe(left)">
                                      <p:cBhvr>
                                        <p:cTn id="190" dur="500"/>
                                        <p:tgtEl>
                                          <p:spTgt spid="130"/>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161"/>
                                        </p:tgtEl>
                                        <p:attrNameLst>
                                          <p:attrName>style.visibility</p:attrName>
                                        </p:attrNameLst>
                                      </p:cBhvr>
                                      <p:to>
                                        <p:strVal val="visible"/>
                                      </p:to>
                                    </p:set>
                                    <p:animEffect transition="in" filter="wipe(left)">
                                      <p:cBhvr>
                                        <p:cTn id="195" dur="500"/>
                                        <p:tgtEl>
                                          <p:spTgt spid="161"/>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162"/>
                                        </p:tgtEl>
                                        <p:attrNameLst>
                                          <p:attrName>style.visibility</p:attrName>
                                        </p:attrNameLst>
                                      </p:cBhvr>
                                      <p:to>
                                        <p:strVal val="visible"/>
                                      </p:to>
                                    </p:set>
                                    <p:animEffect transition="in" filter="wipe(left)">
                                      <p:cBhvr>
                                        <p:cTn id="20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4" grpId="0"/>
      <p:bldP spid="49" grpId="0"/>
      <p:bldP spid="50" grpId="0"/>
      <p:bldP spid="69" grpId="0"/>
      <p:bldP spid="70" grpId="0"/>
      <p:bldP spid="71" grpId="0"/>
      <p:bldP spid="106" grpId="0"/>
      <p:bldP spid="112" grpId="0"/>
      <p:bldP spid="116" grpId="0"/>
      <p:bldP spid="117" grpId="0"/>
      <p:bldP spid="133" grpId="0"/>
      <p:bldP spid="134" grpId="0"/>
      <p:bldP spid="135" grpId="0"/>
      <p:bldP spid="16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检错过程   </a:t>
            </a:r>
            <a:r>
              <a:rPr lang="en-US" altLang="zh-CN" dirty="0"/>
              <a:t>1</a:t>
            </a:r>
            <a:r>
              <a:rPr lang="zh-CN" altLang="en-US" dirty="0"/>
              <a:t>位错 </a:t>
            </a:r>
            <a:r>
              <a:rPr lang="en-US" altLang="zh-CN" dirty="0"/>
              <a:t>(000</a:t>
            </a:r>
            <a:r>
              <a:rPr lang="en-US" altLang="zh-CN" u="sng" dirty="0">
                <a:solidFill>
                  <a:srgbClr val="0000FF"/>
                </a:solidFill>
              </a:rPr>
              <a:t>1</a:t>
            </a:r>
            <a:r>
              <a:rPr lang="en-US" altLang="zh-CN" dirty="0">
                <a:solidFill>
                  <a:srgbClr val="C00000"/>
                </a:solidFill>
              </a:rPr>
              <a:t>000</a:t>
            </a:r>
            <a:r>
              <a:rPr lang="zh-CN" altLang="en-US" dirty="0"/>
              <a:t>） </a:t>
            </a:r>
            <a:r>
              <a:rPr lang="en-US" altLang="zh-CN" dirty="0"/>
              <a:t>2</a:t>
            </a:r>
            <a:r>
              <a:rPr lang="zh-CN" altLang="en-US" dirty="0"/>
              <a:t>位错 </a:t>
            </a:r>
            <a:r>
              <a:rPr lang="en-US" altLang="zh-CN" dirty="0"/>
              <a:t>(</a:t>
            </a:r>
            <a:r>
              <a:rPr lang="en-US" altLang="zh-CN" u="sng" dirty="0">
                <a:solidFill>
                  <a:srgbClr val="0000FF"/>
                </a:solidFill>
              </a:rPr>
              <a:t>1</a:t>
            </a:r>
            <a:r>
              <a:rPr lang="en-US" altLang="zh-CN" dirty="0"/>
              <a:t>0</a:t>
            </a:r>
            <a:r>
              <a:rPr lang="en-US" altLang="zh-CN" u="sng" dirty="0">
                <a:solidFill>
                  <a:srgbClr val="0000FF"/>
                </a:solidFill>
              </a:rPr>
              <a:t>1</a:t>
            </a:r>
            <a:r>
              <a:rPr lang="en-US" altLang="zh-CN" dirty="0"/>
              <a:t>0</a:t>
            </a:r>
            <a:r>
              <a:rPr lang="en-US" altLang="zh-CN" dirty="0">
                <a:solidFill>
                  <a:srgbClr val="C00000"/>
                </a:solidFill>
              </a:rPr>
              <a:t>000</a:t>
            </a:r>
            <a:r>
              <a:rPr lang="zh-CN" altLang="en-US" dirty="0"/>
              <a:t>）</a:t>
            </a:r>
          </a:p>
        </p:txBody>
      </p:sp>
      <p:grpSp>
        <p:nvGrpSpPr>
          <p:cNvPr id="4" name="组合 3"/>
          <p:cNvGrpSpPr/>
          <p:nvPr/>
        </p:nvGrpSpPr>
        <p:grpSpPr>
          <a:xfrm>
            <a:off x="872691" y="1149800"/>
            <a:ext cx="4947196" cy="4793398"/>
            <a:chOff x="2873613" y="1277257"/>
            <a:chExt cx="4947196" cy="4793398"/>
          </a:xfrm>
        </p:grpSpPr>
        <p:sp>
          <p:nvSpPr>
            <p:cNvPr id="5" name="矩形 4">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3017659" y="5391004"/>
              <a:ext cx="1318314" cy="502619"/>
              <a:chOff x="3003146" y="5391004"/>
              <a:chExt cx="1318314" cy="502619"/>
            </a:xfrm>
          </p:grpSpPr>
          <p:sp>
            <p:nvSpPr>
              <p:cNvPr id="7" name="矩形 6"/>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9" name="组合 8"/>
          <p:cNvGrpSpPr/>
          <p:nvPr/>
        </p:nvGrpSpPr>
        <p:grpSpPr>
          <a:xfrm>
            <a:off x="4037472" y="5361738"/>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13" name="文本框 12"/>
          <p:cNvSpPr txBox="1"/>
          <p:nvPr/>
        </p:nvSpPr>
        <p:spPr>
          <a:xfrm>
            <a:off x="2922686"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2063235" y="1776218"/>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0</a:t>
              </a:r>
              <a:r>
                <a:rPr lang="en-US" altLang="zh-CN" sz="2800" spc="600" dirty="0">
                  <a:latin typeface="Consolas" panose="020B0609020204030204" pitchFamily="49" charset="0"/>
                </a:rPr>
                <a:t>00</a:t>
              </a:r>
              <a:r>
                <a:rPr lang="en-US" altLang="zh-CN" sz="2800" spc="600" dirty="0">
                  <a:solidFill>
                    <a:srgbClr val="0000FF"/>
                  </a:solidFill>
                  <a:latin typeface="Consolas" panose="020B0609020204030204" pitchFamily="49" charset="0"/>
                </a:rPr>
                <a:t>1</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3053458" y="2646706"/>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2922850" y="2211462"/>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3593256" y="4387682"/>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3727545" y="5287194"/>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25" name="文本框 24"/>
          <p:cNvSpPr txBox="1"/>
          <p:nvPr/>
        </p:nvSpPr>
        <p:spPr>
          <a:xfrm>
            <a:off x="3316273" y="3517194"/>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3016540" y="3081950"/>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280195" y="3952438"/>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560083" y="4822926"/>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4191736" y="2209130"/>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67852" y="2219763"/>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52079" y="2247400"/>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972549" y="1796680"/>
            <a:ext cx="1893364" cy="459409"/>
            <a:chOff x="2973471" y="1924137"/>
            <a:chExt cx="1893364" cy="459409"/>
          </a:xfrm>
        </p:grpSpPr>
        <p:sp>
          <p:nvSpPr>
            <p:cNvPr id="39"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40"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42" name="组合 41"/>
          <p:cNvGrpSpPr/>
          <p:nvPr/>
        </p:nvGrpSpPr>
        <p:grpSpPr>
          <a:xfrm>
            <a:off x="4236171" y="1403067"/>
            <a:ext cx="1239957" cy="369332"/>
            <a:chOff x="6167643" y="1530524"/>
            <a:chExt cx="1239957" cy="369332"/>
          </a:xfrm>
        </p:grpSpPr>
        <p:sp>
          <p:nvSpPr>
            <p:cNvPr id="43" name="文本框 42"/>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44" name="直接箭头连接符 4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3204340"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3485994"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3767648"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48" name="组合 47"/>
          <p:cNvGrpSpPr/>
          <p:nvPr/>
        </p:nvGrpSpPr>
        <p:grpSpPr>
          <a:xfrm>
            <a:off x="6260066" y="1152769"/>
            <a:ext cx="4947196" cy="4793398"/>
            <a:chOff x="2873613" y="1277257"/>
            <a:chExt cx="4947196" cy="4793398"/>
          </a:xfrm>
        </p:grpSpPr>
        <p:sp>
          <p:nvSpPr>
            <p:cNvPr id="49" name="矩形 48">
              <a:extLst>
                <a:ext uri="{FF2B5EF4-FFF2-40B4-BE49-F238E27FC236}">
                  <a16:creationId xmlns:a16="http://schemas.microsoft.com/office/drawing/2014/main" id="{69AD41AF-1F97-4601-9A6F-8BB265A95935}"/>
                </a:ext>
              </a:extLst>
            </p:cNvPr>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0" name="组合 49"/>
            <p:cNvGrpSpPr/>
            <p:nvPr/>
          </p:nvGrpSpPr>
          <p:grpSpPr>
            <a:xfrm>
              <a:off x="3017659" y="5391004"/>
              <a:ext cx="1318314" cy="502619"/>
              <a:chOff x="3003146" y="5391004"/>
              <a:chExt cx="1318314" cy="502619"/>
            </a:xfrm>
          </p:grpSpPr>
          <p:sp>
            <p:nvSpPr>
              <p:cNvPr id="51" name="矩形 50"/>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p>
            </p:txBody>
          </p:sp>
        </p:grpSp>
      </p:grpSp>
      <p:grpSp>
        <p:nvGrpSpPr>
          <p:cNvPr id="53" name="组合 52"/>
          <p:cNvGrpSpPr/>
          <p:nvPr/>
        </p:nvGrpSpPr>
        <p:grpSpPr>
          <a:xfrm>
            <a:off x="9424847" y="5364707"/>
            <a:ext cx="1576678" cy="426500"/>
            <a:chOff x="6003487" y="6136926"/>
            <a:chExt cx="1576678" cy="426500"/>
          </a:xfrm>
        </p:grpSpPr>
        <p:sp>
          <p:nvSpPr>
            <p:cNvPr id="54" name="矩形 53"/>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文本框 54"/>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p>
          </p:txBody>
        </p:sp>
      </p:grpSp>
      <p:sp>
        <p:nvSpPr>
          <p:cNvPr id="56" name="文本框 55"/>
          <p:cNvSpPr txBox="1"/>
          <p:nvPr/>
        </p:nvSpPr>
        <p:spPr>
          <a:xfrm>
            <a:off x="8310061"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57" name="组合 56"/>
          <p:cNvGrpSpPr/>
          <p:nvPr/>
        </p:nvGrpSpPr>
        <p:grpSpPr>
          <a:xfrm>
            <a:off x="7450610" y="1779187"/>
            <a:ext cx="3397553" cy="605838"/>
            <a:chOff x="4064157" y="1903675"/>
            <a:chExt cx="3397553" cy="605838"/>
          </a:xfrm>
        </p:grpSpPr>
        <p:grpSp>
          <p:nvGrpSpPr>
            <p:cNvPr id="58" name="组合 57"/>
            <p:cNvGrpSpPr/>
            <p:nvPr/>
          </p:nvGrpSpPr>
          <p:grpSpPr>
            <a:xfrm>
              <a:off x="4064157" y="1913504"/>
              <a:ext cx="2927945" cy="596009"/>
              <a:chOff x="4635412" y="2148540"/>
              <a:chExt cx="2927945" cy="596009"/>
            </a:xfrm>
          </p:grpSpPr>
          <p:cxnSp>
            <p:nvCxnSpPr>
              <p:cNvPr id="60" name="直接连接符 59"/>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9" name="文本框 58"/>
            <p:cNvSpPr txBox="1"/>
            <p:nvPr/>
          </p:nvSpPr>
          <p:spPr>
            <a:xfrm>
              <a:off x="4923607" y="1903675"/>
              <a:ext cx="2538103" cy="362455"/>
            </a:xfrm>
            <a:prstGeom prst="rect">
              <a:avLst/>
            </a:prstGeom>
            <a:noFill/>
          </p:spPr>
          <p:txBody>
            <a:bodyPr wrap="square" rtlCol="0">
              <a:noAutofit/>
            </a:bodyPr>
            <a:lstStyle/>
            <a:p>
              <a:r>
                <a:rPr lang="en-US" altLang="zh-CN" sz="2800" b="1" u="sng"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b="1"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62" name="文本框 61"/>
          <p:cNvSpPr txBox="1"/>
          <p:nvPr/>
        </p:nvSpPr>
        <p:spPr>
          <a:xfrm>
            <a:off x="8440833" y="2649675"/>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3" name="组合 62"/>
          <p:cNvGrpSpPr/>
          <p:nvPr/>
        </p:nvGrpSpPr>
        <p:grpSpPr>
          <a:xfrm>
            <a:off x="8310225" y="2214431"/>
            <a:ext cx="1635058" cy="480845"/>
            <a:chOff x="4923772" y="2338919"/>
            <a:chExt cx="1635058" cy="480845"/>
          </a:xfrm>
        </p:grpSpPr>
        <p:sp>
          <p:nvSpPr>
            <p:cNvPr id="64" name="文本框 63"/>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65" name="直接连接符 64"/>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8980631" y="4390651"/>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67" name="文本框 66"/>
          <p:cNvSpPr txBox="1"/>
          <p:nvPr/>
        </p:nvSpPr>
        <p:spPr>
          <a:xfrm>
            <a:off x="9114920" y="5290163"/>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68" name="文本框 67"/>
          <p:cNvSpPr txBox="1"/>
          <p:nvPr/>
        </p:nvSpPr>
        <p:spPr>
          <a:xfrm>
            <a:off x="8703648" y="3520163"/>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9" name="组合 68"/>
          <p:cNvGrpSpPr/>
          <p:nvPr/>
        </p:nvGrpSpPr>
        <p:grpSpPr>
          <a:xfrm>
            <a:off x="8403915" y="3084919"/>
            <a:ext cx="1635058" cy="489707"/>
            <a:chOff x="5017462" y="3209407"/>
            <a:chExt cx="1635058" cy="489707"/>
          </a:xfrm>
        </p:grpSpPr>
        <p:sp>
          <p:nvSpPr>
            <p:cNvPr id="70" name="文本框 69"/>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1" name="直接连接符 70"/>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8667570" y="3955407"/>
            <a:ext cx="1635058" cy="498569"/>
            <a:chOff x="5281117" y="4079895"/>
            <a:chExt cx="1635058" cy="498569"/>
          </a:xfrm>
        </p:grpSpPr>
        <p:sp>
          <p:nvSpPr>
            <p:cNvPr id="73" name="文本框 7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4" name="直接连接符 73"/>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8947458" y="4825895"/>
            <a:ext cx="1635058" cy="478403"/>
            <a:chOff x="5561005" y="4950383"/>
            <a:chExt cx="1635058" cy="478403"/>
          </a:xfrm>
        </p:grpSpPr>
        <p:sp>
          <p:nvSpPr>
            <p:cNvPr id="76" name="文本框 7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77" name="直接连接符 76"/>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p:nvPr/>
        </p:nvCxnSpPr>
        <p:spPr>
          <a:xfrm>
            <a:off x="9579111" y="2212099"/>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9855227" y="2222732"/>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10139454" y="2250369"/>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359924" y="1799649"/>
            <a:ext cx="1893364" cy="459409"/>
            <a:chOff x="2973471" y="1924137"/>
            <a:chExt cx="1893364" cy="459409"/>
          </a:xfrm>
        </p:grpSpPr>
        <p:sp>
          <p:nvSpPr>
            <p:cNvPr id="82" name="文本框 81"/>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83" name="文本框 82"/>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p>
          </p:txBody>
        </p:sp>
      </p:grpSp>
      <p:grpSp>
        <p:nvGrpSpPr>
          <p:cNvPr id="84" name="组合 83"/>
          <p:cNvGrpSpPr/>
          <p:nvPr/>
        </p:nvGrpSpPr>
        <p:grpSpPr>
          <a:xfrm>
            <a:off x="9623546" y="1406036"/>
            <a:ext cx="1239957" cy="369332"/>
            <a:chOff x="6167643" y="1530524"/>
            <a:chExt cx="1239957" cy="369332"/>
          </a:xfrm>
        </p:grpSpPr>
        <p:sp>
          <p:nvSpPr>
            <p:cNvPr id="85" name="文本框 84"/>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p>
          </p:txBody>
        </p:sp>
        <p:cxnSp>
          <p:nvCxnSpPr>
            <p:cNvPr id="86" name="直接箭头连接符 85"/>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8591715"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8" name="文本框 87"/>
          <p:cNvSpPr txBox="1"/>
          <p:nvPr/>
        </p:nvSpPr>
        <p:spPr>
          <a:xfrm>
            <a:off x="8873369"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9" name="文本框 88"/>
          <p:cNvSpPr txBox="1"/>
          <p:nvPr/>
        </p:nvSpPr>
        <p:spPr>
          <a:xfrm>
            <a:off x="9155023"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90" name="矩形 89"/>
          <p:cNvSpPr/>
          <p:nvPr/>
        </p:nvSpPr>
        <p:spPr>
          <a:xfrm>
            <a:off x="791908" y="5993652"/>
            <a:ext cx="10055958"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一位错、两位错余数均不为零，但余数有重叠，判两位错，或纠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p>
        </p:txBody>
      </p:sp>
    </p:spTree>
    <p:extLst>
      <p:ext uri="{BB962C8B-B14F-4D97-AF65-F5344CB8AC3E}">
        <p14:creationId xmlns:p14="http://schemas.microsoft.com/office/powerpoint/2010/main" val="290017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300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left)">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left)">
                                      <p:cBhvr>
                                        <p:cTn id="121" dur="500"/>
                                        <p:tgtEl>
                                          <p:spTgt spid="81"/>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wipe(left)">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repeatCount="300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wipe(up)">
                                      <p:cBhvr>
                                        <p:cTn id="142" dur="500"/>
                                        <p:tgtEl>
                                          <p:spTgt spid="7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 calcmode="lin" valueType="num">
                                      <p:cBhvr additive="base">
                                        <p:cTn id="147" dur="500" fill="hold"/>
                                        <p:tgtEl>
                                          <p:spTgt spid="87"/>
                                        </p:tgtEl>
                                        <p:attrNameLst>
                                          <p:attrName>ppt_x</p:attrName>
                                        </p:attrNameLst>
                                      </p:cBhvr>
                                      <p:tavLst>
                                        <p:tav tm="0">
                                          <p:val>
                                            <p:strVal val="#ppt_x"/>
                                          </p:val>
                                        </p:tav>
                                        <p:tav tm="100000">
                                          <p:val>
                                            <p:strVal val="#ppt_x"/>
                                          </p:val>
                                        </p:tav>
                                      </p:tavLst>
                                    </p:anim>
                                    <p:anim calcmode="lin" valueType="num">
                                      <p:cBhvr additive="base">
                                        <p:cTn id="148"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left)">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repeatCount="3000" fill="hold" nodeType="clickEffect">
                                  <p:stCondLst>
                                    <p:cond delay="0"/>
                                  </p:stCondLst>
                                  <p:childTnLst>
                                    <p:set>
                                      <p:cBhvr>
                                        <p:cTn id="162" dur="1" fill="hold">
                                          <p:stCondLst>
                                            <p:cond delay="0"/>
                                          </p:stCondLst>
                                        </p:cTn>
                                        <p:tgtEl>
                                          <p:spTgt spid="79"/>
                                        </p:tgtEl>
                                        <p:attrNameLst>
                                          <p:attrName>style.visibility</p:attrName>
                                        </p:attrNameLst>
                                      </p:cBhvr>
                                      <p:to>
                                        <p:strVal val="visible"/>
                                      </p:to>
                                    </p:set>
                                    <p:animEffect transition="in" filter="wipe(up)">
                                      <p:cBhvr>
                                        <p:cTn id="163" dur="500"/>
                                        <p:tgtEl>
                                          <p:spTgt spid="79"/>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1" fill="hold" grpId="0" nodeType="clickEffect">
                                  <p:stCondLst>
                                    <p:cond delay="0"/>
                                  </p:stCondLst>
                                  <p:childTnLst>
                                    <p:set>
                                      <p:cBhvr>
                                        <p:cTn id="167" dur="1" fill="hold">
                                          <p:stCondLst>
                                            <p:cond delay="0"/>
                                          </p:stCondLst>
                                        </p:cTn>
                                        <p:tgtEl>
                                          <p:spTgt spid="88"/>
                                        </p:tgtEl>
                                        <p:attrNameLst>
                                          <p:attrName>style.visibility</p:attrName>
                                        </p:attrNameLst>
                                      </p:cBhvr>
                                      <p:to>
                                        <p:strVal val="visible"/>
                                      </p:to>
                                    </p:set>
                                    <p:anim calcmode="lin" valueType="num">
                                      <p:cBhvr additive="base">
                                        <p:cTn id="168" dur="500" fill="hold"/>
                                        <p:tgtEl>
                                          <p:spTgt spid="88"/>
                                        </p:tgtEl>
                                        <p:attrNameLst>
                                          <p:attrName>ppt_x</p:attrName>
                                        </p:attrNameLst>
                                      </p:cBhvr>
                                      <p:tavLst>
                                        <p:tav tm="0">
                                          <p:val>
                                            <p:strVal val="#ppt_x"/>
                                          </p:val>
                                        </p:tav>
                                        <p:tav tm="100000">
                                          <p:val>
                                            <p:strVal val="#ppt_x"/>
                                          </p:val>
                                        </p:tav>
                                      </p:tavLst>
                                    </p:anim>
                                    <p:anim calcmode="lin" valueType="num">
                                      <p:cBhvr additive="base">
                                        <p:cTn id="169"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72"/>
                                        </p:tgtEl>
                                        <p:attrNameLst>
                                          <p:attrName>style.visibility</p:attrName>
                                        </p:attrNameLst>
                                      </p:cBhvr>
                                      <p:to>
                                        <p:strVal val="visible"/>
                                      </p:to>
                                    </p:set>
                                    <p:animEffect transition="in" filter="wipe(left)">
                                      <p:cBhvr>
                                        <p:cTn id="174" dur="500"/>
                                        <p:tgtEl>
                                          <p:spTgt spid="7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down)">
                                      <p:cBhvr>
                                        <p:cTn id="179" dur="500"/>
                                        <p:tgtEl>
                                          <p:spTgt spid="66"/>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3000" fill="hold" nodeType="click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500"/>
                                        <p:tgtEl>
                                          <p:spTgt spid="80"/>
                                        </p:tgtEl>
                                      </p:cBhvr>
                                    </p:animEffect>
                                  </p:childTnLst>
                                </p:cTn>
                              </p:par>
                            </p:childTnLst>
                          </p:cTn>
                        </p:par>
                      </p:childTnLst>
                    </p:cTn>
                  </p:par>
                  <p:par>
                    <p:cTn id="185" fill="hold">
                      <p:stCondLst>
                        <p:cond delay="indefinite"/>
                      </p:stCondLst>
                      <p:childTnLst>
                        <p:par>
                          <p:cTn id="186" fill="hold">
                            <p:stCondLst>
                              <p:cond delay="0"/>
                            </p:stCondLst>
                            <p:childTnLst>
                              <p:par>
                                <p:cTn id="187" presetID="2" presetClass="entr" presetSubtype="1" fill="hold" grpId="0" nodeType="clickEffect">
                                  <p:stCondLst>
                                    <p:cond delay="0"/>
                                  </p:stCondLst>
                                  <p:childTnLst>
                                    <p:set>
                                      <p:cBhvr>
                                        <p:cTn id="188" dur="1" fill="hold">
                                          <p:stCondLst>
                                            <p:cond delay="0"/>
                                          </p:stCondLst>
                                        </p:cTn>
                                        <p:tgtEl>
                                          <p:spTgt spid="89"/>
                                        </p:tgtEl>
                                        <p:attrNameLst>
                                          <p:attrName>style.visibility</p:attrName>
                                        </p:attrNameLst>
                                      </p:cBhvr>
                                      <p:to>
                                        <p:strVal val="visible"/>
                                      </p:to>
                                    </p:set>
                                    <p:anim calcmode="lin" valueType="num">
                                      <p:cBhvr additive="base">
                                        <p:cTn id="189" dur="500" fill="hold"/>
                                        <p:tgtEl>
                                          <p:spTgt spid="89"/>
                                        </p:tgtEl>
                                        <p:attrNameLst>
                                          <p:attrName>ppt_x</p:attrName>
                                        </p:attrNameLst>
                                      </p:cBhvr>
                                      <p:tavLst>
                                        <p:tav tm="0">
                                          <p:val>
                                            <p:strVal val="#ppt_x"/>
                                          </p:val>
                                        </p:tav>
                                        <p:tav tm="100000">
                                          <p:val>
                                            <p:strVal val="#ppt_x"/>
                                          </p:val>
                                        </p:tav>
                                      </p:tavLst>
                                    </p:anim>
                                    <p:anim calcmode="lin" valueType="num">
                                      <p:cBhvr additive="base">
                                        <p:cTn id="190"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left)">
                                      <p:cBhvr>
                                        <p:cTn id="195" dur="500"/>
                                        <p:tgtEl>
                                          <p:spTgt spid="7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wipe(left)">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nodeType="click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wipe(left)">
                                      <p:cBhvr>
                                        <p:cTn id="205" dur="500"/>
                                        <p:tgtEl>
                                          <p:spTgt spid="5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84"/>
                                        </p:tgtEl>
                                        <p:attrNameLst>
                                          <p:attrName>style.visibility</p:attrName>
                                        </p:attrNameLst>
                                      </p:cBhvr>
                                      <p:to>
                                        <p:strVal val="visible"/>
                                      </p:to>
                                    </p:set>
                                    <p:animEffect transition="in" filter="wipe(left)">
                                      <p:cBhvr>
                                        <p:cTn id="210" dur="500"/>
                                        <p:tgtEl>
                                          <p:spTgt spid="8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45" grpId="0"/>
      <p:bldP spid="46" grpId="0"/>
      <p:bldP spid="47" grpId="0"/>
      <p:bldP spid="56" grpId="0"/>
      <p:bldP spid="62" grpId="0"/>
      <p:bldP spid="66" grpId="0"/>
      <p:bldP spid="67" grpId="0"/>
      <p:bldP spid="68" grpId="0"/>
      <p:bldP spid="87" grpId="0"/>
      <p:bldP spid="88" grpId="0"/>
      <p:bldP spid="89" grpId="0"/>
      <p:bldP spid="9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检错与纠错</a:t>
            </a:r>
          </a:p>
        </p:txBody>
      </p:sp>
      <p:sp>
        <p:nvSpPr>
          <p:cNvPr id="3" name="内容占位符 2"/>
          <p:cNvSpPr>
            <a:spLocks noGrp="1"/>
          </p:cNvSpPr>
          <p:nvPr>
            <p:ph idx="1"/>
          </p:nvPr>
        </p:nvSpPr>
        <p:spPr>
          <a:xfrm>
            <a:off x="487822" y="942764"/>
            <a:ext cx="10515599" cy="665319"/>
          </a:xfrm>
        </p:spPr>
        <p:txBody>
          <a:bodyPr/>
          <a:lstStyle/>
          <a:p>
            <a:r>
              <a:rPr lang="zh-CN" altLang="en-US" dirty="0"/>
              <a:t>（</a:t>
            </a:r>
            <a:r>
              <a:rPr lang="en-US" altLang="zh-CN" dirty="0"/>
              <a:t>7,4</a:t>
            </a:r>
            <a:r>
              <a:rPr lang="zh-CN" altLang="en-US" dirty="0"/>
              <a:t>）编码如过多项式不同，不同数位出错对应的余数也不同。</a:t>
            </a:r>
          </a:p>
          <a:p>
            <a:pPr marL="0" indent="0">
              <a:buNone/>
            </a:pPr>
            <a:endParaRPr lang="zh-CN" altLang="en-US" dirty="0"/>
          </a:p>
        </p:txBody>
      </p:sp>
      <p:sp>
        <p:nvSpPr>
          <p:cNvPr id="4" name="Rectangle 398"/>
          <p:cNvSpPr>
            <a:spLocks noChangeArrowheads="1"/>
          </p:cNvSpPr>
          <p:nvPr/>
        </p:nvSpPr>
        <p:spPr bwMode="auto">
          <a:xfrm>
            <a:off x="1892871" y="2295268"/>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dirty="0"/>
          </a:p>
        </p:txBody>
      </p:sp>
      <p:sp>
        <p:nvSpPr>
          <p:cNvPr id="5" name="Rectangle 4"/>
          <p:cNvSpPr>
            <a:spLocks noChangeArrowheads="1"/>
          </p:cNvSpPr>
          <p:nvPr/>
        </p:nvSpPr>
        <p:spPr bwMode="auto">
          <a:xfrm>
            <a:off x="4204271" y="56194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a:t>
            </a:r>
          </a:p>
        </p:txBody>
      </p:sp>
      <p:sp>
        <p:nvSpPr>
          <p:cNvPr id="6" name="Rectangle 5"/>
          <p:cNvSpPr>
            <a:spLocks noChangeArrowheads="1"/>
          </p:cNvSpPr>
          <p:nvPr/>
        </p:nvSpPr>
        <p:spPr bwMode="auto">
          <a:xfrm>
            <a:off x="3459734" y="5619493"/>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101</a:t>
            </a:r>
          </a:p>
        </p:txBody>
      </p:sp>
      <p:sp>
        <p:nvSpPr>
          <p:cNvPr id="7" name="Rectangle 6"/>
          <p:cNvSpPr>
            <a:spLocks noChangeArrowheads="1"/>
          </p:cNvSpPr>
          <p:nvPr/>
        </p:nvSpPr>
        <p:spPr bwMode="auto">
          <a:xfrm>
            <a:off x="1892871" y="56194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FF0000"/>
                </a:solidFill>
              </a:rPr>
              <a:t>0</a:t>
            </a:r>
            <a:r>
              <a:rPr lang="en-US" altLang="zh-CN" sz="2100" i="0" dirty="0">
                <a:solidFill>
                  <a:srgbClr val="404040"/>
                </a:solidFill>
              </a:rPr>
              <a:t>100010</a:t>
            </a:r>
          </a:p>
        </p:txBody>
      </p:sp>
      <p:sp>
        <p:nvSpPr>
          <p:cNvPr id="8" name="Rectangle 7"/>
          <p:cNvSpPr>
            <a:spLocks noChangeArrowheads="1"/>
          </p:cNvSpPr>
          <p:nvPr/>
        </p:nvSpPr>
        <p:spPr bwMode="auto">
          <a:xfrm>
            <a:off x="4204271" y="51432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2</a:t>
            </a:r>
          </a:p>
        </p:txBody>
      </p:sp>
      <p:sp>
        <p:nvSpPr>
          <p:cNvPr id="9" name="Rectangle 8"/>
          <p:cNvSpPr>
            <a:spLocks noChangeArrowheads="1"/>
          </p:cNvSpPr>
          <p:nvPr/>
        </p:nvSpPr>
        <p:spPr bwMode="auto">
          <a:xfrm>
            <a:off x="3459734" y="5143243"/>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111</a:t>
            </a:r>
          </a:p>
        </p:txBody>
      </p:sp>
      <p:sp>
        <p:nvSpPr>
          <p:cNvPr id="10" name="Rectangle 9"/>
          <p:cNvSpPr>
            <a:spLocks noChangeArrowheads="1"/>
          </p:cNvSpPr>
          <p:nvPr/>
        </p:nvSpPr>
        <p:spPr bwMode="auto">
          <a:xfrm>
            <a:off x="1892871" y="51432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a:t>
            </a:r>
            <a:r>
              <a:rPr lang="en-US" altLang="zh-CN" sz="2100" i="0" dirty="0">
                <a:solidFill>
                  <a:srgbClr val="FF0000"/>
                </a:solidFill>
              </a:rPr>
              <a:t>0</a:t>
            </a:r>
            <a:r>
              <a:rPr lang="en-US" altLang="zh-CN" sz="2100" i="0" dirty="0">
                <a:solidFill>
                  <a:srgbClr val="404040"/>
                </a:solidFill>
              </a:rPr>
              <a:t>00010</a:t>
            </a:r>
          </a:p>
        </p:txBody>
      </p:sp>
      <p:sp>
        <p:nvSpPr>
          <p:cNvPr id="11" name="Rectangle 10"/>
          <p:cNvSpPr>
            <a:spLocks noChangeArrowheads="1"/>
          </p:cNvSpPr>
          <p:nvPr/>
        </p:nvSpPr>
        <p:spPr bwMode="auto">
          <a:xfrm>
            <a:off x="4204271" y="46669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3</a:t>
            </a:r>
          </a:p>
        </p:txBody>
      </p:sp>
      <p:sp>
        <p:nvSpPr>
          <p:cNvPr id="12" name="Rectangle 11"/>
          <p:cNvSpPr>
            <a:spLocks noChangeArrowheads="1"/>
          </p:cNvSpPr>
          <p:nvPr/>
        </p:nvSpPr>
        <p:spPr bwMode="auto">
          <a:xfrm>
            <a:off x="3459734" y="4666993"/>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110</a:t>
            </a:r>
          </a:p>
        </p:txBody>
      </p:sp>
      <p:sp>
        <p:nvSpPr>
          <p:cNvPr id="13" name="Rectangle 12"/>
          <p:cNvSpPr>
            <a:spLocks noChangeArrowheads="1"/>
          </p:cNvSpPr>
          <p:nvPr/>
        </p:nvSpPr>
        <p:spPr bwMode="auto">
          <a:xfrm>
            <a:off x="1892871" y="46669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a:t>
            </a:r>
            <a:r>
              <a:rPr lang="en-US" altLang="zh-CN" sz="2100" i="0" dirty="0">
                <a:solidFill>
                  <a:srgbClr val="FF0000"/>
                </a:solidFill>
              </a:rPr>
              <a:t>1</a:t>
            </a:r>
            <a:r>
              <a:rPr lang="en-US" altLang="zh-CN" sz="2100" i="0" dirty="0">
                <a:solidFill>
                  <a:srgbClr val="404040"/>
                </a:solidFill>
              </a:rPr>
              <a:t>0010</a:t>
            </a:r>
          </a:p>
        </p:txBody>
      </p:sp>
      <p:sp>
        <p:nvSpPr>
          <p:cNvPr id="14" name="Rectangle 13"/>
          <p:cNvSpPr>
            <a:spLocks noChangeArrowheads="1"/>
          </p:cNvSpPr>
          <p:nvPr/>
        </p:nvSpPr>
        <p:spPr bwMode="auto">
          <a:xfrm>
            <a:off x="4204271" y="41907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4</a:t>
            </a:r>
          </a:p>
        </p:txBody>
      </p:sp>
      <p:sp>
        <p:nvSpPr>
          <p:cNvPr id="15" name="Rectangle 14"/>
          <p:cNvSpPr>
            <a:spLocks noChangeArrowheads="1"/>
          </p:cNvSpPr>
          <p:nvPr/>
        </p:nvSpPr>
        <p:spPr bwMode="auto">
          <a:xfrm>
            <a:off x="3459734" y="4190743"/>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011</a:t>
            </a:r>
          </a:p>
        </p:txBody>
      </p:sp>
      <p:sp>
        <p:nvSpPr>
          <p:cNvPr id="16" name="Rectangle 15"/>
          <p:cNvSpPr>
            <a:spLocks noChangeArrowheads="1"/>
          </p:cNvSpPr>
          <p:nvPr/>
        </p:nvSpPr>
        <p:spPr bwMode="auto">
          <a:xfrm>
            <a:off x="1892871" y="41907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a:t>
            </a:r>
            <a:r>
              <a:rPr lang="en-US" altLang="zh-CN" sz="2100" i="0" dirty="0">
                <a:solidFill>
                  <a:srgbClr val="FF0000"/>
                </a:solidFill>
              </a:rPr>
              <a:t>1</a:t>
            </a:r>
            <a:r>
              <a:rPr lang="en-US" altLang="zh-CN" sz="2100" i="0" dirty="0">
                <a:solidFill>
                  <a:srgbClr val="404040"/>
                </a:solidFill>
              </a:rPr>
              <a:t>010</a:t>
            </a:r>
          </a:p>
        </p:txBody>
      </p:sp>
      <p:sp>
        <p:nvSpPr>
          <p:cNvPr id="17" name="Rectangle 16"/>
          <p:cNvSpPr>
            <a:spLocks noChangeArrowheads="1"/>
          </p:cNvSpPr>
          <p:nvPr/>
        </p:nvSpPr>
        <p:spPr bwMode="auto">
          <a:xfrm>
            <a:off x="4204271" y="37144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5</a:t>
            </a:r>
          </a:p>
        </p:txBody>
      </p:sp>
      <p:sp>
        <p:nvSpPr>
          <p:cNvPr id="18" name="Rectangle 17"/>
          <p:cNvSpPr>
            <a:spLocks noChangeArrowheads="1"/>
          </p:cNvSpPr>
          <p:nvPr/>
        </p:nvSpPr>
        <p:spPr bwMode="auto">
          <a:xfrm>
            <a:off x="3459734" y="3714493"/>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100</a:t>
            </a:r>
          </a:p>
        </p:txBody>
      </p:sp>
      <p:sp>
        <p:nvSpPr>
          <p:cNvPr id="19" name="Rectangle 18"/>
          <p:cNvSpPr>
            <a:spLocks noChangeArrowheads="1"/>
          </p:cNvSpPr>
          <p:nvPr/>
        </p:nvSpPr>
        <p:spPr bwMode="auto">
          <a:xfrm>
            <a:off x="1892871" y="37144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a:t>
            </a:r>
            <a:r>
              <a:rPr lang="en-US" altLang="zh-CN" sz="2100" i="0" dirty="0">
                <a:solidFill>
                  <a:srgbClr val="FF0000"/>
                </a:solidFill>
              </a:rPr>
              <a:t>1</a:t>
            </a:r>
            <a:r>
              <a:rPr lang="en-US" altLang="zh-CN" sz="2100" i="0" dirty="0">
                <a:solidFill>
                  <a:srgbClr val="404040"/>
                </a:solidFill>
              </a:rPr>
              <a:t>10</a:t>
            </a:r>
          </a:p>
        </p:txBody>
      </p:sp>
      <p:sp>
        <p:nvSpPr>
          <p:cNvPr id="20" name="Rectangle 19"/>
          <p:cNvSpPr>
            <a:spLocks noChangeArrowheads="1"/>
          </p:cNvSpPr>
          <p:nvPr/>
        </p:nvSpPr>
        <p:spPr bwMode="auto">
          <a:xfrm>
            <a:off x="4204271" y="32382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6</a:t>
            </a:r>
          </a:p>
        </p:txBody>
      </p:sp>
      <p:sp>
        <p:nvSpPr>
          <p:cNvPr id="21" name="Rectangle 20"/>
          <p:cNvSpPr>
            <a:spLocks noChangeArrowheads="1"/>
          </p:cNvSpPr>
          <p:nvPr/>
        </p:nvSpPr>
        <p:spPr bwMode="auto">
          <a:xfrm>
            <a:off x="3459734" y="3238243"/>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010</a:t>
            </a:r>
          </a:p>
        </p:txBody>
      </p:sp>
      <p:sp>
        <p:nvSpPr>
          <p:cNvPr id="22" name="Rectangle 21"/>
          <p:cNvSpPr>
            <a:spLocks noChangeArrowheads="1"/>
          </p:cNvSpPr>
          <p:nvPr/>
        </p:nvSpPr>
        <p:spPr bwMode="auto">
          <a:xfrm>
            <a:off x="1892871" y="32382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11000</a:t>
            </a:r>
            <a:r>
              <a:rPr lang="en-US" altLang="zh-CN" sz="2100" i="0" dirty="0">
                <a:solidFill>
                  <a:srgbClr val="FF0000"/>
                </a:solidFill>
              </a:rPr>
              <a:t>0</a:t>
            </a:r>
            <a:r>
              <a:rPr lang="en-US" altLang="zh-CN" sz="2100" i="0" dirty="0">
                <a:solidFill>
                  <a:srgbClr val="404040"/>
                </a:solidFill>
              </a:rPr>
              <a:t>0</a:t>
            </a:r>
          </a:p>
        </p:txBody>
      </p:sp>
      <p:sp>
        <p:nvSpPr>
          <p:cNvPr id="23" name="Rectangle 22"/>
          <p:cNvSpPr>
            <a:spLocks noChangeArrowheads="1"/>
          </p:cNvSpPr>
          <p:nvPr/>
        </p:nvSpPr>
        <p:spPr bwMode="auto">
          <a:xfrm>
            <a:off x="4204271" y="27619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7</a:t>
            </a:r>
          </a:p>
        </p:txBody>
      </p:sp>
      <p:sp>
        <p:nvSpPr>
          <p:cNvPr id="24" name="Rectangle 23"/>
          <p:cNvSpPr>
            <a:spLocks noChangeArrowheads="1"/>
          </p:cNvSpPr>
          <p:nvPr/>
        </p:nvSpPr>
        <p:spPr bwMode="auto">
          <a:xfrm>
            <a:off x="3459734" y="2761993"/>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001</a:t>
            </a:r>
          </a:p>
        </p:txBody>
      </p:sp>
      <p:sp>
        <p:nvSpPr>
          <p:cNvPr id="25" name="Rectangle 24"/>
          <p:cNvSpPr>
            <a:spLocks noChangeArrowheads="1"/>
          </p:cNvSpPr>
          <p:nvPr/>
        </p:nvSpPr>
        <p:spPr bwMode="auto">
          <a:xfrm>
            <a:off x="1892871" y="27619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110001</a:t>
            </a:r>
            <a:r>
              <a:rPr lang="en-US" altLang="zh-CN" sz="2100" i="0" dirty="0">
                <a:solidFill>
                  <a:srgbClr val="FF0000"/>
                </a:solidFill>
              </a:rPr>
              <a:t>1</a:t>
            </a:r>
          </a:p>
        </p:txBody>
      </p:sp>
      <p:sp>
        <p:nvSpPr>
          <p:cNvPr id="26" name="Rectangle 25"/>
          <p:cNvSpPr>
            <a:spLocks noChangeArrowheads="1"/>
          </p:cNvSpPr>
          <p:nvPr/>
        </p:nvSpPr>
        <p:spPr bwMode="auto">
          <a:xfrm>
            <a:off x="4204271" y="22857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dirty="0">
                <a:solidFill>
                  <a:srgbClr val="404040"/>
                </a:solidFill>
              </a:rPr>
              <a:t>无</a:t>
            </a:r>
          </a:p>
        </p:txBody>
      </p:sp>
      <p:sp>
        <p:nvSpPr>
          <p:cNvPr id="27" name="Rectangle 26"/>
          <p:cNvSpPr>
            <a:spLocks noChangeArrowheads="1"/>
          </p:cNvSpPr>
          <p:nvPr/>
        </p:nvSpPr>
        <p:spPr bwMode="auto">
          <a:xfrm>
            <a:off x="3459734" y="2285743"/>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000</a:t>
            </a:r>
          </a:p>
        </p:txBody>
      </p:sp>
      <p:sp>
        <p:nvSpPr>
          <p:cNvPr id="28" name="Rectangle 27"/>
          <p:cNvSpPr>
            <a:spLocks noChangeArrowheads="1"/>
          </p:cNvSpPr>
          <p:nvPr/>
        </p:nvSpPr>
        <p:spPr bwMode="auto">
          <a:xfrm>
            <a:off x="1892871" y="22857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a:t>
            </a:r>
            <a:r>
              <a:rPr lang="en-US" altLang="zh-CN" sz="2100" i="0" dirty="0">
                <a:solidFill>
                  <a:srgbClr val="0000FF"/>
                </a:solidFill>
              </a:rPr>
              <a:t>010</a:t>
            </a:r>
          </a:p>
        </p:txBody>
      </p:sp>
      <p:sp>
        <p:nvSpPr>
          <p:cNvPr id="29" name="Rectangle 28"/>
          <p:cNvSpPr>
            <a:spLocks noChangeArrowheads="1"/>
          </p:cNvSpPr>
          <p:nvPr/>
        </p:nvSpPr>
        <p:spPr bwMode="auto">
          <a:xfrm>
            <a:off x="4204271" y="1761868"/>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mn-ea"/>
                <a:ea typeface="+mn-ea"/>
              </a:rPr>
              <a:t>出错位</a:t>
            </a:r>
          </a:p>
        </p:txBody>
      </p:sp>
      <p:sp>
        <p:nvSpPr>
          <p:cNvPr id="30" name="Rectangle 29"/>
          <p:cNvSpPr>
            <a:spLocks noChangeArrowheads="1"/>
          </p:cNvSpPr>
          <p:nvPr/>
        </p:nvSpPr>
        <p:spPr bwMode="auto">
          <a:xfrm>
            <a:off x="3459734" y="1761868"/>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mn-ea"/>
                <a:ea typeface="+mn-ea"/>
              </a:rPr>
              <a:t>余数</a:t>
            </a:r>
          </a:p>
        </p:txBody>
      </p:sp>
      <p:sp>
        <p:nvSpPr>
          <p:cNvPr id="31" name="Rectangle 30"/>
          <p:cNvSpPr>
            <a:spLocks noChangeArrowheads="1"/>
          </p:cNvSpPr>
          <p:nvPr/>
        </p:nvSpPr>
        <p:spPr bwMode="auto">
          <a:xfrm>
            <a:off x="1892871" y="1761868"/>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chemeClr val="bg1"/>
                </a:solidFill>
                <a:latin typeface="+mn-ea"/>
                <a:ea typeface="+mn-ea"/>
              </a:rPr>
              <a:t>A</a:t>
            </a:r>
            <a:r>
              <a:rPr lang="en-US" altLang="zh-CN" sz="1800" i="0" baseline="-25000" dirty="0">
                <a:solidFill>
                  <a:schemeClr val="bg1"/>
                </a:solidFill>
                <a:latin typeface="+mn-ea"/>
                <a:ea typeface="+mn-ea"/>
              </a:rPr>
              <a:t>1</a:t>
            </a:r>
            <a:r>
              <a:rPr lang="en-US" altLang="zh-CN" sz="1800" i="0" dirty="0">
                <a:solidFill>
                  <a:schemeClr val="bg1"/>
                </a:solidFill>
                <a:latin typeface="+mn-ea"/>
                <a:ea typeface="+mn-ea"/>
              </a:rPr>
              <a:t>~A</a:t>
            </a:r>
            <a:r>
              <a:rPr lang="en-US" altLang="zh-CN" sz="1800" i="0" baseline="-25000" dirty="0">
                <a:solidFill>
                  <a:schemeClr val="bg1"/>
                </a:solidFill>
                <a:latin typeface="+mn-ea"/>
                <a:ea typeface="+mn-ea"/>
              </a:rPr>
              <a:t>7</a:t>
            </a:r>
            <a:endParaRPr lang="en-US" altLang="zh-CN" sz="1800" i="0" dirty="0">
              <a:solidFill>
                <a:schemeClr val="bg1"/>
              </a:solidFill>
              <a:latin typeface="+mn-ea"/>
              <a:ea typeface="+mn-ea"/>
            </a:endParaRPr>
          </a:p>
        </p:txBody>
      </p:sp>
      <p:sp>
        <p:nvSpPr>
          <p:cNvPr id="32" name="Line 33"/>
          <p:cNvSpPr>
            <a:spLocks noChangeShapeType="1"/>
          </p:cNvSpPr>
          <p:nvPr/>
        </p:nvSpPr>
        <p:spPr bwMode="auto">
          <a:xfrm>
            <a:off x="1892871" y="2761993"/>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3" name="Line 36"/>
          <p:cNvSpPr>
            <a:spLocks noChangeShapeType="1"/>
          </p:cNvSpPr>
          <p:nvPr/>
        </p:nvSpPr>
        <p:spPr bwMode="auto">
          <a:xfrm>
            <a:off x="3459734" y="1761868"/>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4" name="Line 37"/>
          <p:cNvSpPr>
            <a:spLocks noChangeShapeType="1"/>
          </p:cNvSpPr>
          <p:nvPr/>
        </p:nvSpPr>
        <p:spPr bwMode="auto">
          <a:xfrm>
            <a:off x="4204271" y="1761868"/>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5" name="Line 39"/>
          <p:cNvSpPr>
            <a:spLocks noChangeShapeType="1"/>
          </p:cNvSpPr>
          <p:nvPr/>
        </p:nvSpPr>
        <p:spPr bwMode="auto">
          <a:xfrm>
            <a:off x="1892871" y="3238243"/>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6" name="Line 40"/>
          <p:cNvSpPr>
            <a:spLocks noChangeShapeType="1"/>
          </p:cNvSpPr>
          <p:nvPr/>
        </p:nvSpPr>
        <p:spPr bwMode="auto">
          <a:xfrm>
            <a:off x="1892871" y="3714493"/>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7" name="Line 41"/>
          <p:cNvSpPr>
            <a:spLocks noChangeShapeType="1"/>
          </p:cNvSpPr>
          <p:nvPr/>
        </p:nvSpPr>
        <p:spPr bwMode="auto">
          <a:xfrm>
            <a:off x="1892871" y="4190743"/>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8" name="Line 42"/>
          <p:cNvSpPr>
            <a:spLocks noChangeShapeType="1"/>
          </p:cNvSpPr>
          <p:nvPr/>
        </p:nvSpPr>
        <p:spPr bwMode="auto">
          <a:xfrm>
            <a:off x="1892871" y="4666993"/>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9" name="Line 43"/>
          <p:cNvSpPr>
            <a:spLocks noChangeShapeType="1"/>
          </p:cNvSpPr>
          <p:nvPr/>
        </p:nvSpPr>
        <p:spPr bwMode="auto">
          <a:xfrm>
            <a:off x="1892871" y="5143243"/>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0" name="Line 44"/>
          <p:cNvSpPr>
            <a:spLocks noChangeShapeType="1"/>
          </p:cNvSpPr>
          <p:nvPr/>
        </p:nvSpPr>
        <p:spPr bwMode="auto">
          <a:xfrm>
            <a:off x="1892871" y="5619493"/>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1" name="Line 400"/>
          <p:cNvSpPr>
            <a:spLocks noChangeShapeType="1"/>
          </p:cNvSpPr>
          <p:nvPr/>
        </p:nvSpPr>
        <p:spPr bwMode="auto">
          <a:xfrm>
            <a:off x="2754735" y="2295268"/>
            <a:ext cx="0" cy="3810000"/>
          </a:xfrm>
          <a:prstGeom prst="line">
            <a:avLst/>
          </a:prstGeom>
          <a:noFill/>
          <a:ln w="12700">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2" name="矩形 41"/>
          <p:cNvSpPr/>
          <p:nvPr/>
        </p:nvSpPr>
        <p:spPr>
          <a:xfrm>
            <a:off x="2975116" y="6182563"/>
            <a:ext cx="1713771" cy="369332"/>
          </a:xfrm>
          <a:prstGeom prst="rect">
            <a:avLst/>
          </a:prstGeom>
        </p:spPr>
        <p:txBody>
          <a:bodyPr wrap="square">
            <a:spAutoFit/>
          </a:bodyPr>
          <a:lstStyle/>
          <a:p>
            <a:r>
              <a:rPr lang="en-US" altLang="zh-CN" dirty="0">
                <a:solidFill>
                  <a:srgbClr val="404040"/>
                </a:solidFill>
                <a:latin typeface="微软雅黑" panose="020B0503020204020204" pitchFamily="34" charset="-122"/>
                <a:ea typeface="微软雅黑" panose="020B0503020204020204" pitchFamily="34" charset="-122"/>
              </a:rPr>
              <a:t>G(X) = 1011</a:t>
            </a:r>
            <a:endParaRPr lang="zh-CN" altLang="en-US" dirty="0">
              <a:solidFill>
                <a:srgbClr val="404040"/>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6357367" y="1747289"/>
            <a:ext cx="3505200" cy="4343400"/>
            <a:chOff x="6357367" y="2052079"/>
            <a:chExt cx="3505200" cy="4343400"/>
          </a:xfrm>
        </p:grpSpPr>
        <p:sp>
          <p:nvSpPr>
            <p:cNvPr id="44" name="Rectangle 398"/>
            <p:cNvSpPr>
              <a:spLocks noChangeArrowheads="1"/>
            </p:cNvSpPr>
            <p:nvPr/>
          </p:nvSpPr>
          <p:spPr bwMode="auto">
            <a:xfrm>
              <a:off x="6357367" y="2585479"/>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45" name="Rectangle 4"/>
            <p:cNvSpPr>
              <a:spLocks noChangeArrowheads="1"/>
            </p:cNvSpPr>
            <p:nvPr/>
          </p:nvSpPr>
          <p:spPr bwMode="auto">
            <a:xfrm>
              <a:off x="8668767" y="590970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a:t>
              </a:r>
            </a:p>
          </p:txBody>
        </p:sp>
        <p:sp>
          <p:nvSpPr>
            <p:cNvPr id="46" name="Rectangle 5"/>
            <p:cNvSpPr>
              <a:spLocks noChangeArrowheads="1"/>
            </p:cNvSpPr>
            <p:nvPr/>
          </p:nvSpPr>
          <p:spPr bwMode="auto">
            <a:xfrm>
              <a:off x="7924230" y="590970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en-US" altLang="zh-CN" sz="2100" i="0" dirty="0">
                <a:solidFill>
                  <a:srgbClr val="0000FF"/>
                </a:solidFill>
              </a:endParaRPr>
            </a:p>
          </p:txBody>
        </p:sp>
        <p:sp>
          <p:nvSpPr>
            <p:cNvPr id="47" name="Rectangle 6"/>
            <p:cNvSpPr>
              <a:spLocks noChangeArrowheads="1"/>
            </p:cNvSpPr>
            <p:nvPr/>
          </p:nvSpPr>
          <p:spPr bwMode="auto">
            <a:xfrm>
              <a:off x="6357367" y="590970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FF0000"/>
                  </a:solidFill>
                </a:rPr>
                <a:t>0</a:t>
              </a:r>
              <a:r>
                <a:rPr lang="en-US" altLang="zh-CN" sz="2100" i="0" dirty="0">
                  <a:solidFill>
                    <a:srgbClr val="404040"/>
                  </a:solidFill>
                </a:rPr>
                <a:t>100101</a:t>
              </a:r>
            </a:p>
          </p:txBody>
        </p:sp>
        <p:sp>
          <p:nvSpPr>
            <p:cNvPr id="48" name="Rectangle 7"/>
            <p:cNvSpPr>
              <a:spLocks noChangeArrowheads="1"/>
            </p:cNvSpPr>
            <p:nvPr/>
          </p:nvSpPr>
          <p:spPr bwMode="auto">
            <a:xfrm>
              <a:off x="8668767" y="543345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2</a:t>
              </a:r>
            </a:p>
          </p:txBody>
        </p:sp>
        <p:sp>
          <p:nvSpPr>
            <p:cNvPr id="49" name="Rectangle 8"/>
            <p:cNvSpPr>
              <a:spLocks noChangeArrowheads="1"/>
            </p:cNvSpPr>
            <p:nvPr/>
          </p:nvSpPr>
          <p:spPr bwMode="auto">
            <a:xfrm>
              <a:off x="7924230" y="543345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en-US" altLang="zh-CN" sz="2100" i="0" dirty="0">
                <a:solidFill>
                  <a:srgbClr val="0000FF"/>
                </a:solidFill>
              </a:endParaRPr>
            </a:p>
          </p:txBody>
        </p:sp>
        <p:sp>
          <p:nvSpPr>
            <p:cNvPr id="50" name="Rectangle 9"/>
            <p:cNvSpPr>
              <a:spLocks noChangeArrowheads="1"/>
            </p:cNvSpPr>
            <p:nvPr/>
          </p:nvSpPr>
          <p:spPr bwMode="auto">
            <a:xfrm>
              <a:off x="6357367" y="543345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a:t>
              </a:r>
              <a:r>
                <a:rPr lang="en-US" altLang="zh-CN" sz="2100" i="0" dirty="0">
                  <a:solidFill>
                    <a:srgbClr val="FF0000"/>
                  </a:solidFill>
                </a:rPr>
                <a:t>0</a:t>
              </a:r>
              <a:r>
                <a:rPr lang="en-US" altLang="zh-CN" sz="2100" i="0" dirty="0">
                  <a:solidFill>
                    <a:srgbClr val="404040"/>
                  </a:solidFill>
                </a:rPr>
                <a:t>00101</a:t>
              </a:r>
            </a:p>
          </p:txBody>
        </p:sp>
        <p:sp>
          <p:nvSpPr>
            <p:cNvPr id="51" name="Rectangle 10"/>
            <p:cNvSpPr>
              <a:spLocks noChangeArrowheads="1"/>
            </p:cNvSpPr>
            <p:nvPr/>
          </p:nvSpPr>
          <p:spPr bwMode="auto">
            <a:xfrm>
              <a:off x="8668767" y="495720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3</a:t>
              </a:r>
            </a:p>
          </p:txBody>
        </p:sp>
        <p:sp>
          <p:nvSpPr>
            <p:cNvPr id="52" name="Rectangle 11"/>
            <p:cNvSpPr>
              <a:spLocks noChangeArrowheads="1"/>
            </p:cNvSpPr>
            <p:nvPr/>
          </p:nvSpPr>
          <p:spPr bwMode="auto">
            <a:xfrm>
              <a:off x="7924230" y="495720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en-US" altLang="zh-CN" sz="2100" i="0" dirty="0">
                <a:solidFill>
                  <a:srgbClr val="0000FF"/>
                </a:solidFill>
              </a:endParaRPr>
            </a:p>
          </p:txBody>
        </p:sp>
        <p:sp>
          <p:nvSpPr>
            <p:cNvPr id="53" name="Rectangle 12"/>
            <p:cNvSpPr>
              <a:spLocks noChangeArrowheads="1"/>
            </p:cNvSpPr>
            <p:nvPr/>
          </p:nvSpPr>
          <p:spPr bwMode="auto">
            <a:xfrm>
              <a:off x="6357367" y="495720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a:t>
              </a:r>
              <a:r>
                <a:rPr lang="en-US" altLang="zh-CN" sz="2100" i="0" dirty="0">
                  <a:solidFill>
                    <a:srgbClr val="FF0000"/>
                  </a:solidFill>
                </a:rPr>
                <a:t>1</a:t>
              </a:r>
              <a:r>
                <a:rPr lang="en-US" altLang="zh-CN" sz="2100" i="0" dirty="0">
                  <a:solidFill>
                    <a:srgbClr val="404040"/>
                  </a:solidFill>
                </a:rPr>
                <a:t>0101</a:t>
              </a:r>
            </a:p>
          </p:txBody>
        </p:sp>
        <p:sp>
          <p:nvSpPr>
            <p:cNvPr id="54" name="Rectangle 13"/>
            <p:cNvSpPr>
              <a:spLocks noChangeArrowheads="1"/>
            </p:cNvSpPr>
            <p:nvPr/>
          </p:nvSpPr>
          <p:spPr bwMode="auto">
            <a:xfrm>
              <a:off x="8668767" y="448095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4</a:t>
              </a:r>
            </a:p>
          </p:txBody>
        </p:sp>
        <p:sp>
          <p:nvSpPr>
            <p:cNvPr id="55" name="Rectangle 14"/>
            <p:cNvSpPr>
              <a:spLocks noChangeArrowheads="1"/>
            </p:cNvSpPr>
            <p:nvPr/>
          </p:nvSpPr>
          <p:spPr bwMode="auto">
            <a:xfrm>
              <a:off x="7924230" y="448095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en-US" altLang="zh-CN" sz="2100" i="0" dirty="0">
                <a:solidFill>
                  <a:srgbClr val="0000FF"/>
                </a:solidFill>
              </a:endParaRPr>
            </a:p>
          </p:txBody>
        </p:sp>
        <p:sp>
          <p:nvSpPr>
            <p:cNvPr id="56" name="Rectangle 15"/>
            <p:cNvSpPr>
              <a:spLocks noChangeArrowheads="1"/>
            </p:cNvSpPr>
            <p:nvPr/>
          </p:nvSpPr>
          <p:spPr bwMode="auto">
            <a:xfrm>
              <a:off x="6357367" y="448095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a:t>
              </a:r>
              <a:r>
                <a:rPr lang="en-US" altLang="zh-CN" sz="2100" i="0" dirty="0">
                  <a:solidFill>
                    <a:srgbClr val="FF0000"/>
                  </a:solidFill>
                </a:rPr>
                <a:t>1</a:t>
              </a:r>
              <a:r>
                <a:rPr lang="en-US" altLang="zh-CN" sz="2100" i="0" dirty="0">
                  <a:solidFill>
                    <a:srgbClr val="404040"/>
                  </a:solidFill>
                </a:rPr>
                <a:t>101</a:t>
              </a:r>
            </a:p>
          </p:txBody>
        </p:sp>
        <p:sp>
          <p:nvSpPr>
            <p:cNvPr id="57" name="Rectangle 16"/>
            <p:cNvSpPr>
              <a:spLocks noChangeArrowheads="1"/>
            </p:cNvSpPr>
            <p:nvPr/>
          </p:nvSpPr>
          <p:spPr bwMode="auto">
            <a:xfrm>
              <a:off x="8668767" y="400470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5</a:t>
              </a:r>
            </a:p>
          </p:txBody>
        </p:sp>
        <p:sp>
          <p:nvSpPr>
            <p:cNvPr id="58" name="Rectangle 17"/>
            <p:cNvSpPr>
              <a:spLocks noChangeArrowheads="1"/>
            </p:cNvSpPr>
            <p:nvPr/>
          </p:nvSpPr>
          <p:spPr bwMode="auto">
            <a:xfrm>
              <a:off x="7924230" y="400470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en-US" altLang="zh-CN" sz="2100" i="0" dirty="0">
                <a:solidFill>
                  <a:srgbClr val="0000FF"/>
                </a:solidFill>
              </a:endParaRPr>
            </a:p>
          </p:txBody>
        </p:sp>
        <p:sp>
          <p:nvSpPr>
            <p:cNvPr id="59" name="Rectangle 18"/>
            <p:cNvSpPr>
              <a:spLocks noChangeArrowheads="1"/>
            </p:cNvSpPr>
            <p:nvPr/>
          </p:nvSpPr>
          <p:spPr bwMode="auto">
            <a:xfrm>
              <a:off x="6357367" y="400470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a:t>
              </a:r>
              <a:r>
                <a:rPr lang="en-US" altLang="zh-CN" sz="2100" i="0" dirty="0">
                  <a:solidFill>
                    <a:srgbClr val="FF0000"/>
                  </a:solidFill>
                </a:rPr>
                <a:t>0</a:t>
              </a:r>
              <a:r>
                <a:rPr lang="en-US" altLang="zh-CN" sz="2100" i="0" dirty="0">
                  <a:solidFill>
                    <a:srgbClr val="404040"/>
                  </a:solidFill>
                </a:rPr>
                <a:t>01</a:t>
              </a:r>
            </a:p>
          </p:txBody>
        </p:sp>
        <p:sp>
          <p:nvSpPr>
            <p:cNvPr id="60" name="Rectangle 19"/>
            <p:cNvSpPr>
              <a:spLocks noChangeArrowheads="1"/>
            </p:cNvSpPr>
            <p:nvPr/>
          </p:nvSpPr>
          <p:spPr bwMode="auto">
            <a:xfrm>
              <a:off x="8668767" y="352845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6</a:t>
              </a:r>
            </a:p>
          </p:txBody>
        </p:sp>
        <p:sp>
          <p:nvSpPr>
            <p:cNvPr id="61" name="Rectangle 20"/>
            <p:cNvSpPr>
              <a:spLocks noChangeArrowheads="1"/>
            </p:cNvSpPr>
            <p:nvPr/>
          </p:nvSpPr>
          <p:spPr bwMode="auto">
            <a:xfrm>
              <a:off x="7924230" y="352845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en-US" altLang="zh-CN" sz="2100" i="0" dirty="0">
                <a:solidFill>
                  <a:srgbClr val="0000FF"/>
                </a:solidFill>
              </a:endParaRPr>
            </a:p>
          </p:txBody>
        </p:sp>
        <p:sp>
          <p:nvSpPr>
            <p:cNvPr id="62" name="Rectangle 21"/>
            <p:cNvSpPr>
              <a:spLocks noChangeArrowheads="1"/>
            </p:cNvSpPr>
            <p:nvPr/>
          </p:nvSpPr>
          <p:spPr bwMode="auto">
            <a:xfrm>
              <a:off x="6357367" y="352845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11001</a:t>
              </a:r>
              <a:r>
                <a:rPr lang="en-US" altLang="zh-CN" sz="2100" i="0" dirty="0">
                  <a:solidFill>
                    <a:srgbClr val="FF0000"/>
                  </a:solidFill>
                </a:rPr>
                <a:t>1</a:t>
              </a:r>
              <a:r>
                <a:rPr lang="en-US" altLang="zh-CN" sz="2100" i="0" dirty="0">
                  <a:solidFill>
                    <a:srgbClr val="404040"/>
                  </a:solidFill>
                </a:rPr>
                <a:t>1</a:t>
              </a:r>
            </a:p>
          </p:txBody>
        </p:sp>
        <p:sp>
          <p:nvSpPr>
            <p:cNvPr id="63" name="Rectangle 22"/>
            <p:cNvSpPr>
              <a:spLocks noChangeArrowheads="1"/>
            </p:cNvSpPr>
            <p:nvPr/>
          </p:nvSpPr>
          <p:spPr bwMode="auto">
            <a:xfrm>
              <a:off x="8668767" y="305220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7</a:t>
              </a:r>
            </a:p>
          </p:txBody>
        </p:sp>
        <p:sp>
          <p:nvSpPr>
            <p:cNvPr id="64" name="Rectangle 23"/>
            <p:cNvSpPr>
              <a:spLocks noChangeArrowheads="1"/>
            </p:cNvSpPr>
            <p:nvPr/>
          </p:nvSpPr>
          <p:spPr bwMode="auto">
            <a:xfrm>
              <a:off x="7924230" y="305220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en-US" altLang="zh-CN" sz="2100" i="0" dirty="0">
                <a:solidFill>
                  <a:srgbClr val="0000FF"/>
                </a:solidFill>
              </a:endParaRPr>
            </a:p>
          </p:txBody>
        </p:sp>
        <p:sp>
          <p:nvSpPr>
            <p:cNvPr id="65" name="Rectangle 24"/>
            <p:cNvSpPr>
              <a:spLocks noChangeArrowheads="1"/>
            </p:cNvSpPr>
            <p:nvPr/>
          </p:nvSpPr>
          <p:spPr bwMode="auto">
            <a:xfrm>
              <a:off x="6357367" y="305220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110010</a:t>
              </a:r>
              <a:r>
                <a:rPr lang="en-US" altLang="zh-CN" sz="2100" i="0" dirty="0">
                  <a:solidFill>
                    <a:srgbClr val="FF0000"/>
                  </a:solidFill>
                </a:rPr>
                <a:t>0</a:t>
              </a:r>
            </a:p>
          </p:txBody>
        </p:sp>
        <p:sp>
          <p:nvSpPr>
            <p:cNvPr id="66" name="Rectangle 25"/>
            <p:cNvSpPr>
              <a:spLocks noChangeArrowheads="1"/>
            </p:cNvSpPr>
            <p:nvPr/>
          </p:nvSpPr>
          <p:spPr bwMode="auto">
            <a:xfrm>
              <a:off x="8668767" y="257595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dirty="0">
                  <a:solidFill>
                    <a:srgbClr val="404040"/>
                  </a:solidFill>
                </a:rPr>
                <a:t>无</a:t>
              </a:r>
            </a:p>
          </p:txBody>
        </p:sp>
        <p:sp>
          <p:nvSpPr>
            <p:cNvPr id="67" name="Rectangle 26"/>
            <p:cNvSpPr>
              <a:spLocks noChangeArrowheads="1"/>
            </p:cNvSpPr>
            <p:nvPr/>
          </p:nvSpPr>
          <p:spPr bwMode="auto">
            <a:xfrm>
              <a:off x="7924230" y="257595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en-US" altLang="zh-CN" sz="2100" i="0" dirty="0">
                <a:solidFill>
                  <a:srgbClr val="0000FF"/>
                </a:solidFill>
              </a:endParaRPr>
            </a:p>
          </p:txBody>
        </p:sp>
        <p:sp>
          <p:nvSpPr>
            <p:cNvPr id="68" name="Rectangle 27"/>
            <p:cNvSpPr>
              <a:spLocks noChangeArrowheads="1"/>
            </p:cNvSpPr>
            <p:nvPr/>
          </p:nvSpPr>
          <p:spPr bwMode="auto">
            <a:xfrm>
              <a:off x="6357367" y="257595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a:t>
              </a:r>
              <a:r>
                <a:rPr lang="en-US" altLang="zh-CN" sz="2100" i="0" dirty="0">
                  <a:solidFill>
                    <a:srgbClr val="0000FF"/>
                  </a:solidFill>
                </a:rPr>
                <a:t>101</a:t>
              </a:r>
            </a:p>
          </p:txBody>
        </p:sp>
        <p:sp>
          <p:nvSpPr>
            <p:cNvPr id="69" name="Rectangle 28"/>
            <p:cNvSpPr>
              <a:spLocks noChangeArrowheads="1"/>
            </p:cNvSpPr>
            <p:nvPr/>
          </p:nvSpPr>
          <p:spPr bwMode="auto">
            <a:xfrm>
              <a:off x="8668767" y="205207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mn-ea"/>
                  <a:ea typeface="+mn-ea"/>
                </a:rPr>
                <a:t>出错位</a:t>
              </a:r>
            </a:p>
          </p:txBody>
        </p:sp>
        <p:sp>
          <p:nvSpPr>
            <p:cNvPr id="70" name="Rectangle 29"/>
            <p:cNvSpPr>
              <a:spLocks noChangeArrowheads="1"/>
            </p:cNvSpPr>
            <p:nvPr/>
          </p:nvSpPr>
          <p:spPr bwMode="auto">
            <a:xfrm>
              <a:off x="7924230" y="2052079"/>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mn-ea"/>
                  <a:ea typeface="+mn-ea"/>
                </a:rPr>
                <a:t>余数</a:t>
              </a:r>
            </a:p>
          </p:txBody>
        </p:sp>
        <p:sp>
          <p:nvSpPr>
            <p:cNvPr id="71" name="Rectangle 30"/>
            <p:cNvSpPr>
              <a:spLocks noChangeArrowheads="1"/>
            </p:cNvSpPr>
            <p:nvPr/>
          </p:nvSpPr>
          <p:spPr bwMode="auto">
            <a:xfrm>
              <a:off x="6357367" y="205207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a:solidFill>
                    <a:schemeClr val="bg1"/>
                  </a:solidFill>
                  <a:latin typeface="+mn-ea"/>
                  <a:ea typeface="+mn-ea"/>
                </a:rPr>
                <a:t>A</a:t>
              </a:r>
              <a:r>
                <a:rPr lang="en-US" altLang="zh-CN" sz="1800" i="0" baseline="-25000">
                  <a:solidFill>
                    <a:schemeClr val="bg1"/>
                  </a:solidFill>
                  <a:latin typeface="+mn-ea"/>
                  <a:ea typeface="+mn-ea"/>
                </a:rPr>
                <a:t>1</a:t>
              </a:r>
              <a:r>
                <a:rPr lang="en-US" altLang="zh-CN" sz="1800" i="0">
                  <a:solidFill>
                    <a:schemeClr val="bg1"/>
                  </a:solidFill>
                  <a:latin typeface="+mn-ea"/>
                  <a:ea typeface="+mn-ea"/>
                </a:rPr>
                <a:t>~A</a:t>
              </a:r>
              <a:r>
                <a:rPr lang="en-US" altLang="zh-CN" sz="1800" i="0" baseline="-25000">
                  <a:solidFill>
                    <a:schemeClr val="bg1"/>
                  </a:solidFill>
                  <a:latin typeface="+mn-ea"/>
                  <a:ea typeface="+mn-ea"/>
                </a:rPr>
                <a:t>7</a:t>
              </a:r>
              <a:endParaRPr lang="en-US" altLang="zh-CN" sz="1800" i="0">
                <a:solidFill>
                  <a:schemeClr val="bg1"/>
                </a:solidFill>
                <a:latin typeface="+mn-ea"/>
                <a:ea typeface="+mn-ea"/>
              </a:endParaRPr>
            </a:p>
          </p:txBody>
        </p:sp>
        <p:sp>
          <p:nvSpPr>
            <p:cNvPr id="72" name="Line 33"/>
            <p:cNvSpPr>
              <a:spLocks noChangeShapeType="1"/>
            </p:cNvSpPr>
            <p:nvPr/>
          </p:nvSpPr>
          <p:spPr bwMode="auto">
            <a:xfrm>
              <a:off x="6357367" y="3052204"/>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73" name="Line 36"/>
            <p:cNvSpPr>
              <a:spLocks noChangeShapeType="1"/>
            </p:cNvSpPr>
            <p:nvPr/>
          </p:nvSpPr>
          <p:spPr bwMode="auto">
            <a:xfrm>
              <a:off x="7924230" y="2052079"/>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74" name="Line 37"/>
            <p:cNvSpPr>
              <a:spLocks noChangeShapeType="1"/>
            </p:cNvSpPr>
            <p:nvPr/>
          </p:nvSpPr>
          <p:spPr bwMode="auto">
            <a:xfrm>
              <a:off x="8668767" y="2052079"/>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75" name="Line 39"/>
            <p:cNvSpPr>
              <a:spLocks noChangeShapeType="1"/>
            </p:cNvSpPr>
            <p:nvPr/>
          </p:nvSpPr>
          <p:spPr bwMode="auto">
            <a:xfrm>
              <a:off x="6357367" y="3528454"/>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76" name="Line 40"/>
            <p:cNvSpPr>
              <a:spLocks noChangeShapeType="1"/>
            </p:cNvSpPr>
            <p:nvPr/>
          </p:nvSpPr>
          <p:spPr bwMode="auto">
            <a:xfrm>
              <a:off x="6357367" y="4004704"/>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77" name="Line 41"/>
            <p:cNvSpPr>
              <a:spLocks noChangeShapeType="1"/>
            </p:cNvSpPr>
            <p:nvPr/>
          </p:nvSpPr>
          <p:spPr bwMode="auto">
            <a:xfrm>
              <a:off x="6357367" y="4480954"/>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78" name="Line 42"/>
            <p:cNvSpPr>
              <a:spLocks noChangeShapeType="1"/>
            </p:cNvSpPr>
            <p:nvPr/>
          </p:nvSpPr>
          <p:spPr bwMode="auto">
            <a:xfrm>
              <a:off x="6357367" y="4957204"/>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79" name="Line 43"/>
            <p:cNvSpPr>
              <a:spLocks noChangeShapeType="1"/>
            </p:cNvSpPr>
            <p:nvPr/>
          </p:nvSpPr>
          <p:spPr bwMode="auto">
            <a:xfrm>
              <a:off x="6357367" y="5433454"/>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80" name="Line 44"/>
            <p:cNvSpPr>
              <a:spLocks noChangeShapeType="1"/>
            </p:cNvSpPr>
            <p:nvPr/>
          </p:nvSpPr>
          <p:spPr bwMode="auto">
            <a:xfrm>
              <a:off x="6357367" y="5909704"/>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81" name="Line 400"/>
            <p:cNvSpPr>
              <a:spLocks noChangeShapeType="1"/>
            </p:cNvSpPr>
            <p:nvPr/>
          </p:nvSpPr>
          <p:spPr bwMode="auto">
            <a:xfrm>
              <a:off x="7219231" y="2585479"/>
              <a:ext cx="0" cy="3810000"/>
            </a:xfrm>
            <a:prstGeom prst="line">
              <a:avLst/>
            </a:prstGeom>
            <a:noFill/>
            <a:ln w="12700">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grpSp>
      <p:sp>
        <p:nvSpPr>
          <p:cNvPr id="82" name="矩形 81"/>
          <p:cNvSpPr/>
          <p:nvPr/>
        </p:nvSpPr>
        <p:spPr>
          <a:xfrm>
            <a:off x="7439612" y="6167984"/>
            <a:ext cx="1713771" cy="369332"/>
          </a:xfrm>
          <a:prstGeom prst="rect">
            <a:avLst/>
          </a:prstGeom>
        </p:spPr>
        <p:txBody>
          <a:bodyPr wrap="square">
            <a:spAutoFit/>
          </a:bodyPr>
          <a:lstStyle/>
          <a:p>
            <a:r>
              <a:rPr lang="en-US" altLang="zh-CN" dirty="0">
                <a:solidFill>
                  <a:srgbClr val="404040"/>
                </a:solidFill>
                <a:latin typeface="微软雅黑" panose="020B0503020204020204" pitchFamily="34" charset="-122"/>
                <a:ea typeface="微软雅黑" panose="020B0503020204020204" pitchFamily="34" charset="-122"/>
              </a:rPr>
              <a:t>G(X) = 1101</a:t>
            </a:r>
            <a:endParaRPr lang="zh-CN" altLang="en-US" dirty="0">
              <a:solidFill>
                <a:srgbClr val="404040"/>
              </a:solidFill>
              <a:latin typeface="微软雅黑" panose="020B0503020204020204" pitchFamily="34" charset="-122"/>
              <a:ea typeface="微软雅黑" panose="020B0503020204020204" pitchFamily="34" charset="-122"/>
            </a:endParaRPr>
          </a:p>
        </p:txBody>
      </p:sp>
      <p:sp>
        <p:nvSpPr>
          <p:cNvPr id="83" name="Rectangle 26"/>
          <p:cNvSpPr>
            <a:spLocks noChangeArrowheads="1"/>
          </p:cNvSpPr>
          <p:nvPr/>
        </p:nvSpPr>
        <p:spPr bwMode="auto">
          <a:xfrm>
            <a:off x="7912100" y="2285896"/>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000</a:t>
            </a:r>
          </a:p>
        </p:txBody>
      </p:sp>
      <p:sp>
        <p:nvSpPr>
          <p:cNvPr id="84" name="Rectangle 23"/>
          <p:cNvSpPr>
            <a:spLocks noChangeArrowheads="1"/>
          </p:cNvSpPr>
          <p:nvPr/>
        </p:nvSpPr>
        <p:spPr bwMode="auto">
          <a:xfrm>
            <a:off x="7914571" y="275262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001</a:t>
            </a:r>
          </a:p>
        </p:txBody>
      </p:sp>
      <p:sp>
        <p:nvSpPr>
          <p:cNvPr id="85" name="Rectangle 20"/>
          <p:cNvSpPr>
            <a:spLocks noChangeArrowheads="1"/>
          </p:cNvSpPr>
          <p:nvPr/>
        </p:nvSpPr>
        <p:spPr bwMode="auto">
          <a:xfrm>
            <a:off x="7912540" y="324398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010</a:t>
            </a:r>
          </a:p>
        </p:txBody>
      </p:sp>
      <p:sp>
        <p:nvSpPr>
          <p:cNvPr id="86" name="Rectangle 17"/>
          <p:cNvSpPr>
            <a:spLocks noChangeArrowheads="1"/>
          </p:cNvSpPr>
          <p:nvPr/>
        </p:nvSpPr>
        <p:spPr bwMode="auto">
          <a:xfrm>
            <a:off x="7910259" y="370512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100</a:t>
            </a:r>
          </a:p>
        </p:txBody>
      </p:sp>
      <p:sp>
        <p:nvSpPr>
          <p:cNvPr id="87" name="Rectangle 14"/>
          <p:cNvSpPr>
            <a:spLocks noChangeArrowheads="1"/>
          </p:cNvSpPr>
          <p:nvPr/>
        </p:nvSpPr>
        <p:spPr bwMode="auto">
          <a:xfrm>
            <a:off x="7921051" y="4196217"/>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101</a:t>
            </a:r>
          </a:p>
        </p:txBody>
      </p:sp>
      <p:sp>
        <p:nvSpPr>
          <p:cNvPr id="88" name="Rectangle 11"/>
          <p:cNvSpPr>
            <a:spLocks noChangeArrowheads="1"/>
          </p:cNvSpPr>
          <p:nvPr/>
        </p:nvSpPr>
        <p:spPr bwMode="auto">
          <a:xfrm>
            <a:off x="7921055" y="467273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111</a:t>
            </a:r>
          </a:p>
        </p:txBody>
      </p:sp>
      <p:sp>
        <p:nvSpPr>
          <p:cNvPr id="89" name="Rectangle 8"/>
          <p:cNvSpPr>
            <a:spLocks noChangeArrowheads="1"/>
          </p:cNvSpPr>
          <p:nvPr/>
        </p:nvSpPr>
        <p:spPr bwMode="auto">
          <a:xfrm>
            <a:off x="7922702" y="514898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011</a:t>
            </a:r>
          </a:p>
        </p:txBody>
      </p:sp>
      <p:sp>
        <p:nvSpPr>
          <p:cNvPr id="90" name="Rectangle 5"/>
          <p:cNvSpPr>
            <a:spLocks noChangeArrowheads="1"/>
          </p:cNvSpPr>
          <p:nvPr/>
        </p:nvSpPr>
        <p:spPr bwMode="auto">
          <a:xfrm>
            <a:off x="7930579" y="5614439"/>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0000FF"/>
                </a:solidFill>
              </a:rPr>
              <a:t>110</a:t>
            </a:r>
          </a:p>
        </p:txBody>
      </p:sp>
    </p:spTree>
    <p:extLst>
      <p:ext uri="{BB962C8B-B14F-4D97-AF65-F5344CB8AC3E}">
        <p14:creationId xmlns:p14="http://schemas.microsoft.com/office/powerpoint/2010/main" val="265738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par>
                                <p:cTn id="8" presetID="3" presetClass="entr" presetSubtype="5"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vertical)">
                                      <p:cBhvr>
                                        <p:cTn id="10" dur="500"/>
                                        <p:tgtEl>
                                          <p:spTgt spid="5"/>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vertical)">
                                      <p:cBhvr>
                                        <p:cTn id="13" dur="500"/>
                                        <p:tgtEl>
                                          <p:spTgt spid="6"/>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vertical)">
                                      <p:cBhvr>
                                        <p:cTn id="16" dur="500"/>
                                        <p:tgtEl>
                                          <p:spTgt spid="7"/>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vertical)">
                                      <p:cBhvr>
                                        <p:cTn id="19" dur="500"/>
                                        <p:tgtEl>
                                          <p:spTgt spid="8"/>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vertical)">
                                      <p:cBhvr>
                                        <p:cTn id="22" dur="500"/>
                                        <p:tgtEl>
                                          <p:spTgt spid="9"/>
                                        </p:tgtEl>
                                      </p:cBhvr>
                                    </p:animEffect>
                                  </p:childTnLst>
                                </p:cTn>
                              </p:par>
                              <p:par>
                                <p:cTn id="23" presetID="3" presetClass="entr" presetSubtype="5"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vertical)">
                                      <p:cBhvr>
                                        <p:cTn id="25" dur="500"/>
                                        <p:tgtEl>
                                          <p:spTgt spid="10"/>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linds(vertical)">
                                      <p:cBhvr>
                                        <p:cTn id="28" dur="500"/>
                                        <p:tgtEl>
                                          <p:spTgt spid="11"/>
                                        </p:tgtEl>
                                      </p:cBhvr>
                                    </p:animEffect>
                                  </p:childTnLst>
                                </p:cTn>
                              </p:par>
                              <p:par>
                                <p:cTn id="29" presetID="3" presetClass="entr" presetSubtype="5"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vertical)">
                                      <p:cBhvr>
                                        <p:cTn id="31" dur="500"/>
                                        <p:tgtEl>
                                          <p:spTgt spid="12"/>
                                        </p:tgtEl>
                                      </p:cBhvr>
                                    </p:animEffect>
                                  </p:childTnLst>
                                </p:cTn>
                              </p:par>
                              <p:par>
                                <p:cTn id="32" presetID="3" presetClass="entr" presetSubtype="5"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vertical)">
                                      <p:cBhvr>
                                        <p:cTn id="34" dur="500"/>
                                        <p:tgtEl>
                                          <p:spTgt spid="13"/>
                                        </p:tgtEl>
                                      </p:cBhvr>
                                    </p:animEffect>
                                  </p:childTnLst>
                                </p:cTn>
                              </p:par>
                              <p:par>
                                <p:cTn id="35" presetID="3" presetClass="entr" presetSubtype="5"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vertical)">
                                      <p:cBhvr>
                                        <p:cTn id="37" dur="500"/>
                                        <p:tgtEl>
                                          <p:spTgt spid="14"/>
                                        </p:tgtEl>
                                      </p:cBhvr>
                                    </p:animEffect>
                                  </p:childTnLst>
                                </p:cTn>
                              </p:par>
                              <p:par>
                                <p:cTn id="38" presetID="3" presetClass="entr" presetSubtype="5"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vertical)">
                                      <p:cBhvr>
                                        <p:cTn id="40" dur="500"/>
                                        <p:tgtEl>
                                          <p:spTgt spid="15"/>
                                        </p:tgtEl>
                                      </p:cBhvr>
                                    </p:animEffect>
                                  </p:childTnLst>
                                </p:cTn>
                              </p:par>
                              <p:par>
                                <p:cTn id="41" presetID="3" presetClass="entr" presetSubtype="5"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vertical)">
                                      <p:cBhvr>
                                        <p:cTn id="43" dur="500"/>
                                        <p:tgtEl>
                                          <p:spTgt spid="16"/>
                                        </p:tgtEl>
                                      </p:cBhvr>
                                    </p:animEffect>
                                  </p:childTnLst>
                                </p:cTn>
                              </p:par>
                              <p:par>
                                <p:cTn id="44" presetID="3" presetClass="entr" presetSubtype="5"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vertical)">
                                      <p:cBhvr>
                                        <p:cTn id="46" dur="500"/>
                                        <p:tgtEl>
                                          <p:spTgt spid="17"/>
                                        </p:tgtEl>
                                      </p:cBhvr>
                                    </p:animEffect>
                                  </p:childTnLst>
                                </p:cTn>
                              </p:par>
                              <p:par>
                                <p:cTn id="47" presetID="3" presetClass="entr" presetSubtype="5"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linds(vertical)">
                                      <p:cBhvr>
                                        <p:cTn id="49" dur="500"/>
                                        <p:tgtEl>
                                          <p:spTgt spid="18"/>
                                        </p:tgtEl>
                                      </p:cBhvr>
                                    </p:animEffect>
                                  </p:childTnLst>
                                </p:cTn>
                              </p:par>
                              <p:par>
                                <p:cTn id="50" presetID="3" presetClass="entr" presetSubtype="5"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vertical)">
                                      <p:cBhvr>
                                        <p:cTn id="52" dur="500"/>
                                        <p:tgtEl>
                                          <p:spTgt spid="19"/>
                                        </p:tgtEl>
                                      </p:cBhvr>
                                    </p:animEffect>
                                  </p:childTnLst>
                                </p:cTn>
                              </p:par>
                              <p:par>
                                <p:cTn id="53" presetID="3" presetClass="entr" presetSubtype="5"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linds(vertical)">
                                      <p:cBhvr>
                                        <p:cTn id="55" dur="500"/>
                                        <p:tgtEl>
                                          <p:spTgt spid="20"/>
                                        </p:tgtEl>
                                      </p:cBhvr>
                                    </p:animEffect>
                                  </p:childTnLst>
                                </p:cTn>
                              </p:par>
                              <p:par>
                                <p:cTn id="56" presetID="3" presetClass="entr" presetSubtype="5"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linds(vertical)">
                                      <p:cBhvr>
                                        <p:cTn id="58" dur="500"/>
                                        <p:tgtEl>
                                          <p:spTgt spid="21"/>
                                        </p:tgtEl>
                                      </p:cBhvr>
                                    </p:animEffect>
                                  </p:childTnLst>
                                </p:cTn>
                              </p:par>
                              <p:par>
                                <p:cTn id="59" presetID="3" presetClass="entr" presetSubtype="5"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linds(vertical)">
                                      <p:cBhvr>
                                        <p:cTn id="61" dur="500"/>
                                        <p:tgtEl>
                                          <p:spTgt spid="22"/>
                                        </p:tgtEl>
                                      </p:cBhvr>
                                    </p:animEffect>
                                  </p:childTnLst>
                                </p:cTn>
                              </p:par>
                              <p:par>
                                <p:cTn id="62" presetID="3" presetClass="entr" presetSubtype="5"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linds(vertical)">
                                      <p:cBhvr>
                                        <p:cTn id="64" dur="500"/>
                                        <p:tgtEl>
                                          <p:spTgt spid="23"/>
                                        </p:tgtEl>
                                      </p:cBhvr>
                                    </p:animEffect>
                                  </p:childTnLst>
                                </p:cTn>
                              </p:par>
                              <p:par>
                                <p:cTn id="65" presetID="3" presetClass="entr" presetSubtype="5"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linds(vertical)">
                                      <p:cBhvr>
                                        <p:cTn id="67" dur="500"/>
                                        <p:tgtEl>
                                          <p:spTgt spid="24"/>
                                        </p:tgtEl>
                                      </p:cBhvr>
                                    </p:animEffect>
                                  </p:childTnLst>
                                </p:cTn>
                              </p:par>
                              <p:par>
                                <p:cTn id="68" presetID="3" presetClass="entr" presetSubtype="5"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linds(vertical)">
                                      <p:cBhvr>
                                        <p:cTn id="70" dur="500"/>
                                        <p:tgtEl>
                                          <p:spTgt spid="25"/>
                                        </p:tgtEl>
                                      </p:cBhvr>
                                    </p:animEffect>
                                  </p:childTnLst>
                                </p:cTn>
                              </p:par>
                              <p:par>
                                <p:cTn id="71" presetID="3" presetClass="entr" presetSubtype="5"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linds(vertical)">
                                      <p:cBhvr>
                                        <p:cTn id="73" dur="500"/>
                                        <p:tgtEl>
                                          <p:spTgt spid="26"/>
                                        </p:tgtEl>
                                      </p:cBhvr>
                                    </p:animEffect>
                                  </p:childTnLst>
                                </p:cTn>
                              </p:par>
                              <p:par>
                                <p:cTn id="74" presetID="3" presetClass="entr" presetSubtype="5"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linds(vertical)">
                                      <p:cBhvr>
                                        <p:cTn id="76" dur="500"/>
                                        <p:tgtEl>
                                          <p:spTgt spid="27"/>
                                        </p:tgtEl>
                                      </p:cBhvr>
                                    </p:animEffect>
                                  </p:childTnLst>
                                </p:cTn>
                              </p:par>
                              <p:par>
                                <p:cTn id="77" presetID="3" presetClass="entr" presetSubtype="5"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linds(vertical)">
                                      <p:cBhvr>
                                        <p:cTn id="79" dur="500"/>
                                        <p:tgtEl>
                                          <p:spTgt spid="28"/>
                                        </p:tgtEl>
                                      </p:cBhvr>
                                    </p:animEffect>
                                  </p:childTnLst>
                                </p:cTn>
                              </p:par>
                              <p:par>
                                <p:cTn id="80" presetID="3" presetClass="entr" presetSubtype="5"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linds(vertical)">
                                      <p:cBhvr>
                                        <p:cTn id="82" dur="500"/>
                                        <p:tgtEl>
                                          <p:spTgt spid="29"/>
                                        </p:tgtEl>
                                      </p:cBhvr>
                                    </p:animEffect>
                                  </p:childTnLst>
                                </p:cTn>
                              </p:par>
                              <p:par>
                                <p:cTn id="83" presetID="3" presetClass="entr" presetSubtype="5"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blinds(vertical)">
                                      <p:cBhvr>
                                        <p:cTn id="85" dur="500"/>
                                        <p:tgtEl>
                                          <p:spTgt spid="30"/>
                                        </p:tgtEl>
                                      </p:cBhvr>
                                    </p:animEffect>
                                  </p:childTnLst>
                                </p:cTn>
                              </p:par>
                              <p:par>
                                <p:cTn id="86" presetID="3" presetClass="entr" presetSubtype="5"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blinds(vertical)">
                                      <p:cBhvr>
                                        <p:cTn id="88" dur="500"/>
                                        <p:tgtEl>
                                          <p:spTgt spid="31"/>
                                        </p:tgtEl>
                                      </p:cBhvr>
                                    </p:animEffect>
                                  </p:childTnLst>
                                </p:cTn>
                              </p:par>
                              <p:par>
                                <p:cTn id="89" presetID="3" presetClass="entr" presetSubtype="5"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blinds(vertical)">
                                      <p:cBhvr>
                                        <p:cTn id="91" dur="500"/>
                                        <p:tgtEl>
                                          <p:spTgt spid="32"/>
                                        </p:tgtEl>
                                      </p:cBhvr>
                                    </p:animEffect>
                                  </p:childTnLst>
                                </p:cTn>
                              </p:par>
                              <p:par>
                                <p:cTn id="92" presetID="3" presetClass="entr" presetSubtype="5"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linds(vertical)">
                                      <p:cBhvr>
                                        <p:cTn id="94" dur="500"/>
                                        <p:tgtEl>
                                          <p:spTgt spid="33"/>
                                        </p:tgtEl>
                                      </p:cBhvr>
                                    </p:animEffect>
                                  </p:childTnLst>
                                </p:cTn>
                              </p:par>
                              <p:par>
                                <p:cTn id="95" presetID="3" presetClass="entr" presetSubtype="5"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blinds(vertical)">
                                      <p:cBhvr>
                                        <p:cTn id="97" dur="500"/>
                                        <p:tgtEl>
                                          <p:spTgt spid="34"/>
                                        </p:tgtEl>
                                      </p:cBhvr>
                                    </p:animEffect>
                                  </p:childTnLst>
                                </p:cTn>
                              </p:par>
                              <p:par>
                                <p:cTn id="98" presetID="3" presetClass="entr" presetSubtype="5"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blinds(vertical)">
                                      <p:cBhvr>
                                        <p:cTn id="100" dur="500"/>
                                        <p:tgtEl>
                                          <p:spTgt spid="35"/>
                                        </p:tgtEl>
                                      </p:cBhvr>
                                    </p:animEffect>
                                  </p:childTnLst>
                                </p:cTn>
                              </p:par>
                              <p:par>
                                <p:cTn id="101" presetID="3" presetClass="entr" presetSubtype="5"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blinds(vertical)">
                                      <p:cBhvr>
                                        <p:cTn id="103" dur="500"/>
                                        <p:tgtEl>
                                          <p:spTgt spid="36"/>
                                        </p:tgtEl>
                                      </p:cBhvr>
                                    </p:animEffect>
                                  </p:childTnLst>
                                </p:cTn>
                              </p:par>
                              <p:par>
                                <p:cTn id="104" presetID="3" presetClass="entr" presetSubtype="5"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blinds(vertical)">
                                      <p:cBhvr>
                                        <p:cTn id="106" dur="500"/>
                                        <p:tgtEl>
                                          <p:spTgt spid="37"/>
                                        </p:tgtEl>
                                      </p:cBhvr>
                                    </p:animEffect>
                                  </p:childTnLst>
                                </p:cTn>
                              </p:par>
                              <p:par>
                                <p:cTn id="107" presetID="3" presetClass="entr" presetSubtype="5"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linds(vertical)">
                                      <p:cBhvr>
                                        <p:cTn id="109" dur="500"/>
                                        <p:tgtEl>
                                          <p:spTgt spid="38"/>
                                        </p:tgtEl>
                                      </p:cBhvr>
                                    </p:animEffect>
                                  </p:childTnLst>
                                </p:cTn>
                              </p:par>
                              <p:par>
                                <p:cTn id="110" presetID="3" presetClass="entr" presetSubtype="5"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blinds(vertical)">
                                      <p:cBhvr>
                                        <p:cTn id="112" dur="500"/>
                                        <p:tgtEl>
                                          <p:spTgt spid="39"/>
                                        </p:tgtEl>
                                      </p:cBhvr>
                                    </p:animEffect>
                                  </p:childTnLst>
                                </p:cTn>
                              </p:par>
                              <p:par>
                                <p:cTn id="113" presetID="3" presetClass="entr" presetSubtype="5"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blinds(vertical)">
                                      <p:cBhvr>
                                        <p:cTn id="115" dur="500"/>
                                        <p:tgtEl>
                                          <p:spTgt spid="40"/>
                                        </p:tgtEl>
                                      </p:cBhvr>
                                    </p:animEffect>
                                  </p:childTnLst>
                                </p:cTn>
                              </p:par>
                              <p:par>
                                <p:cTn id="116" presetID="3" presetClass="entr" presetSubtype="5" fill="hold" grpId="0" nodeType="withEffect">
                                  <p:stCondLst>
                                    <p:cond delay="0"/>
                                  </p:stCondLst>
                                  <p:childTnLst>
                                    <p:set>
                                      <p:cBhvr>
                                        <p:cTn id="117" dur="1" fill="hold">
                                          <p:stCondLst>
                                            <p:cond delay="0"/>
                                          </p:stCondLst>
                                        </p:cTn>
                                        <p:tgtEl>
                                          <p:spTgt spid="41"/>
                                        </p:tgtEl>
                                        <p:attrNameLst>
                                          <p:attrName>style.visibility</p:attrName>
                                        </p:attrNameLst>
                                      </p:cBhvr>
                                      <p:to>
                                        <p:strVal val="visible"/>
                                      </p:to>
                                    </p:set>
                                    <p:animEffect transition="in" filter="blinds(vertical)">
                                      <p:cBhvr>
                                        <p:cTn id="118" dur="500"/>
                                        <p:tgtEl>
                                          <p:spTgt spid="41"/>
                                        </p:tgtEl>
                                      </p:cBhvr>
                                    </p:animEffect>
                                  </p:childTnLst>
                                </p:cTn>
                              </p:par>
                              <p:par>
                                <p:cTn id="119" presetID="3" presetClass="entr" presetSubtype="5"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blinds(vertical)">
                                      <p:cBhvr>
                                        <p:cTn id="121" dur="500"/>
                                        <p:tgtEl>
                                          <p:spTgt spid="42"/>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5" fill="hold" grpId="0" nodeType="click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blinds(vertical)">
                                      <p:cBhvr>
                                        <p:cTn id="126" dur="500"/>
                                        <p:tgtEl>
                                          <p:spTgt spid="82"/>
                                        </p:tgtEl>
                                      </p:cBhvr>
                                    </p:animEffect>
                                  </p:childTnLst>
                                </p:cTn>
                              </p:par>
                            </p:childTnLst>
                          </p:cTn>
                        </p:par>
                      </p:childTnLst>
                    </p:cTn>
                  </p:par>
                  <p:par>
                    <p:cTn id="127" fill="hold">
                      <p:stCondLst>
                        <p:cond delay="indefinite"/>
                      </p:stCondLst>
                      <p:childTnLst>
                        <p:par>
                          <p:cTn id="128" fill="hold">
                            <p:stCondLst>
                              <p:cond delay="0"/>
                            </p:stCondLst>
                            <p:childTnLst>
                              <p:par>
                                <p:cTn id="129" presetID="3" presetClass="entr" presetSubtype="5" fill="hold" nodeType="clickEffect">
                                  <p:stCondLst>
                                    <p:cond delay="0"/>
                                  </p:stCondLst>
                                  <p:childTnLst>
                                    <p:set>
                                      <p:cBhvr>
                                        <p:cTn id="130" dur="1" fill="hold">
                                          <p:stCondLst>
                                            <p:cond delay="0"/>
                                          </p:stCondLst>
                                        </p:cTn>
                                        <p:tgtEl>
                                          <p:spTgt spid="43"/>
                                        </p:tgtEl>
                                        <p:attrNameLst>
                                          <p:attrName>style.visibility</p:attrName>
                                        </p:attrNameLst>
                                      </p:cBhvr>
                                      <p:to>
                                        <p:strVal val="visible"/>
                                      </p:to>
                                    </p:set>
                                    <p:animEffect transition="in" filter="blinds(vertical)">
                                      <p:cBhvr>
                                        <p:cTn id="131" dur="500"/>
                                        <p:tgtEl>
                                          <p:spTgt spid="43"/>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grpId="0" nodeType="click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blinds(horizontal)">
                                      <p:cBhvr>
                                        <p:cTn id="136" dur="500"/>
                                        <p:tgtEl>
                                          <p:spTgt spid="83"/>
                                        </p:tgtEl>
                                      </p:cBhvr>
                                    </p:animEffec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84"/>
                                        </p:tgtEl>
                                        <p:attrNameLst>
                                          <p:attrName>style.visibility</p:attrName>
                                        </p:attrNameLst>
                                      </p:cBhvr>
                                      <p:to>
                                        <p:strVal val="visible"/>
                                      </p:to>
                                    </p:set>
                                    <p:animEffect transition="in" filter="blinds(horizontal)">
                                      <p:cBhvr>
                                        <p:cTn id="141" dur="500"/>
                                        <p:tgtEl>
                                          <p:spTgt spid="84"/>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85"/>
                                        </p:tgtEl>
                                        <p:attrNameLst>
                                          <p:attrName>style.visibility</p:attrName>
                                        </p:attrNameLst>
                                      </p:cBhvr>
                                      <p:to>
                                        <p:strVal val="visible"/>
                                      </p:to>
                                    </p:set>
                                    <p:animEffect transition="in" filter="blinds(horizontal)">
                                      <p:cBhvr>
                                        <p:cTn id="146" dur="500"/>
                                        <p:tgtEl>
                                          <p:spTgt spid="85"/>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ntr" presetSubtype="10" fill="hold" grpId="0" nodeType="click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blinds(horizontal)">
                                      <p:cBhvr>
                                        <p:cTn id="151" dur="500"/>
                                        <p:tgtEl>
                                          <p:spTgt spid="86"/>
                                        </p:tgtEl>
                                      </p:cBhvr>
                                    </p:animEffect>
                                  </p:childTnLst>
                                </p:cTn>
                              </p:par>
                            </p:childTnLst>
                          </p:cTn>
                        </p:par>
                      </p:childTnLst>
                    </p:cTn>
                  </p:par>
                  <p:par>
                    <p:cTn id="152" fill="hold">
                      <p:stCondLst>
                        <p:cond delay="indefinite"/>
                      </p:stCondLst>
                      <p:childTnLst>
                        <p:par>
                          <p:cTn id="153" fill="hold">
                            <p:stCondLst>
                              <p:cond delay="0"/>
                            </p:stCondLst>
                            <p:childTnLst>
                              <p:par>
                                <p:cTn id="154" presetID="3" presetClass="entr" presetSubtype="10" fill="hold" grpId="0" nodeType="clickEffect">
                                  <p:stCondLst>
                                    <p:cond delay="0"/>
                                  </p:stCondLst>
                                  <p:childTnLst>
                                    <p:set>
                                      <p:cBhvr>
                                        <p:cTn id="155" dur="1" fill="hold">
                                          <p:stCondLst>
                                            <p:cond delay="0"/>
                                          </p:stCondLst>
                                        </p:cTn>
                                        <p:tgtEl>
                                          <p:spTgt spid="87"/>
                                        </p:tgtEl>
                                        <p:attrNameLst>
                                          <p:attrName>style.visibility</p:attrName>
                                        </p:attrNameLst>
                                      </p:cBhvr>
                                      <p:to>
                                        <p:strVal val="visible"/>
                                      </p:to>
                                    </p:set>
                                    <p:animEffect transition="in" filter="blinds(horizontal)">
                                      <p:cBhvr>
                                        <p:cTn id="156" dur="500"/>
                                        <p:tgtEl>
                                          <p:spTgt spid="87"/>
                                        </p:tgtEl>
                                      </p:cBhvr>
                                    </p:animEffect>
                                  </p:childTnLst>
                                </p:cTn>
                              </p:par>
                            </p:childTnLst>
                          </p:cTn>
                        </p:par>
                      </p:childTnLst>
                    </p:cTn>
                  </p:par>
                  <p:par>
                    <p:cTn id="157" fill="hold">
                      <p:stCondLst>
                        <p:cond delay="indefinite"/>
                      </p:stCondLst>
                      <p:childTnLst>
                        <p:par>
                          <p:cTn id="158" fill="hold">
                            <p:stCondLst>
                              <p:cond delay="0"/>
                            </p:stCondLst>
                            <p:childTnLst>
                              <p:par>
                                <p:cTn id="159" presetID="3" presetClass="entr" presetSubtype="10" fill="hold" grpId="0" nodeType="clickEffect">
                                  <p:stCondLst>
                                    <p:cond delay="0"/>
                                  </p:stCondLst>
                                  <p:childTnLst>
                                    <p:set>
                                      <p:cBhvr>
                                        <p:cTn id="160" dur="1" fill="hold">
                                          <p:stCondLst>
                                            <p:cond delay="0"/>
                                          </p:stCondLst>
                                        </p:cTn>
                                        <p:tgtEl>
                                          <p:spTgt spid="88"/>
                                        </p:tgtEl>
                                        <p:attrNameLst>
                                          <p:attrName>style.visibility</p:attrName>
                                        </p:attrNameLst>
                                      </p:cBhvr>
                                      <p:to>
                                        <p:strVal val="visible"/>
                                      </p:to>
                                    </p:set>
                                    <p:animEffect transition="in" filter="blinds(horizontal)">
                                      <p:cBhvr>
                                        <p:cTn id="161" dur="500"/>
                                        <p:tgtEl>
                                          <p:spTgt spid="88"/>
                                        </p:tgtEl>
                                      </p:cBhvr>
                                    </p:animEffect>
                                  </p:childTnLst>
                                </p:cTn>
                              </p:par>
                            </p:childTnLst>
                          </p:cTn>
                        </p:par>
                      </p:childTnLst>
                    </p:cTn>
                  </p:par>
                  <p:par>
                    <p:cTn id="162" fill="hold">
                      <p:stCondLst>
                        <p:cond delay="indefinite"/>
                      </p:stCondLst>
                      <p:childTnLst>
                        <p:par>
                          <p:cTn id="163" fill="hold">
                            <p:stCondLst>
                              <p:cond delay="0"/>
                            </p:stCondLst>
                            <p:childTnLst>
                              <p:par>
                                <p:cTn id="164" presetID="3" presetClass="entr" presetSubtype="10" fill="hold" grpId="0" nodeType="clickEffect">
                                  <p:stCondLst>
                                    <p:cond delay="0"/>
                                  </p:stCondLst>
                                  <p:childTnLst>
                                    <p:set>
                                      <p:cBhvr>
                                        <p:cTn id="165" dur="1" fill="hold">
                                          <p:stCondLst>
                                            <p:cond delay="0"/>
                                          </p:stCondLst>
                                        </p:cTn>
                                        <p:tgtEl>
                                          <p:spTgt spid="89"/>
                                        </p:tgtEl>
                                        <p:attrNameLst>
                                          <p:attrName>style.visibility</p:attrName>
                                        </p:attrNameLst>
                                      </p:cBhvr>
                                      <p:to>
                                        <p:strVal val="visible"/>
                                      </p:to>
                                    </p:set>
                                    <p:animEffect transition="in" filter="blinds(horizontal)">
                                      <p:cBhvr>
                                        <p:cTn id="166" dur="500"/>
                                        <p:tgtEl>
                                          <p:spTgt spid="89"/>
                                        </p:tgtEl>
                                      </p:cBhvr>
                                    </p:animEffect>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90"/>
                                        </p:tgtEl>
                                        <p:attrNameLst>
                                          <p:attrName>style.visibility</p:attrName>
                                        </p:attrNameLst>
                                      </p:cBhvr>
                                      <p:to>
                                        <p:strVal val="visible"/>
                                      </p:to>
                                    </p:set>
                                    <p:animEffect transition="in" filter="blinds(horizontal)">
                                      <p:cBhvr>
                                        <p:cTn id="171"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P spid="82" grpId="0"/>
      <p:bldP spid="83" grpId="0"/>
      <p:bldP spid="84" grpId="0"/>
      <p:bldP spid="85" grpId="0"/>
      <p:bldP spid="86" grpId="0"/>
      <p:bldP spid="87" grpId="0"/>
      <p:bldP spid="88" grpId="0"/>
      <p:bldP spid="89" grpId="0"/>
      <p:bldP spid="9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检错与纠错</a:t>
            </a:r>
            <a:r>
              <a:rPr lang="en-US" altLang="zh-CN" dirty="0"/>
              <a:t>——</a:t>
            </a:r>
            <a:r>
              <a:rPr lang="zh-CN" altLang="en-US" dirty="0"/>
              <a:t>余数的循环特征（</a:t>
            </a:r>
            <a:r>
              <a:rPr lang="en-US" altLang="zh-CN" dirty="0"/>
              <a:t>1</a:t>
            </a:r>
            <a:r>
              <a:rPr lang="zh-CN" altLang="en-US" dirty="0"/>
              <a:t>位出错时）</a:t>
            </a:r>
          </a:p>
        </p:txBody>
      </p:sp>
      <p:sp>
        <p:nvSpPr>
          <p:cNvPr id="5" name="Rectangle 398"/>
          <p:cNvSpPr>
            <a:spLocks noChangeArrowheads="1"/>
          </p:cNvSpPr>
          <p:nvPr/>
        </p:nvSpPr>
        <p:spPr bwMode="auto">
          <a:xfrm>
            <a:off x="576491" y="2095249"/>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a:latin typeface="Consolas" panose="020B0609020204030204" pitchFamily="49" charset="0"/>
            </a:endParaRPr>
          </a:p>
        </p:txBody>
      </p:sp>
      <p:sp>
        <p:nvSpPr>
          <p:cNvPr id="6" name="Rectangle 4"/>
          <p:cNvSpPr>
            <a:spLocks noChangeArrowheads="1"/>
          </p:cNvSpPr>
          <p:nvPr/>
        </p:nvSpPr>
        <p:spPr bwMode="auto">
          <a:xfrm>
            <a:off x="2887891" y="541947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1</a:t>
            </a:r>
          </a:p>
        </p:txBody>
      </p:sp>
      <p:sp>
        <p:nvSpPr>
          <p:cNvPr id="7" name="Rectangle 5"/>
          <p:cNvSpPr>
            <a:spLocks noChangeArrowheads="1"/>
          </p:cNvSpPr>
          <p:nvPr/>
        </p:nvSpPr>
        <p:spPr bwMode="auto">
          <a:xfrm>
            <a:off x="2143355" y="541947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101</a:t>
            </a:r>
          </a:p>
        </p:txBody>
      </p:sp>
      <p:sp>
        <p:nvSpPr>
          <p:cNvPr id="8" name="Rectangle 6"/>
          <p:cNvSpPr>
            <a:spLocks noChangeArrowheads="1"/>
          </p:cNvSpPr>
          <p:nvPr/>
        </p:nvSpPr>
        <p:spPr bwMode="auto">
          <a:xfrm>
            <a:off x="576492" y="541947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000000</a:t>
            </a:r>
          </a:p>
        </p:txBody>
      </p:sp>
      <p:sp>
        <p:nvSpPr>
          <p:cNvPr id="9" name="Rectangle 7"/>
          <p:cNvSpPr>
            <a:spLocks noChangeArrowheads="1"/>
          </p:cNvSpPr>
          <p:nvPr/>
        </p:nvSpPr>
        <p:spPr bwMode="auto">
          <a:xfrm>
            <a:off x="2887891" y="494322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2</a:t>
            </a:r>
          </a:p>
        </p:txBody>
      </p:sp>
      <p:sp>
        <p:nvSpPr>
          <p:cNvPr id="10" name="Rectangle 8"/>
          <p:cNvSpPr>
            <a:spLocks noChangeArrowheads="1"/>
          </p:cNvSpPr>
          <p:nvPr/>
        </p:nvSpPr>
        <p:spPr bwMode="auto">
          <a:xfrm>
            <a:off x="2143355" y="494322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111</a:t>
            </a:r>
          </a:p>
        </p:txBody>
      </p:sp>
      <p:sp>
        <p:nvSpPr>
          <p:cNvPr id="11" name="Rectangle 9"/>
          <p:cNvSpPr>
            <a:spLocks noChangeArrowheads="1"/>
          </p:cNvSpPr>
          <p:nvPr/>
        </p:nvSpPr>
        <p:spPr bwMode="auto">
          <a:xfrm>
            <a:off x="576492" y="494322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a:t>
            </a:r>
          </a:p>
        </p:txBody>
      </p:sp>
      <p:sp>
        <p:nvSpPr>
          <p:cNvPr id="12" name="Rectangle 10"/>
          <p:cNvSpPr>
            <a:spLocks noChangeArrowheads="1"/>
          </p:cNvSpPr>
          <p:nvPr/>
        </p:nvSpPr>
        <p:spPr bwMode="auto">
          <a:xfrm>
            <a:off x="2887891" y="446697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3</a:t>
            </a:r>
          </a:p>
        </p:txBody>
      </p:sp>
      <p:sp>
        <p:nvSpPr>
          <p:cNvPr id="13" name="Rectangle 11"/>
          <p:cNvSpPr>
            <a:spLocks noChangeArrowheads="1"/>
          </p:cNvSpPr>
          <p:nvPr/>
        </p:nvSpPr>
        <p:spPr bwMode="auto">
          <a:xfrm>
            <a:off x="2143355" y="446697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110</a:t>
            </a:r>
          </a:p>
        </p:txBody>
      </p:sp>
      <p:sp>
        <p:nvSpPr>
          <p:cNvPr id="14" name="Rectangle 12"/>
          <p:cNvSpPr>
            <a:spLocks noChangeArrowheads="1"/>
          </p:cNvSpPr>
          <p:nvPr/>
        </p:nvSpPr>
        <p:spPr bwMode="auto">
          <a:xfrm>
            <a:off x="576492" y="446697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a:t>
            </a:r>
          </a:p>
        </p:txBody>
      </p:sp>
      <p:sp>
        <p:nvSpPr>
          <p:cNvPr id="15" name="Rectangle 13"/>
          <p:cNvSpPr>
            <a:spLocks noChangeArrowheads="1"/>
          </p:cNvSpPr>
          <p:nvPr/>
        </p:nvSpPr>
        <p:spPr bwMode="auto">
          <a:xfrm>
            <a:off x="2887891" y="399072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4</a:t>
            </a:r>
          </a:p>
        </p:txBody>
      </p:sp>
      <p:sp>
        <p:nvSpPr>
          <p:cNvPr id="16" name="Rectangle 14"/>
          <p:cNvSpPr>
            <a:spLocks noChangeArrowheads="1"/>
          </p:cNvSpPr>
          <p:nvPr/>
        </p:nvSpPr>
        <p:spPr bwMode="auto">
          <a:xfrm>
            <a:off x="2143355" y="399072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011</a:t>
            </a:r>
          </a:p>
        </p:txBody>
      </p:sp>
      <p:sp>
        <p:nvSpPr>
          <p:cNvPr id="17" name="Rectangle 15"/>
          <p:cNvSpPr>
            <a:spLocks noChangeArrowheads="1"/>
          </p:cNvSpPr>
          <p:nvPr/>
        </p:nvSpPr>
        <p:spPr bwMode="auto">
          <a:xfrm>
            <a:off x="576492" y="399072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a:t>
            </a:r>
          </a:p>
        </p:txBody>
      </p:sp>
      <p:sp>
        <p:nvSpPr>
          <p:cNvPr id="18" name="Rectangle 16"/>
          <p:cNvSpPr>
            <a:spLocks noChangeArrowheads="1"/>
          </p:cNvSpPr>
          <p:nvPr/>
        </p:nvSpPr>
        <p:spPr bwMode="auto">
          <a:xfrm>
            <a:off x="2887891" y="351447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5</a:t>
            </a:r>
          </a:p>
        </p:txBody>
      </p:sp>
      <p:sp>
        <p:nvSpPr>
          <p:cNvPr id="19" name="Rectangle 17"/>
          <p:cNvSpPr>
            <a:spLocks noChangeArrowheads="1"/>
          </p:cNvSpPr>
          <p:nvPr/>
        </p:nvSpPr>
        <p:spPr bwMode="auto">
          <a:xfrm>
            <a:off x="2143355" y="351447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100</a:t>
            </a:r>
          </a:p>
        </p:txBody>
      </p:sp>
      <p:sp>
        <p:nvSpPr>
          <p:cNvPr id="20" name="Rectangle 18"/>
          <p:cNvSpPr>
            <a:spLocks noChangeArrowheads="1"/>
          </p:cNvSpPr>
          <p:nvPr/>
        </p:nvSpPr>
        <p:spPr bwMode="auto">
          <a:xfrm>
            <a:off x="576492" y="351447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a:t>
            </a:r>
          </a:p>
        </p:txBody>
      </p:sp>
      <p:sp>
        <p:nvSpPr>
          <p:cNvPr id="21" name="Rectangle 19"/>
          <p:cNvSpPr>
            <a:spLocks noChangeArrowheads="1"/>
          </p:cNvSpPr>
          <p:nvPr/>
        </p:nvSpPr>
        <p:spPr bwMode="auto">
          <a:xfrm>
            <a:off x="2887891" y="303822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6</a:t>
            </a:r>
          </a:p>
        </p:txBody>
      </p:sp>
      <p:sp>
        <p:nvSpPr>
          <p:cNvPr id="22" name="Rectangle 20"/>
          <p:cNvSpPr>
            <a:spLocks noChangeArrowheads="1"/>
          </p:cNvSpPr>
          <p:nvPr/>
        </p:nvSpPr>
        <p:spPr bwMode="auto">
          <a:xfrm>
            <a:off x="2143355" y="303822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010</a:t>
            </a:r>
          </a:p>
        </p:txBody>
      </p:sp>
      <p:sp>
        <p:nvSpPr>
          <p:cNvPr id="23" name="Rectangle 21"/>
          <p:cNvSpPr>
            <a:spLocks noChangeArrowheads="1"/>
          </p:cNvSpPr>
          <p:nvPr/>
        </p:nvSpPr>
        <p:spPr bwMode="auto">
          <a:xfrm>
            <a:off x="576492" y="303822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a:t>
            </a:r>
          </a:p>
        </p:txBody>
      </p:sp>
      <p:sp>
        <p:nvSpPr>
          <p:cNvPr id="24" name="Rectangle 22"/>
          <p:cNvSpPr>
            <a:spLocks noChangeArrowheads="1"/>
          </p:cNvSpPr>
          <p:nvPr/>
        </p:nvSpPr>
        <p:spPr bwMode="auto">
          <a:xfrm>
            <a:off x="2887891" y="256197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latin typeface="Consolas" panose="020B0609020204030204" pitchFamily="49" charset="0"/>
              </a:rPr>
              <a:t>7</a:t>
            </a:r>
          </a:p>
        </p:txBody>
      </p:sp>
      <p:sp>
        <p:nvSpPr>
          <p:cNvPr id="25" name="Rectangle 23"/>
          <p:cNvSpPr>
            <a:spLocks noChangeArrowheads="1"/>
          </p:cNvSpPr>
          <p:nvPr/>
        </p:nvSpPr>
        <p:spPr bwMode="auto">
          <a:xfrm>
            <a:off x="2143355" y="256197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001</a:t>
            </a:r>
          </a:p>
        </p:txBody>
      </p:sp>
      <p:sp>
        <p:nvSpPr>
          <p:cNvPr id="26" name="Rectangle 24"/>
          <p:cNvSpPr>
            <a:spLocks noChangeArrowheads="1"/>
          </p:cNvSpPr>
          <p:nvPr/>
        </p:nvSpPr>
        <p:spPr bwMode="auto">
          <a:xfrm>
            <a:off x="576492" y="256197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000000</a:t>
            </a:r>
            <a:r>
              <a:rPr lang="en-US" altLang="zh-CN" sz="2400" dirty="0">
                <a:solidFill>
                  <a:srgbClr val="FF0000"/>
                </a:solidFill>
                <a:latin typeface="Consolas" panose="020B0609020204030204" pitchFamily="49" charset="0"/>
              </a:rPr>
              <a:t>1</a:t>
            </a:r>
          </a:p>
        </p:txBody>
      </p:sp>
      <p:sp>
        <p:nvSpPr>
          <p:cNvPr id="27" name="Rectangle 25"/>
          <p:cNvSpPr>
            <a:spLocks noChangeArrowheads="1"/>
          </p:cNvSpPr>
          <p:nvPr/>
        </p:nvSpPr>
        <p:spPr bwMode="auto">
          <a:xfrm>
            <a:off x="2887891" y="2085724"/>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无</a:t>
            </a:r>
          </a:p>
        </p:txBody>
      </p:sp>
      <p:sp>
        <p:nvSpPr>
          <p:cNvPr id="28" name="Rectangle 26"/>
          <p:cNvSpPr>
            <a:spLocks noChangeArrowheads="1"/>
          </p:cNvSpPr>
          <p:nvPr/>
        </p:nvSpPr>
        <p:spPr bwMode="auto">
          <a:xfrm>
            <a:off x="2143355" y="2085724"/>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000</a:t>
            </a:r>
          </a:p>
        </p:txBody>
      </p:sp>
      <p:sp>
        <p:nvSpPr>
          <p:cNvPr id="29" name="Rectangle 27"/>
          <p:cNvSpPr>
            <a:spLocks noChangeArrowheads="1"/>
          </p:cNvSpPr>
          <p:nvPr/>
        </p:nvSpPr>
        <p:spPr bwMode="auto">
          <a:xfrm>
            <a:off x="576492" y="2085724"/>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0000FF"/>
                </a:solidFill>
                <a:latin typeface="Consolas" panose="020B0609020204030204" pitchFamily="49" charset="0"/>
              </a:rPr>
              <a:t>000</a:t>
            </a:r>
          </a:p>
        </p:txBody>
      </p:sp>
      <p:sp>
        <p:nvSpPr>
          <p:cNvPr id="30" name="Rectangle 28"/>
          <p:cNvSpPr>
            <a:spLocks noChangeArrowheads="1"/>
          </p:cNvSpPr>
          <p:nvPr/>
        </p:nvSpPr>
        <p:spPr bwMode="auto">
          <a:xfrm>
            <a:off x="2887891" y="1561850"/>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31" name="Rectangle 29"/>
          <p:cNvSpPr>
            <a:spLocks noChangeArrowheads="1"/>
          </p:cNvSpPr>
          <p:nvPr/>
        </p:nvSpPr>
        <p:spPr bwMode="auto">
          <a:xfrm>
            <a:off x="2143355" y="1561850"/>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余数</a:t>
            </a:r>
          </a:p>
        </p:txBody>
      </p:sp>
      <p:sp>
        <p:nvSpPr>
          <p:cNvPr id="32" name="Rectangle 30"/>
          <p:cNvSpPr>
            <a:spLocks noChangeArrowheads="1"/>
          </p:cNvSpPr>
          <p:nvPr/>
        </p:nvSpPr>
        <p:spPr bwMode="auto">
          <a:xfrm>
            <a:off x="576492" y="1561850"/>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3" name="Line 33"/>
          <p:cNvSpPr>
            <a:spLocks noChangeShapeType="1"/>
          </p:cNvSpPr>
          <p:nvPr/>
        </p:nvSpPr>
        <p:spPr bwMode="auto">
          <a:xfrm>
            <a:off x="576491" y="2561974"/>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4" name="Line 36"/>
          <p:cNvSpPr>
            <a:spLocks noChangeShapeType="1"/>
          </p:cNvSpPr>
          <p:nvPr/>
        </p:nvSpPr>
        <p:spPr bwMode="auto">
          <a:xfrm>
            <a:off x="2143354" y="1561850"/>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5" name="Line 37"/>
          <p:cNvSpPr>
            <a:spLocks noChangeShapeType="1"/>
          </p:cNvSpPr>
          <p:nvPr/>
        </p:nvSpPr>
        <p:spPr bwMode="auto">
          <a:xfrm>
            <a:off x="2887891" y="1561850"/>
            <a:ext cx="0" cy="4333875"/>
          </a:xfrm>
          <a:prstGeom prst="line">
            <a:avLst/>
          </a:prstGeom>
          <a:noFill/>
          <a:ln w="12700">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6" name="Line 39"/>
          <p:cNvSpPr>
            <a:spLocks noChangeShapeType="1"/>
          </p:cNvSpPr>
          <p:nvPr/>
        </p:nvSpPr>
        <p:spPr bwMode="auto">
          <a:xfrm>
            <a:off x="576491" y="3038224"/>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7" name="Line 40"/>
          <p:cNvSpPr>
            <a:spLocks noChangeShapeType="1"/>
          </p:cNvSpPr>
          <p:nvPr/>
        </p:nvSpPr>
        <p:spPr bwMode="auto">
          <a:xfrm>
            <a:off x="576491" y="3514474"/>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8" name="Line 41"/>
          <p:cNvSpPr>
            <a:spLocks noChangeShapeType="1"/>
          </p:cNvSpPr>
          <p:nvPr/>
        </p:nvSpPr>
        <p:spPr bwMode="auto">
          <a:xfrm>
            <a:off x="576491" y="3990724"/>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9" name="Line 42"/>
          <p:cNvSpPr>
            <a:spLocks noChangeShapeType="1"/>
          </p:cNvSpPr>
          <p:nvPr/>
        </p:nvSpPr>
        <p:spPr bwMode="auto">
          <a:xfrm>
            <a:off x="576491" y="4466974"/>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0" name="Line 43"/>
          <p:cNvSpPr>
            <a:spLocks noChangeShapeType="1"/>
          </p:cNvSpPr>
          <p:nvPr/>
        </p:nvSpPr>
        <p:spPr bwMode="auto">
          <a:xfrm>
            <a:off x="576491" y="4943224"/>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1" name="Line 44"/>
          <p:cNvSpPr>
            <a:spLocks noChangeShapeType="1"/>
          </p:cNvSpPr>
          <p:nvPr/>
        </p:nvSpPr>
        <p:spPr bwMode="auto">
          <a:xfrm>
            <a:off x="576491" y="5419474"/>
            <a:ext cx="3505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grpSp>
        <p:nvGrpSpPr>
          <p:cNvPr id="42" name="Group 392"/>
          <p:cNvGrpSpPr>
            <a:grpSpLocks/>
          </p:cNvGrpSpPr>
          <p:nvPr/>
        </p:nvGrpSpPr>
        <p:grpSpPr bwMode="auto">
          <a:xfrm>
            <a:off x="4424591" y="5244849"/>
            <a:ext cx="3924300" cy="330200"/>
            <a:chOff x="0" y="0"/>
            <a:chExt cx="2472" cy="208"/>
          </a:xfrm>
        </p:grpSpPr>
        <p:sp>
          <p:nvSpPr>
            <p:cNvPr id="43" name="Rectangle 21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4" name="Rectangle 22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5" name="Rectangle 22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46" name="Rectangle 22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47" name="Rectangle 22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48" name="Rectangle 22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49" name="Rectangle 2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0" name="Rectangle 2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1" name="Rectangle 2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2" name="Rectangle 2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sp>
        <p:nvSpPr>
          <p:cNvPr id="53" name="Rectangle 229"/>
          <p:cNvSpPr>
            <a:spLocks noChangeArrowheads="1"/>
          </p:cNvSpPr>
          <p:nvPr/>
        </p:nvSpPr>
        <p:spPr bwMode="auto">
          <a:xfrm>
            <a:off x="7945667" y="4914649"/>
            <a:ext cx="403225" cy="330200"/>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nvGrpSpPr>
          <p:cNvPr id="54" name="Group 395"/>
          <p:cNvGrpSpPr>
            <a:grpSpLocks/>
          </p:cNvGrpSpPr>
          <p:nvPr/>
        </p:nvGrpSpPr>
        <p:grpSpPr bwMode="auto">
          <a:xfrm>
            <a:off x="4424592" y="4914649"/>
            <a:ext cx="3521075" cy="330200"/>
            <a:chOff x="0" y="0"/>
            <a:chExt cx="2218" cy="208"/>
          </a:xfrm>
        </p:grpSpPr>
        <p:sp>
          <p:nvSpPr>
            <p:cNvPr id="55" name="Rectangle 23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6" name="Rectangle 23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57" name="Rectangle 23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58" name="Rectangle 23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9" name="Rectangle 23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0" name="Rectangle 23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1" name="Rectangle 2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2" name="Rectangle 2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3" name="Rectangle 2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64" name="Group 396"/>
          <p:cNvGrpSpPr>
            <a:grpSpLocks/>
          </p:cNvGrpSpPr>
          <p:nvPr/>
        </p:nvGrpSpPr>
        <p:grpSpPr bwMode="auto">
          <a:xfrm>
            <a:off x="4424591" y="5575049"/>
            <a:ext cx="3924300" cy="330200"/>
            <a:chOff x="0" y="0"/>
            <a:chExt cx="2472" cy="208"/>
          </a:xfrm>
        </p:grpSpPr>
        <p:sp>
          <p:nvSpPr>
            <p:cNvPr id="65" name="Rectangle 23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66" name="Rectangle 24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7" name="Rectangle 24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68" name="Rectangle 24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rgbClr val="0000FF"/>
                </a:solidFill>
                <a:latin typeface="Consolas" panose="020B0609020204030204" pitchFamily="49" charset="0"/>
              </a:endParaRPr>
            </a:p>
          </p:txBody>
        </p:sp>
        <p:sp>
          <p:nvSpPr>
            <p:cNvPr id="69" name="Rectangle 24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0" name="Rectangle 24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1" name="Rectangle 24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2" name="Rectangle 24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3" name="Rectangle 24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4" name="Rectangle 24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75" name="Group 394"/>
          <p:cNvGrpSpPr>
            <a:grpSpLocks/>
          </p:cNvGrpSpPr>
          <p:nvPr/>
        </p:nvGrpSpPr>
        <p:grpSpPr bwMode="auto">
          <a:xfrm>
            <a:off x="4424591" y="4584449"/>
            <a:ext cx="3924300" cy="330200"/>
            <a:chOff x="0" y="0"/>
            <a:chExt cx="2472" cy="208"/>
          </a:xfrm>
        </p:grpSpPr>
        <p:sp>
          <p:nvSpPr>
            <p:cNvPr id="76" name="Rectangle 24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7" name="Rectangle 25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8" name="Rectangle 25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79" name="Rectangle 25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80" name="Rectangle 25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81" name="Rectangle 25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82" name="Rectangle 25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3" name="Rectangle 25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4" name="Rectangle 25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5" name="Rectangle 25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86" name="Group 393"/>
          <p:cNvGrpSpPr>
            <a:grpSpLocks/>
          </p:cNvGrpSpPr>
          <p:nvPr/>
        </p:nvGrpSpPr>
        <p:grpSpPr bwMode="auto">
          <a:xfrm>
            <a:off x="7563079" y="4254249"/>
            <a:ext cx="785812" cy="330200"/>
            <a:chOff x="0" y="0"/>
            <a:chExt cx="495" cy="208"/>
          </a:xfrm>
        </p:grpSpPr>
        <p:sp>
          <p:nvSpPr>
            <p:cNvPr id="87" name="Rectangle 259"/>
            <p:cNvSpPr>
              <a:spLocks noChangeArrowheads="1"/>
            </p:cNvSpPr>
            <p:nvPr/>
          </p:nvSpPr>
          <p:spPr bwMode="auto">
            <a:xfrm>
              <a:off x="241"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8" name="Rectangle 260"/>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89" name="Group 391"/>
          <p:cNvGrpSpPr>
            <a:grpSpLocks/>
          </p:cNvGrpSpPr>
          <p:nvPr/>
        </p:nvGrpSpPr>
        <p:grpSpPr bwMode="auto">
          <a:xfrm>
            <a:off x="4424591" y="4254249"/>
            <a:ext cx="3138488" cy="330200"/>
            <a:chOff x="0" y="0"/>
            <a:chExt cx="1977" cy="208"/>
          </a:xfrm>
        </p:grpSpPr>
        <p:sp>
          <p:nvSpPr>
            <p:cNvPr id="90" name="Rectangle 26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1" name="Rectangle 26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2" name="Rectangle 26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93" name="Rectangle 26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4" name="Rectangle 26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5" name="Rectangle 26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6" name="Rectangle 26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7" name="Rectangle 26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98" name="Group 388"/>
          <p:cNvGrpSpPr>
            <a:grpSpLocks/>
          </p:cNvGrpSpPr>
          <p:nvPr/>
        </p:nvGrpSpPr>
        <p:grpSpPr bwMode="auto">
          <a:xfrm>
            <a:off x="4424591" y="3924049"/>
            <a:ext cx="3924300" cy="330200"/>
            <a:chOff x="0" y="0"/>
            <a:chExt cx="2472" cy="208"/>
          </a:xfrm>
        </p:grpSpPr>
        <p:sp>
          <p:nvSpPr>
            <p:cNvPr id="99" name="Rectangle 26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0" name="Rectangle 27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1" name="Rectangle 27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2" name="Rectangle 27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3" name="Rectangle 27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04" name="Rectangle 27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05" name="Rectangle 27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06" name="Rectangle 27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7" name="Rectangle 27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8" name="Rectangle 27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09" name="Group 387"/>
          <p:cNvGrpSpPr>
            <a:grpSpLocks/>
          </p:cNvGrpSpPr>
          <p:nvPr/>
        </p:nvGrpSpPr>
        <p:grpSpPr bwMode="auto">
          <a:xfrm>
            <a:off x="7139217" y="3593849"/>
            <a:ext cx="1209675" cy="330200"/>
            <a:chOff x="0" y="0"/>
            <a:chExt cx="762" cy="208"/>
          </a:xfrm>
        </p:grpSpPr>
        <p:sp>
          <p:nvSpPr>
            <p:cNvPr id="110" name="Rectangle 279"/>
            <p:cNvSpPr>
              <a:spLocks noChangeArrowheads="1"/>
            </p:cNvSpPr>
            <p:nvPr/>
          </p:nvSpPr>
          <p:spPr bwMode="auto">
            <a:xfrm>
              <a:off x="50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1" name="Rectangle 280"/>
            <p:cNvSpPr>
              <a:spLocks noChangeArrowheads="1"/>
            </p:cNvSpPr>
            <p:nvPr/>
          </p:nvSpPr>
          <p:spPr bwMode="auto">
            <a:xfrm>
              <a:off x="26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2" name="Rectangle 281"/>
            <p:cNvSpPr>
              <a:spLocks noChangeArrowheads="1"/>
            </p:cNvSpPr>
            <p:nvPr/>
          </p:nvSpPr>
          <p:spPr bwMode="auto">
            <a:xfrm>
              <a:off x="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13" name="Group 385"/>
          <p:cNvGrpSpPr>
            <a:grpSpLocks/>
          </p:cNvGrpSpPr>
          <p:nvPr/>
        </p:nvGrpSpPr>
        <p:grpSpPr bwMode="auto">
          <a:xfrm>
            <a:off x="4424592" y="3593849"/>
            <a:ext cx="2714625" cy="330200"/>
            <a:chOff x="0" y="0"/>
            <a:chExt cx="1710" cy="208"/>
          </a:xfrm>
        </p:grpSpPr>
        <p:sp>
          <p:nvSpPr>
            <p:cNvPr id="114" name="Rectangle 28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15" name="Rectangle 28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6" name="Rectangle 28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17" name="Rectangle 28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8" name="Rectangle 28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9" name="Rectangle 28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0" name="Rectangle 28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21" name="Group 384"/>
          <p:cNvGrpSpPr>
            <a:grpSpLocks/>
          </p:cNvGrpSpPr>
          <p:nvPr/>
        </p:nvGrpSpPr>
        <p:grpSpPr bwMode="auto">
          <a:xfrm>
            <a:off x="6780441" y="3263649"/>
            <a:ext cx="1568450" cy="330200"/>
            <a:chOff x="0" y="0"/>
            <a:chExt cx="988" cy="208"/>
          </a:xfrm>
        </p:grpSpPr>
        <p:sp>
          <p:nvSpPr>
            <p:cNvPr id="122" name="Rectangle 289"/>
            <p:cNvSpPr>
              <a:spLocks noChangeArrowheads="1"/>
            </p:cNvSpPr>
            <p:nvPr/>
          </p:nvSpPr>
          <p:spPr bwMode="auto">
            <a:xfrm>
              <a:off x="73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3" name="Rectangle 290"/>
            <p:cNvSpPr>
              <a:spLocks noChangeArrowheads="1"/>
            </p:cNvSpPr>
            <p:nvPr/>
          </p:nvSpPr>
          <p:spPr bwMode="auto">
            <a:xfrm>
              <a:off x="49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4" name="Rectangle 291"/>
            <p:cNvSpPr>
              <a:spLocks noChangeArrowheads="1"/>
            </p:cNvSpPr>
            <p:nvPr/>
          </p:nvSpPr>
          <p:spPr bwMode="auto">
            <a:xfrm>
              <a:off x="22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5" name="Rectangle 292"/>
            <p:cNvSpPr>
              <a:spLocks noChangeArrowheads="1"/>
            </p:cNvSpPr>
            <p:nvPr/>
          </p:nvSpPr>
          <p:spPr bwMode="auto">
            <a:xfrm>
              <a:off x="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26" name="Group 383"/>
          <p:cNvGrpSpPr>
            <a:grpSpLocks/>
          </p:cNvGrpSpPr>
          <p:nvPr/>
        </p:nvGrpSpPr>
        <p:grpSpPr bwMode="auto">
          <a:xfrm>
            <a:off x="4424591" y="3263649"/>
            <a:ext cx="2355850" cy="330200"/>
            <a:chOff x="0" y="0"/>
            <a:chExt cx="1484" cy="208"/>
          </a:xfrm>
        </p:grpSpPr>
        <p:sp>
          <p:nvSpPr>
            <p:cNvPr id="127" name="Rectangle 29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8" name="Rectangle 29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29" name="Rectangle 29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30" name="Rectangle 29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1" name="Rectangle 29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2" name="Rectangle 29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33" name="Group 382"/>
          <p:cNvGrpSpPr>
            <a:grpSpLocks/>
          </p:cNvGrpSpPr>
          <p:nvPr/>
        </p:nvGrpSpPr>
        <p:grpSpPr bwMode="auto">
          <a:xfrm>
            <a:off x="4424591" y="2933449"/>
            <a:ext cx="3924300" cy="330200"/>
            <a:chOff x="0" y="0"/>
            <a:chExt cx="2472" cy="208"/>
          </a:xfrm>
        </p:grpSpPr>
        <p:sp>
          <p:nvSpPr>
            <p:cNvPr id="134" name="Rectangle 29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5" name="Rectangle 30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6" name="Rectangle 30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7" name="Rectangle 30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8" name="Rectangle 30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39" name="Rectangle 30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0" name="Rectangle 30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p>
          </p:txBody>
        </p:sp>
        <p:sp>
          <p:nvSpPr>
            <p:cNvPr id="141" name="Rectangle 30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p>
          </p:txBody>
        </p:sp>
        <p:sp>
          <p:nvSpPr>
            <p:cNvPr id="142" name="Rectangle 30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p>
          </p:txBody>
        </p:sp>
        <p:sp>
          <p:nvSpPr>
            <p:cNvPr id="143" name="Rectangle 30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44" name="Group 381"/>
          <p:cNvGrpSpPr>
            <a:grpSpLocks/>
          </p:cNvGrpSpPr>
          <p:nvPr/>
        </p:nvGrpSpPr>
        <p:grpSpPr bwMode="auto">
          <a:xfrm>
            <a:off x="6383567" y="2603249"/>
            <a:ext cx="1965325" cy="330200"/>
            <a:chOff x="0" y="0"/>
            <a:chExt cx="1238" cy="208"/>
          </a:xfrm>
        </p:grpSpPr>
        <p:sp>
          <p:nvSpPr>
            <p:cNvPr id="145" name="Rectangle 309"/>
            <p:cNvSpPr>
              <a:spLocks noChangeArrowheads="1"/>
            </p:cNvSpPr>
            <p:nvPr/>
          </p:nvSpPr>
          <p:spPr bwMode="auto">
            <a:xfrm>
              <a:off x="98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6" name="Rectangle 310"/>
            <p:cNvSpPr>
              <a:spLocks noChangeArrowheads="1"/>
            </p:cNvSpPr>
            <p:nvPr/>
          </p:nvSpPr>
          <p:spPr bwMode="auto">
            <a:xfrm>
              <a:off x="74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7" name="Rectangle 311"/>
            <p:cNvSpPr>
              <a:spLocks noChangeArrowheads="1"/>
            </p:cNvSpPr>
            <p:nvPr/>
          </p:nvSpPr>
          <p:spPr bwMode="auto">
            <a:xfrm>
              <a:off x="47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8" name="Rectangle 312"/>
            <p:cNvSpPr>
              <a:spLocks noChangeArrowheads="1"/>
            </p:cNvSpPr>
            <p:nvPr/>
          </p:nvSpPr>
          <p:spPr bwMode="auto">
            <a:xfrm>
              <a:off x="25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9" name="Rectangle 313"/>
            <p:cNvSpPr>
              <a:spLocks noChangeArrowheads="1"/>
            </p:cNvSpPr>
            <p:nvPr/>
          </p:nvSpPr>
          <p:spPr bwMode="auto">
            <a:xfrm>
              <a:off x="0"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50" name="Group 380"/>
          <p:cNvGrpSpPr>
            <a:grpSpLocks/>
          </p:cNvGrpSpPr>
          <p:nvPr/>
        </p:nvGrpSpPr>
        <p:grpSpPr bwMode="auto">
          <a:xfrm>
            <a:off x="4424592" y="2603249"/>
            <a:ext cx="1958975" cy="330200"/>
            <a:chOff x="0" y="0"/>
            <a:chExt cx="1234" cy="208"/>
          </a:xfrm>
        </p:grpSpPr>
        <p:sp>
          <p:nvSpPr>
            <p:cNvPr id="151" name="Rectangle 31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2" name="Rectangle 31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53" name="Rectangle 31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54" name="Rectangle 31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5" name="Rectangle 31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56" name="Group 379"/>
          <p:cNvGrpSpPr>
            <a:grpSpLocks/>
          </p:cNvGrpSpPr>
          <p:nvPr/>
        </p:nvGrpSpPr>
        <p:grpSpPr bwMode="auto">
          <a:xfrm>
            <a:off x="6008917" y="2273049"/>
            <a:ext cx="2339975" cy="330200"/>
            <a:chOff x="0" y="0"/>
            <a:chExt cx="1474" cy="208"/>
          </a:xfrm>
        </p:grpSpPr>
        <p:sp>
          <p:nvSpPr>
            <p:cNvPr id="157" name="Rectangle 319"/>
            <p:cNvSpPr>
              <a:spLocks noChangeArrowheads="1"/>
            </p:cNvSpPr>
            <p:nvPr/>
          </p:nvSpPr>
          <p:spPr bwMode="auto">
            <a:xfrm>
              <a:off x="1220"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8" name="Rectangle 320"/>
            <p:cNvSpPr>
              <a:spLocks noChangeArrowheads="1"/>
            </p:cNvSpPr>
            <p:nvPr/>
          </p:nvSpPr>
          <p:spPr bwMode="auto">
            <a:xfrm>
              <a:off x="979"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9" name="Rectangle 321"/>
            <p:cNvSpPr>
              <a:spLocks noChangeArrowheads="1"/>
            </p:cNvSpPr>
            <p:nvPr/>
          </p:nvSpPr>
          <p:spPr bwMode="auto">
            <a:xfrm>
              <a:off x="712"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0" name="Rectangle 322"/>
            <p:cNvSpPr>
              <a:spLocks noChangeArrowheads="1"/>
            </p:cNvSpPr>
            <p:nvPr/>
          </p:nvSpPr>
          <p:spPr bwMode="auto">
            <a:xfrm>
              <a:off x="486"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1" name="Rectangle 323"/>
            <p:cNvSpPr>
              <a:spLocks noChangeArrowheads="1"/>
            </p:cNvSpPr>
            <p:nvPr/>
          </p:nvSpPr>
          <p:spPr bwMode="auto">
            <a:xfrm>
              <a:off x="236"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2" name="Rectangle 324"/>
            <p:cNvSpPr>
              <a:spLocks noChangeArrowheads="1"/>
            </p:cNvSpPr>
            <p:nvPr/>
          </p:nvSpPr>
          <p:spPr bwMode="auto">
            <a:xfrm>
              <a:off x="0"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63" name="Group 377"/>
          <p:cNvGrpSpPr>
            <a:grpSpLocks/>
          </p:cNvGrpSpPr>
          <p:nvPr/>
        </p:nvGrpSpPr>
        <p:grpSpPr bwMode="auto">
          <a:xfrm>
            <a:off x="5599341" y="1942849"/>
            <a:ext cx="2749550" cy="330200"/>
            <a:chOff x="0" y="0"/>
            <a:chExt cx="1732" cy="208"/>
          </a:xfrm>
        </p:grpSpPr>
        <p:sp>
          <p:nvSpPr>
            <p:cNvPr id="164" name="Rectangle 329"/>
            <p:cNvSpPr>
              <a:spLocks noChangeArrowheads="1"/>
            </p:cNvSpPr>
            <p:nvPr/>
          </p:nvSpPr>
          <p:spPr bwMode="auto">
            <a:xfrm>
              <a:off x="147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5" name="Rectangle 330"/>
            <p:cNvSpPr>
              <a:spLocks noChangeArrowheads="1"/>
            </p:cNvSpPr>
            <p:nvPr/>
          </p:nvSpPr>
          <p:spPr bwMode="auto">
            <a:xfrm>
              <a:off x="123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6" name="Rectangle 331"/>
            <p:cNvSpPr>
              <a:spLocks noChangeArrowheads="1"/>
            </p:cNvSpPr>
            <p:nvPr/>
          </p:nvSpPr>
          <p:spPr bwMode="auto">
            <a:xfrm>
              <a:off x="97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7" name="Rectangle 332"/>
            <p:cNvSpPr>
              <a:spLocks noChangeArrowheads="1"/>
            </p:cNvSpPr>
            <p:nvPr/>
          </p:nvSpPr>
          <p:spPr bwMode="auto">
            <a:xfrm>
              <a:off x="74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8" name="Rectangle 333"/>
            <p:cNvSpPr>
              <a:spLocks noChangeArrowheads="1"/>
            </p:cNvSpPr>
            <p:nvPr/>
          </p:nvSpPr>
          <p:spPr bwMode="auto">
            <a:xfrm>
              <a:off x="49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9" name="Rectangle 334"/>
            <p:cNvSpPr>
              <a:spLocks noChangeArrowheads="1"/>
            </p:cNvSpPr>
            <p:nvPr/>
          </p:nvSpPr>
          <p:spPr bwMode="auto">
            <a:xfrm>
              <a:off x="25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70" name="Rectangle 335"/>
            <p:cNvSpPr>
              <a:spLocks noChangeArrowheads="1"/>
            </p:cNvSpPr>
            <p:nvPr/>
          </p:nvSpPr>
          <p:spPr bwMode="auto">
            <a:xfrm>
              <a:off x="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p>
          </p:txBody>
        </p:sp>
      </p:grpSp>
      <p:grpSp>
        <p:nvGrpSpPr>
          <p:cNvPr id="171" name="Group 375"/>
          <p:cNvGrpSpPr>
            <a:grpSpLocks/>
          </p:cNvGrpSpPr>
          <p:nvPr/>
        </p:nvGrpSpPr>
        <p:grpSpPr bwMode="auto">
          <a:xfrm>
            <a:off x="4424591" y="1942849"/>
            <a:ext cx="1174750" cy="330200"/>
            <a:chOff x="0" y="0"/>
            <a:chExt cx="740" cy="208"/>
          </a:xfrm>
        </p:grpSpPr>
        <p:sp>
          <p:nvSpPr>
            <p:cNvPr id="172" name="Rectangle 3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73" name="Rectangle 3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74" name="Rectangle 3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grpSp>
        <p:nvGrpSpPr>
          <p:cNvPr id="175" name="Group 397"/>
          <p:cNvGrpSpPr>
            <a:grpSpLocks/>
          </p:cNvGrpSpPr>
          <p:nvPr/>
        </p:nvGrpSpPr>
        <p:grpSpPr bwMode="auto">
          <a:xfrm>
            <a:off x="6780441" y="1612649"/>
            <a:ext cx="1568450" cy="330200"/>
            <a:chOff x="0" y="0"/>
            <a:chExt cx="988" cy="208"/>
          </a:xfrm>
        </p:grpSpPr>
        <p:sp>
          <p:nvSpPr>
            <p:cNvPr id="176" name="Rectangle 339"/>
            <p:cNvSpPr>
              <a:spLocks noChangeArrowheads="1"/>
            </p:cNvSpPr>
            <p:nvPr/>
          </p:nvSpPr>
          <p:spPr bwMode="auto">
            <a:xfrm>
              <a:off x="734" y="0"/>
              <a:ext cx="254"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7" name="Rectangle 340"/>
            <p:cNvSpPr>
              <a:spLocks noChangeArrowheads="1"/>
            </p:cNvSpPr>
            <p:nvPr/>
          </p:nvSpPr>
          <p:spPr bwMode="auto">
            <a:xfrm>
              <a:off x="493" y="0"/>
              <a:ext cx="241"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8" name="Rectangle 341"/>
            <p:cNvSpPr>
              <a:spLocks noChangeArrowheads="1"/>
            </p:cNvSpPr>
            <p:nvPr/>
          </p:nvSpPr>
          <p:spPr bwMode="auto">
            <a:xfrm>
              <a:off x="226" y="0"/>
              <a:ext cx="267"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9" name="Rectangle 342"/>
            <p:cNvSpPr>
              <a:spLocks noChangeArrowheads="1"/>
            </p:cNvSpPr>
            <p:nvPr/>
          </p:nvSpPr>
          <p:spPr bwMode="auto">
            <a:xfrm>
              <a:off x="0" y="0"/>
              <a:ext cx="226"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sp>
        <p:nvSpPr>
          <p:cNvPr id="180" name="Rectangle 343"/>
          <p:cNvSpPr>
            <a:spLocks noChangeArrowheads="1"/>
          </p:cNvSpPr>
          <p:nvPr/>
        </p:nvSpPr>
        <p:spPr bwMode="auto">
          <a:xfrm>
            <a:off x="6383567" y="1612649"/>
            <a:ext cx="3968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1" name="Rectangle 344"/>
          <p:cNvSpPr>
            <a:spLocks noChangeArrowheads="1"/>
          </p:cNvSpPr>
          <p:nvPr/>
        </p:nvSpPr>
        <p:spPr bwMode="auto">
          <a:xfrm>
            <a:off x="6008916" y="1612649"/>
            <a:ext cx="3746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2" name="Rectangle 345"/>
          <p:cNvSpPr>
            <a:spLocks noChangeArrowheads="1"/>
          </p:cNvSpPr>
          <p:nvPr/>
        </p:nvSpPr>
        <p:spPr bwMode="auto">
          <a:xfrm>
            <a:off x="5599342" y="1612649"/>
            <a:ext cx="4095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3" name="Rectangle 346"/>
          <p:cNvSpPr>
            <a:spLocks noChangeArrowheads="1"/>
          </p:cNvSpPr>
          <p:nvPr/>
        </p:nvSpPr>
        <p:spPr bwMode="auto">
          <a:xfrm>
            <a:off x="5207229" y="1612649"/>
            <a:ext cx="392112"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p>
        </p:txBody>
      </p:sp>
      <p:sp>
        <p:nvSpPr>
          <p:cNvPr id="184" name="Rectangle 347"/>
          <p:cNvSpPr>
            <a:spLocks noChangeArrowheads="1"/>
          </p:cNvSpPr>
          <p:nvPr/>
        </p:nvSpPr>
        <p:spPr bwMode="auto">
          <a:xfrm>
            <a:off x="4807179" y="1612649"/>
            <a:ext cx="4000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sp>
        <p:nvSpPr>
          <p:cNvPr id="185" name="Rectangle 348"/>
          <p:cNvSpPr>
            <a:spLocks noChangeArrowheads="1"/>
          </p:cNvSpPr>
          <p:nvPr/>
        </p:nvSpPr>
        <p:spPr bwMode="auto">
          <a:xfrm>
            <a:off x="4424591" y="1612649"/>
            <a:ext cx="382588"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p>
        </p:txBody>
      </p:sp>
      <p:grpSp>
        <p:nvGrpSpPr>
          <p:cNvPr id="186" name="Group 378"/>
          <p:cNvGrpSpPr>
            <a:grpSpLocks/>
          </p:cNvGrpSpPr>
          <p:nvPr/>
        </p:nvGrpSpPr>
        <p:grpSpPr bwMode="auto">
          <a:xfrm>
            <a:off x="4424592" y="2273049"/>
            <a:ext cx="1584325" cy="330200"/>
            <a:chOff x="0" y="0"/>
            <a:chExt cx="998" cy="208"/>
          </a:xfrm>
        </p:grpSpPr>
        <p:sp>
          <p:nvSpPr>
            <p:cNvPr id="187" name="Rectangle 3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88" name="Rectangle 3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sp>
          <p:nvSpPr>
            <p:cNvPr id="189" name="Rectangle 3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p>
          </p:txBody>
        </p:sp>
        <p:sp>
          <p:nvSpPr>
            <p:cNvPr id="190" name="Rectangle 3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p>
          </p:txBody>
        </p:sp>
      </p:grpSp>
      <p:sp>
        <p:nvSpPr>
          <p:cNvPr id="191" name="Line 349"/>
          <p:cNvSpPr>
            <a:spLocks noChangeShapeType="1"/>
          </p:cNvSpPr>
          <p:nvPr/>
        </p:nvSpPr>
        <p:spPr bwMode="auto">
          <a:xfrm>
            <a:off x="4424591" y="22730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2" name="Line 350"/>
          <p:cNvSpPr>
            <a:spLocks noChangeShapeType="1"/>
          </p:cNvSpPr>
          <p:nvPr/>
        </p:nvSpPr>
        <p:spPr bwMode="auto">
          <a:xfrm>
            <a:off x="4424591" y="5905249"/>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3" name="Line 351"/>
          <p:cNvSpPr>
            <a:spLocks noChangeShapeType="1"/>
          </p:cNvSpPr>
          <p:nvPr/>
        </p:nvSpPr>
        <p:spPr bwMode="auto">
          <a:xfrm>
            <a:off x="4807179" y="1612649"/>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4" name="Line 352"/>
          <p:cNvSpPr>
            <a:spLocks noChangeShapeType="1"/>
          </p:cNvSpPr>
          <p:nvPr/>
        </p:nvSpPr>
        <p:spPr bwMode="auto">
          <a:xfrm>
            <a:off x="5207229" y="1612649"/>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5" name="Line 353"/>
          <p:cNvSpPr>
            <a:spLocks noChangeShapeType="1"/>
          </p:cNvSpPr>
          <p:nvPr/>
        </p:nvSpPr>
        <p:spPr bwMode="auto">
          <a:xfrm>
            <a:off x="5599341" y="1612649"/>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6" name="Line 354"/>
          <p:cNvSpPr>
            <a:spLocks noChangeShapeType="1"/>
          </p:cNvSpPr>
          <p:nvPr/>
        </p:nvSpPr>
        <p:spPr bwMode="auto">
          <a:xfrm>
            <a:off x="6008916" y="1612649"/>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7" name="Line 355"/>
          <p:cNvSpPr>
            <a:spLocks noChangeShapeType="1"/>
          </p:cNvSpPr>
          <p:nvPr/>
        </p:nvSpPr>
        <p:spPr bwMode="auto">
          <a:xfrm>
            <a:off x="6383566" y="1612649"/>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8" name="Line 356"/>
          <p:cNvSpPr>
            <a:spLocks noChangeShapeType="1"/>
          </p:cNvSpPr>
          <p:nvPr/>
        </p:nvSpPr>
        <p:spPr bwMode="auto">
          <a:xfrm>
            <a:off x="6780441" y="1612649"/>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9" name="Line 357"/>
          <p:cNvSpPr>
            <a:spLocks noChangeShapeType="1"/>
          </p:cNvSpPr>
          <p:nvPr/>
        </p:nvSpPr>
        <p:spPr bwMode="auto">
          <a:xfrm>
            <a:off x="7139216" y="1612649"/>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0" name="Line 358"/>
          <p:cNvSpPr>
            <a:spLocks noChangeShapeType="1"/>
          </p:cNvSpPr>
          <p:nvPr/>
        </p:nvSpPr>
        <p:spPr bwMode="auto">
          <a:xfrm>
            <a:off x="7563079" y="1612649"/>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1" name="Line 359"/>
          <p:cNvSpPr>
            <a:spLocks noChangeShapeType="1"/>
          </p:cNvSpPr>
          <p:nvPr/>
        </p:nvSpPr>
        <p:spPr bwMode="auto">
          <a:xfrm>
            <a:off x="7945666" y="1612649"/>
            <a:ext cx="0" cy="42926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2" name="Line 360"/>
          <p:cNvSpPr>
            <a:spLocks noChangeShapeType="1"/>
          </p:cNvSpPr>
          <p:nvPr/>
        </p:nvSpPr>
        <p:spPr bwMode="auto">
          <a:xfrm>
            <a:off x="4424591" y="26032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3" name="Line 361"/>
          <p:cNvSpPr>
            <a:spLocks noChangeShapeType="1"/>
          </p:cNvSpPr>
          <p:nvPr/>
        </p:nvSpPr>
        <p:spPr bwMode="auto">
          <a:xfrm>
            <a:off x="4424591" y="29334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4" name="Line 362"/>
          <p:cNvSpPr>
            <a:spLocks noChangeShapeType="1"/>
          </p:cNvSpPr>
          <p:nvPr/>
        </p:nvSpPr>
        <p:spPr bwMode="auto">
          <a:xfrm>
            <a:off x="4424591" y="32636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5" name="Line 363"/>
          <p:cNvSpPr>
            <a:spLocks noChangeShapeType="1"/>
          </p:cNvSpPr>
          <p:nvPr/>
        </p:nvSpPr>
        <p:spPr bwMode="auto">
          <a:xfrm>
            <a:off x="4424591" y="35938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6" name="Line 364"/>
          <p:cNvSpPr>
            <a:spLocks noChangeShapeType="1"/>
          </p:cNvSpPr>
          <p:nvPr/>
        </p:nvSpPr>
        <p:spPr bwMode="auto">
          <a:xfrm>
            <a:off x="4424591" y="39240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7" name="Line 365"/>
          <p:cNvSpPr>
            <a:spLocks noChangeShapeType="1"/>
          </p:cNvSpPr>
          <p:nvPr/>
        </p:nvSpPr>
        <p:spPr bwMode="auto">
          <a:xfrm>
            <a:off x="4424591" y="42542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8" name="Line 366"/>
          <p:cNvSpPr>
            <a:spLocks noChangeShapeType="1"/>
          </p:cNvSpPr>
          <p:nvPr/>
        </p:nvSpPr>
        <p:spPr bwMode="auto">
          <a:xfrm>
            <a:off x="4424591" y="45844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9" name="Line 367"/>
          <p:cNvSpPr>
            <a:spLocks noChangeShapeType="1"/>
          </p:cNvSpPr>
          <p:nvPr/>
        </p:nvSpPr>
        <p:spPr bwMode="auto">
          <a:xfrm>
            <a:off x="4424591" y="49146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0" name="Line 368"/>
          <p:cNvSpPr>
            <a:spLocks noChangeShapeType="1"/>
          </p:cNvSpPr>
          <p:nvPr/>
        </p:nvSpPr>
        <p:spPr bwMode="auto">
          <a:xfrm>
            <a:off x="4424591" y="52448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1" name="Line 369"/>
          <p:cNvSpPr>
            <a:spLocks noChangeShapeType="1"/>
          </p:cNvSpPr>
          <p:nvPr/>
        </p:nvSpPr>
        <p:spPr bwMode="auto">
          <a:xfrm>
            <a:off x="4424591" y="55750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2" name="Line 370"/>
          <p:cNvSpPr>
            <a:spLocks noChangeShapeType="1"/>
          </p:cNvSpPr>
          <p:nvPr/>
        </p:nvSpPr>
        <p:spPr bwMode="auto">
          <a:xfrm>
            <a:off x="4424591" y="1612649"/>
            <a:ext cx="3924300" cy="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3" name="Line 371"/>
          <p:cNvSpPr>
            <a:spLocks noChangeShapeType="1"/>
          </p:cNvSpPr>
          <p:nvPr/>
        </p:nvSpPr>
        <p:spPr bwMode="auto">
          <a:xfrm>
            <a:off x="4424591" y="1612649"/>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4" name="Line 372"/>
          <p:cNvSpPr>
            <a:spLocks noChangeShapeType="1"/>
          </p:cNvSpPr>
          <p:nvPr/>
        </p:nvSpPr>
        <p:spPr bwMode="auto">
          <a:xfrm>
            <a:off x="8348891" y="1612649"/>
            <a:ext cx="0" cy="4292600"/>
          </a:xfrm>
          <a:prstGeom prst="line">
            <a:avLst/>
          </a:prstGeom>
          <a:noFill/>
          <a:ln w="3175" cap="sq">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5" name="Line 373"/>
          <p:cNvSpPr>
            <a:spLocks noChangeShapeType="1"/>
          </p:cNvSpPr>
          <p:nvPr/>
        </p:nvSpPr>
        <p:spPr bwMode="auto">
          <a:xfrm>
            <a:off x="4424591" y="1942849"/>
            <a:ext cx="39243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6" name="Line 400"/>
          <p:cNvSpPr>
            <a:spLocks noChangeShapeType="1"/>
          </p:cNvSpPr>
          <p:nvPr/>
        </p:nvSpPr>
        <p:spPr bwMode="auto">
          <a:xfrm>
            <a:off x="1438355" y="2095249"/>
            <a:ext cx="0" cy="3810000"/>
          </a:xfrm>
          <a:prstGeom prst="line">
            <a:avLst/>
          </a:prstGeom>
          <a:noFill/>
          <a:ln w="12700">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7" name="矩形 216"/>
          <p:cNvSpPr/>
          <p:nvPr/>
        </p:nvSpPr>
        <p:spPr>
          <a:xfrm>
            <a:off x="5424305" y="6074605"/>
            <a:ext cx="408586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如何纠错？</a:t>
            </a:r>
          </a:p>
        </p:txBody>
      </p:sp>
      <p:sp>
        <p:nvSpPr>
          <p:cNvPr id="218" name="文本框 217"/>
          <p:cNvSpPr txBox="1"/>
          <p:nvPr/>
        </p:nvSpPr>
        <p:spPr>
          <a:xfrm>
            <a:off x="576491" y="6096897"/>
            <a:ext cx="2208750"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全零永远是合法编码</a:t>
            </a:r>
          </a:p>
        </p:txBody>
      </p:sp>
      <p:sp>
        <p:nvSpPr>
          <p:cNvPr id="219" name="内容占位符 2"/>
          <p:cNvSpPr>
            <a:spLocks noGrp="1"/>
          </p:cNvSpPr>
          <p:nvPr>
            <p:ph idx="1"/>
          </p:nvPr>
        </p:nvSpPr>
        <p:spPr>
          <a:xfrm>
            <a:off x="487822" y="942764"/>
            <a:ext cx="10515599" cy="665319"/>
          </a:xfrm>
        </p:spPr>
        <p:txBody>
          <a:bodyPr/>
          <a:lstStyle/>
          <a:p>
            <a:r>
              <a:rPr lang="zh-CN" altLang="en-US" dirty="0"/>
              <a:t></a:t>
            </a:r>
            <a:r>
              <a:rPr lang="en-US" altLang="zh-CN" dirty="0"/>
              <a:t>(7,4)</a:t>
            </a:r>
            <a:r>
              <a:rPr lang="zh-CN" altLang="en-US" dirty="0"/>
              <a:t>循环码  余数循环模式   </a:t>
            </a:r>
            <a:r>
              <a:rPr lang="en-US" altLang="zh-CN" dirty="0"/>
              <a:t>G(x)=1011</a:t>
            </a:r>
            <a:r>
              <a:rPr lang="zh-CN" altLang="en-US" dirty="0"/>
              <a:t>。</a:t>
            </a:r>
          </a:p>
          <a:p>
            <a:pPr marL="0" indent="0">
              <a:buNone/>
            </a:pPr>
            <a:endParaRPr lang="zh-CN" altLang="en-US" dirty="0"/>
          </a:p>
        </p:txBody>
      </p:sp>
      <p:sp>
        <p:nvSpPr>
          <p:cNvPr id="220" name="内容占位符 2"/>
          <p:cNvSpPr txBox="1">
            <a:spLocks/>
          </p:cNvSpPr>
          <p:nvPr/>
        </p:nvSpPr>
        <p:spPr>
          <a:xfrm>
            <a:off x="8491449" y="1651170"/>
            <a:ext cx="3164523" cy="3605369"/>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一位错，余数补</a:t>
            </a:r>
            <a:r>
              <a:rPr lang="en-US" altLang="zh-CN" sz="1800" dirty="0"/>
              <a:t>0</a:t>
            </a:r>
            <a:r>
              <a:rPr lang="zh-CN" altLang="en-US" sz="1800" dirty="0"/>
              <a:t>继续做模</a:t>
            </a:r>
            <a:r>
              <a:rPr lang="en-US" altLang="zh-CN" sz="1800" dirty="0"/>
              <a:t>2</a:t>
            </a:r>
            <a:r>
              <a:rPr lang="zh-CN" altLang="en-US" sz="1800" dirty="0"/>
              <a:t>除，可以发现得到的余数是下一位（</a:t>
            </a:r>
            <a:r>
              <a:rPr lang="en-US" altLang="zh-CN" sz="1800" dirty="0"/>
              <a:t>An-1</a:t>
            </a:r>
            <a:r>
              <a:rPr lang="zh-CN" altLang="en-US" sz="1800" dirty="0"/>
              <a:t>）出错对应的余数。补零除</a:t>
            </a:r>
            <a:r>
              <a:rPr lang="en-US" altLang="zh-CN" sz="1800" dirty="0"/>
              <a:t>7</a:t>
            </a:r>
            <a:r>
              <a:rPr lang="zh-CN" altLang="en-US" sz="1800" dirty="0"/>
              <a:t>次后循环。这就是</a:t>
            </a:r>
            <a:r>
              <a:rPr lang="en-US" altLang="zh-CN" sz="1800" dirty="0"/>
              <a:t>CRC</a:t>
            </a:r>
            <a:r>
              <a:rPr lang="zh-CN" altLang="en-US" sz="1800" dirty="0"/>
              <a:t>编码名称的由来。</a:t>
            </a:r>
          </a:p>
          <a:p>
            <a:r>
              <a:rPr lang="en-US" altLang="zh-CN" sz="1800" dirty="0">
                <a:solidFill>
                  <a:srgbClr val="0000FF"/>
                </a:solidFill>
              </a:rPr>
              <a:t>T</a:t>
            </a:r>
            <a:r>
              <a:rPr lang="en-US" altLang="zh-CN" sz="1800" dirty="0"/>
              <a:t>=7=2</a:t>
            </a:r>
            <a:r>
              <a:rPr lang="en-US" altLang="zh-CN" sz="1800" baseline="30000" dirty="0">
                <a:solidFill>
                  <a:srgbClr val="0000FF"/>
                </a:solidFill>
              </a:rPr>
              <a:t>3</a:t>
            </a:r>
            <a:r>
              <a:rPr lang="en-US" altLang="zh-CN" sz="1800" dirty="0"/>
              <a:t>-1</a:t>
            </a:r>
          </a:p>
          <a:p>
            <a:r>
              <a:rPr lang="en-US" altLang="zh-CN" sz="1800" b="1" dirty="0">
                <a:ea typeface="黑体"/>
                <a:cs typeface="Calibri"/>
              </a:rPr>
              <a:t>T=2</a:t>
            </a:r>
            <a:r>
              <a:rPr lang="en-US" altLang="zh-CN" sz="1800" b="1" baseline="30000" dirty="0">
                <a:ea typeface="黑体"/>
                <a:cs typeface="Calibri"/>
              </a:rPr>
              <a:t>r</a:t>
            </a:r>
            <a:r>
              <a:rPr lang="en-US" altLang="zh-CN" sz="1800" b="1" dirty="0">
                <a:ea typeface="黑体"/>
                <a:cs typeface="Calibri"/>
              </a:rPr>
              <a:t>-1</a:t>
            </a:r>
            <a:endParaRPr lang="en-US" altLang="zh-CN" sz="1800" dirty="0"/>
          </a:p>
          <a:p>
            <a:endParaRPr lang="zh-CN" altLang="en-US" sz="1800" dirty="0"/>
          </a:p>
          <a:p>
            <a:pPr marL="0" indent="0">
              <a:buFont typeface="Wingdings" panose="05000000000000000000" pitchFamily="2" charset="2"/>
              <a:buNone/>
            </a:pPr>
            <a:endParaRPr lang="zh-CN" altLang="en-US" sz="1800" dirty="0"/>
          </a:p>
        </p:txBody>
      </p:sp>
    </p:spTree>
    <p:extLst>
      <p:ext uri="{BB962C8B-B14F-4D97-AF65-F5344CB8AC3E}">
        <p14:creationId xmlns:p14="http://schemas.microsoft.com/office/powerpoint/2010/main" val="26174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base">
                                        <p:cTn id="12" dur="500" fill="hold"/>
                                        <p:tgtEl>
                                          <p:spTgt spid="163"/>
                                        </p:tgtEl>
                                        <p:attrNameLst>
                                          <p:attrName>ppt_x</p:attrName>
                                        </p:attrNameLst>
                                      </p:cBhvr>
                                      <p:tavLst>
                                        <p:tav tm="0">
                                          <p:val>
                                            <p:strVal val="1+#ppt_w/2"/>
                                          </p:val>
                                        </p:tav>
                                        <p:tav tm="100000">
                                          <p:val>
                                            <p:strVal val="#ppt_x"/>
                                          </p:val>
                                        </p:tav>
                                      </p:tavLst>
                                    </p:anim>
                                    <p:anim calcmode="lin" valueType="num">
                                      <p:cBhvr additive="base">
                                        <p:cTn id="13"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5"/>
                                        </p:tgtEl>
                                        <p:attrNameLst>
                                          <p:attrName>style.visibility</p:attrName>
                                        </p:attrNameLst>
                                      </p:cBhvr>
                                      <p:to>
                                        <p:strVal val="visible"/>
                                      </p:to>
                                    </p:set>
                                    <p:anim calcmode="lin" valueType="num">
                                      <p:cBhvr additive="base">
                                        <p:cTn id="18" dur="500" fill="hold"/>
                                        <p:tgtEl>
                                          <p:spTgt spid="185"/>
                                        </p:tgtEl>
                                        <p:attrNameLst>
                                          <p:attrName>ppt_x</p:attrName>
                                        </p:attrNameLst>
                                      </p:cBhvr>
                                      <p:tavLst>
                                        <p:tav tm="0">
                                          <p:val>
                                            <p:strVal val="#ppt_x"/>
                                          </p:val>
                                        </p:tav>
                                        <p:tav tm="100000">
                                          <p:val>
                                            <p:strVal val="#ppt_x"/>
                                          </p:val>
                                        </p:tav>
                                      </p:tavLst>
                                    </p:anim>
                                    <p:anim calcmode="lin" valueType="num">
                                      <p:cBhvr additive="base">
                                        <p:cTn id="19"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wipe(left)">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2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2"/>
                                        </p:tgtEl>
                                        <p:attrNameLst>
                                          <p:attrName>ppt_c</p:attrName>
                                        </p:attrNameLst>
                                      </p:cBhvr>
                                      <p:to>
                                        <a:schemeClr val="accent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additive="base">
                                        <p:cTn id="33" dur="500" fill="hold"/>
                                        <p:tgtEl>
                                          <p:spTgt spid="156"/>
                                        </p:tgtEl>
                                        <p:attrNameLst>
                                          <p:attrName>ppt_x</p:attrName>
                                        </p:attrNameLst>
                                      </p:cBhvr>
                                      <p:tavLst>
                                        <p:tav tm="0">
                                          <p:val>
                                            <p:strVal val="1+#ppt_w/2"/>
                                          </p:val>
                                        </p:tav>
                                        <p:tav tm="100000">
                                          <p:val>
                                            <p:strVal val="#ppt_x"/>
                                          </p:val>
                                        </p:tav>
                                      </p:tavLst>
                                    </p:anim>
                                    <p:anim calcmode="lin" valueType="num">
                                      <p:cBhvr additive="base">
                                        <p:cTn id="34"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ppt_x"/>
                                          </p:val>
                                        </p:tav>
                                        <p:tav tm="100000">
                                          <p:val>
                                            <p:strVal val="#ppt_x"/>
                                          </p:val>
                                        </p:tav>
                                      </p:tavLst>
                                    </p:anim>
                                    <p:anim calcmode="lin" valueType="num">
                                      <p:cBhvr additive="base">
                                        <p:cTn id="4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left)">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mph" presetSubtype="0" repeatCount="3000" fill="hold" nodeType="clickEffect">
                                  <p:stCondLst>
                                    <p:cond delay="0"/>
                                  </p:stCondLst>
                                  <p:childTnLst>
                                    <p:anim calcmode="discrete" valueType="str">
                                      <p:cBhvr>
                                        <p:cTn id="49" dur="1000" fill="hold"/>
                                        <p:tgtEl>
                                          <p:spTgt spid="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9"/>
                                        </p:tgtEl>
                                        <p:attrNameLst>
                                          <p:attrName>ppt_c</p:attrName>
                                        </p:attrNameLst>
                                      </p:cBhvr>
                                      <p:to>
                                        <a:schemeClr val="accent2"/>
                                      </p:to>
                                    </p:animClr>
                                  </p:sub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1+#ppt_w/2"/>
                                          </p:val>
                                        </p:tav>
                                        <p:tav tm="100000">
                                          <p:val>
                                            <p:strVal val="#ppt_x"/>
                                          </p:val>
                                        </p:tav>
                                      </p:tavLst>
                                    </p:anim>
                                    <p:anim calcmode="lin" valueType="num">
                                      <p:cBhvr additive="base">
                                        <p:cTn id="55"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3"/>
                                        </p:tgtEl>
                                        <p:attrNameLst>
                                          <p:attrName>style.visibility</p:attrName>
                                        </p:attrNameLst>
                                      </p:cBhvr>
                                      <p:to>
                                        <p:strVal val="visible"/>
                                      </p:to>
                                    </p:set>
                                    <p:anim calcmode="lin" valueType="num">
                                      <p:cBhvr additive="base">
                                        <p:cTn id="60" dur="500" fill="hold"/>
                                        <p:tgtEl>
                                          <p:spTgt spid="183"/>
                                        </p:tgtEl>
                                        <p:attrNameLst>
                                          <p:attrName>ppt_x</p:attrName>
                                        </p:attrNameLst>
                                      </p:cBhvr>
                                      <p:tavLst>
                                        <p:tav tm="0">
                                          <p:val>
                                            <p:strVal val="#ppt_x"/>
                                          </p:val>
                                        </p:tav>
                                        <p:tav tm="100000">
                                          <p:val>
                                            <p:strVal val="#ppt_x"/>
                                          </p:val>
                                        </p:tav>
                                      </p:tavLst>
                                    </p:anim>
                                    <p:anim calcmode="lin" valueType="num">
                                      <p:cBhvr additive="base">
                                        <p:cTn id="6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wipe(left)">
                                      <p:cBhvr>
                                        <p:cTn id="71" dur="500"/>
                                        <p:tgtEl>
                                          <p:spTgt spid="12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
                                        </p:tgtEl>
                                        <p:attrNameLst>
                                          <p:attrName>ppt_c</p:attrName>
                                        </p:attrNameLst>
                                      </p:cBhvr>
                                      <p:to>
                                        <a:schemeClr val="accent2"/>
                                      </p:to>
                                    </p:animClr>
                                  </p:sub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121"/>
                                        </p:tgtEl>
                                        <p:attrNameLst>
                                          <p:attrName>style.visibility</p:attrName>
                                        </p:attrNameLst>
                                      </p:cBhvr>
                                      <p:to>
                                        <p:strVal val="visible"/>
                                      </p:to>
                                    </p:set>
                                    <p:anim calcmode="lin" valueType="num">
                                      <p:cBhvr additive="base">
                                        <p:cTn id="80" dur="500" fill="hold"/>
                                        <p:tgtEl>
                                          <p:spTgt spid="121"/>
                                        </p:tgtEl>
                                        <p:attrNameLst>
                                          <p:attrName>ppt_x</p:attrName>
                                        </p:attrNameLst>
                                      </p:cBhvr>
                                      <p:tavLst>
                                        <p:tav tm="0">
                                          <p:val>
                                            <p:strVal val="1+#ppt_w/2"/>
                                          </p:val>
                                        </p:tav>
                                        <p:tav tm="100000">
                                          <p:val>
                                            <p:strVal val="#ppt_x"/>
                                          </p:val>
                                        </p:tav>
                                      </p:tavLst>
                                    </p:anim>
                                    <p:anim calcmode="lin" valueType="num">
                                      <p:cBhvr additive="base">
                                        <p:cTn id="8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ppt_x"/>
                                          </p:val>
                                        </p:tav>
                                        <p:tav tm="100000">
                                          <p:val>
                                            <p:strVal val="#ppt_x"/>
                                          </p:val>
                                        </p:tav>
                                      </p:tavLst>
                                    </p:anim>
                                    <p:anim calcmode="lin" valueType="num">
                                      <p:cBhvr additive="base">
                                        <p:cTn id="8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113"/>
                                        </p:tgtEl>
                                        <p:attrNameLst>
                                          <p:attrName>style.visibility</p:attrName>
                                        </p:attrNameLst>
                                      </p:cBhvr>
                                      <p:to>
                                        <p:strVal val="visible"/>
                                      </p:to>
                                    </p:set>
                                    <p:anim calcmode="lin" valueType="num">
                                      <p:cBhvr additive="base">
                                        <p:cTn id="92" dur="500" fill="hold"/>
                                        <p:tgtEl>
                                          <p:spTgt spid="113"/>
                                        </p:tgtEl>
                                        <p:attrNameLst>
                                          <p:attrName>ppt_x</p:attrName>
                                        </p:attrNameLst>
                                      </p:cBhvr>
                                      <p:tavLst>
                                        <p:tav tm="0">
                                          <p:val>
                                            <p:strVal val="0-#ppt_w/2"/>
                                          </p:val>
                                        </p:tav>
                                        <p:tav tm="100000">
                                          <p:val>
                                            <p:strVal val="#ppt_x"/>
                                          </p:val>
                                        </p:tav>
                                      </p:tavLst>
                                    </p:anim>
                                    <p:anim calcmode="lin" valueType="num">
                                      <p:cBhvr additive="base">
                                        <p:cTn id="9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nodeType="clickEffect">
                                  <p:stCondLst>
                                    <p:cond delay="0"/>
                                  </p:stCondLst>
                                  <p:childTnLst>
                                    <p:anim calcmode="discrete" valueType="str">
                                      <p:cBhvr>
                                        <p:cTn id="97"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chemeClr val="accent2"/>
                                      </p:to>
                                    </p:animClr>
                                  </p:sub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81"/>
                                        </p:tgtEl>
                                        <p:attrNameLst>
                                          <p:attrName>style.visibility</p:attrName>
                                        </p:attrNameLst>
                                      </p:cBhvr>
                                      <p:to>
                                        <p:strVal val="visible"/>
                                      </p:to>
                                    </p:set>
                                    <p:anim calcmode="lin" valueType="num">
                                      <p:cBhvr additive="base">
                                        <p:cTn id="107" dur="500" fill="hold"/>
                                        <p:tgtEl>
                                          <p:spTgt spid="181"/>
                                        </p:tgtEl>
                                        <p:attrNameLst>
                                          <p:attrName>ppt_x</p:attrName>
                                        </p:attrNameLst>
                                      </p:cBhvr>
                                      <p:tavLst>
                                        <p:tav tm="0">
                                          <p:val>
                                            <p:strVal val="#ppt_x"/>
                                          </p:val>
                                        </p:tav>
                                        <p:tav tm="100000">
                                          <p:val>
                                            <p:strVal val="#ppt_x"/>
                                          </p:val>
                                        </p:tav>
                                      </p:tavLst>
                                    </p:anim>
                                    <p:anim calcmode="lin" valueType="num">
                                      <p:cBhvr additive="base">
                                        <p:cTn id="10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wipe(left)">
                                      <p:cBhvr>
                                        <p:cTn id="113" dur="500"/>
                                        <p:tgtEl>
                                          <p:spTgt spid="9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80"/>
                                        </p:tgtEl>
                                        <p:attrNameLst>
                                          <p:attrName>style.visibility</p:attrName>
                                        </p:attrNameLst>
                                      </p:cBhvr>
                                      <p:to>
                                        <p:strVal val="visible"/>
                                      </p:to>
                                    </p:set>
                                    <p:anim calcmode="lin" valueType="num">
                                      <p:cBhvr additive="base">
                                        <p:cTn id="118" dur="500" fill="hold"/>
                                        <p:tgtEl>
                                          <p:spTgt spid="180"/>
                                        </p:tgtEl>
                                        <p:attrNameLst>
                                          <p:attrName>ppt_x</p:attrName>
                                        </p:attrNameLst>
                                      </p:cBhvr>
                                      <p:tavLst>
                                        <p:tav tm="0">
                                          <p:val>
                                            <p:strVal val="#ppt_x"/>
                                          </p:val>
                                        </p:tav>
                                        <p:tav tm="100000">
                                          <p:val>
                                            <p:strVal val="#ppt_x"/>
                                          </p:val>
                                        </p:tav>
                                      </p:tavLst>
                                    </p:anim>
                                    <p:anim calcmode="lin" valueType="num">
                                      <p:cBhvr additive="base">
                                        <p:cTn id="11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wipe(left)">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3000" fill="hold" nodeType="clickEffect">
                                  <p:stCondLst>
                                    <p:cond delay="0"/>
                                  </p:stCondLst>
                                  <p:childTnLst>
                                    <p:anim calcmode="discrete" valueType="str">
                                      <p:cBhvr>
                                        <p:cTn id="128" dur="1000" fill="hold"/>
                                        <p:tgtEl>
                                          <p:spTgt spid="1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29" fill="hold">
                      <p:stCondLst>
                        <p:cond delay="indefinite"/>
                      </p:stCondLst>
                      <p:childTnLst>
                        <p:par>
                          <p:cTn id="130" fill="hold">
                            <p:stCondLst>
                              <p:cond delay="0"/>
                            </p:stCondLst>
                            <p:childTnLst>
                              <p:par>
                                <p:cTn id="131" presetID="2" presetClass="entr" presetSubtype="2"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additive="base">
                                        <p:cTn id="133" dur="500" fill="hold"/>
                                        <p:tgtEl>
                                          <p:spTgt spid="86"/>
                                        </p:tgtEl>
                                        <p:attrNameLst>
                                          <p:attrName>ppt_x</p:attrName>
                                        </p:attrNameLst>
                                      </p:cBhvr>
                                      <p:tavLst>
                                        <p:tav tm="0">
                                          <p:val>
                                            <p:strVal val="1+#ppt_w/2"/>
                                          </p:val>
                                        </p:tav>
                                        <p:tav tm="100000">
                                          <p:val>
                                            <p:strVal val="#ppt_x"/>
                                          </p:val>
                                        </p:tav>
                                      </p:tavLst>
                                    </p:anim>
                                    <p:anim calcmode="lin" valueType="num">
                                      <p:cBhvr additive="base">
                                        <p:cTn id="1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wipe(left)">
                                      <p:cBhvr>
                                        <p:cTn id="144" dur="500"/>
                                        <p:tgtEl>
                                          <p:spTgt spid="54"/>
                                        </p:tgtEl>
                                      </p:cBhvr>
                                    </p:animEffect>
                                  </p:childTnLst>
                                </p:cTn>
                              </p:par>
                            </p:childTnLst>
                          </p:cTn>
                        </p:par>
                      </p:childTnLst>
                    </p:cTn>
                  </p:par>
                  <p:par>
                    <p:cTn id="145" fill="hold">
                      <p:stCondLst>
                        <p:cond delay="indefinite"/>
                      </p:stCondLst>
                      <p:childTnLst>
                        <p:par>
                          <p:cTn id="146" fill="hold">
                            <p:stCondLst>
                              <p:cond delay="0"/>
                            </p:stCondLst>
                            <p:childTnLst>
                              <p:par>
                                <p:cTn id="147" presetID="35" presetClass="emph" presetSubtype="0" repeatCount="3000" fill="hold" nodeType="clickEffect">
                                  <p:stCondLst>
                                    <p:cond delay="0"/>
                                  </p:stCondLst>
                                  <p:childTnLst>
                                    <p:anim calcmode="discrete" valueType="str">
                                      <p:cBhvr>
                                        <p:cTn id="148"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75"/>
                                        </p:tgtEl>
                                        <p:attrNameLst>
                                          <p:attrName>style.visibility</p:attrName>
                                        </p:attrNameLst>
                                      </p:cBhvr>
                                      <p:to>
                                        <p:strVal val="visible"/>
                                      </p:to>
                                    </p:set>
                                    <p:anim calcmode="lin" valueType="num">
                                      <p:cBhvr additive="base">
                                        <p:cTn id="159" dur="500" fill="hold"/>
                                        <p:tgtEl>
                                          <p:spTgt spid="175"/>
                                        </p:tgtEl>
                                        <p:attrNameLst>
                                          <p:attrName>ppt_x</p:attrName>
                                        </p:attrNameLst>
                                      </p:cBhvr>
                                      <p:tavLst>
                                        <p:tav tm="0">
                                          <p:val>
                                            <p:strVal val="#ppt_x"/>
                                          </p:val>
                                        </p:tav>
                                        <p:tav tm="100000">
                                          <p:val>
                                            <p:strVal val="#ppt_x"/>
                                          </p:val>
                                        </p:tav>
                                      </p:tavLst>
                                    </p:anim>
                                    <p:anim calcmode="lin" valueType="num">
                                      <p:cBhvr additive="base">
                                        <p:cTn id="16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left)">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wipe(left)">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35" presetClass="emph" presetSubtype="0" repeatCount="5000" fill="hold" grpId="0" nodeType="clickEffect">
                                  <p:stCondLst>
                                    <p:cond delay="0"/>
                                  </p:stCondLst>
                                  <p:childTnLst>
                                    <p:anim calcmode="discrete" valueType="str">
                                      <p:cBhvr>
                                        <p:cTn id="174" dur="1000" fill="hold"/>
                                        <p:tgtEl>
                                          <p:spTgt spid="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5"/>
                                        </p:tgtEl>
                                        <p:attrNameLst>
                                          <p:attrName>ppt_c</p:attrName>
                                        </p:attrNameLst>
                                      </p:cBhvr>
                                      <p:to>
                                        <a:schemeClr val="accent2"/>
                                      </p:to>
                                    </p:animClr>
                                  </p:sub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217"/>
                                        </p:tgtEl>
                                        <p:attrNameLst>
                                          <p:attrName>style.visibility</p:attrName>
                                        </p:attrNameLst>
                                      </p:cBhvr>
                                      <p:to>
                                        <p:strVal val="visible"/>
                                      </p:to>
                                    </p:set>
                                    <p:animEffect transition="in" filter="wipe(left)">
                                      <p:cBhvr>
                                        <p:cTn id="17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P spid="53" grpId="0" animBg="1" autoUpdateAnimBg="0"/>
      <p:bldP spid="180" grpId="0" animBg="1" autoUpdateAnimBg="0"/>
      <p:bldP spid="181" grpId="0" animBg="1" autoUpdateAnimBg="0"/>
      <p:bldP spid="182" grpId="0" animBg="1" autoUpdateAnimBg="0"/>
      <p:bldP spid="183" grpId="0" animBg="1" autoUpdateAnimBg="0"/>
      <p:bldP spid="184" grpId="0" animBg="1" autoUpdateAnimBg="0"/>
      <p:bldP spid="185" grpId="0" animBg="1" autoUpdateAnimBg="0"/>
      <p:bldP spid="2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检错与纠错</a:t>
            </a:r>
            <a:r>
              <a:rPr lang="en-US" altLang="zh-CN" dirty="0"/>
              <a:t>——1</a:t>
            </a:r>
            <a:r>
              <a:rPr lang="zh-CN" altLang="en-US" dirty="0"/>
              <a:t>位错的纠错</a:t>
            </a:r>
          </a:p>
        </p:txBody>
      </p:sp>
      <p:sp>
        <p:nvSpPr>
          <p:cNvPr id="3" name="内容占位符 2"/>
          <p:cNvSpPr>
            <a:spLocks noGrp="1"/>
          </p:cNvSpPr>
          <p:nvPr>
            <p:ph idx="1"/>
          </p:nvPr>
        </p:nvSpPr>
        <p:spPr>
          <a:xfrm>
            <a:off x="4660431" y="1913550"/>
            <a:ext cx="7331872" cy="4581843"/>
          </a:xfrm>
        </p:spPr>
        <p:txBody>
          <a:bodyPr>
            <a:normAutofit lnSpcReduction="10000"/>
          </a:bodyPr>
          <a:lstStyle/>
          <a:p>
            <a:r>
              <a:rPr lang="zh-CN" altLang="en-US" dirty="0"/>
              <a:t>若余数不为</a:t>
            </a:r>
            <a:r>
              <a:rPr lang="en-US" altLang="zh-CN" dirty="0"/>
              <a:t>0</a:t>
            </a:r>
            <a:r>
              <a:rPr lang="zh-CN" altLang="en-US" dirty="0"/>
              <a:t>，一边对余数补</a:t>
            </a:r>
            <a:r>
              <a:rPr lang="en-US" altLang="zh-CN" dirty="0"/>
              <a:t>0</a:t>
            </a:r>
            <a:r>
              <a:rPr lang="zh-CN" altLang="en-US" dirty="0"/>
              <a:t>继续做模</a:t>
            </a:r>
            <a:r>
              <a:rPr lang="en-US" altLang="zh-CN" dirty="0"/>
              <a:t>2</a:t>
            </a:r>
            <a:r>
              <a:rPr lang="zh-CN" altLang="en-US" dirty="0"/>
              <a:t>除，同时让被检测的校验码循环左移，当余数为</a:t>
            </a:r>
            <a:r>
              <a:rPr lang="en-US" altLang="zh-CN" dirty="0">
                <a:solidFill>
                  <a:srgbClr val="FF66CC"/>
                </a:solidFill>
              </a:rPr>
              <a:t>101</a:t>
            </a:r>
            <a:r>
              <a:rPr lang="zh-CN" altLang="en-US" dirty="0">
                <a:solidFill>
                  <a:srgbClr val="FF66CC"/>
                </a:solidFill>
              </a:rPr>
              <a:t>时</a:t>
            </a:r>
            <a:r>
              <a:rPr lang="zh-CN" altLang="en-US" dirty="0"/>
              <a:t>，出错位也移到</a:t>
            </a:r>
            <a:r>
              <a:rPr lang="en-US" altLang="zh-CN" dirty="0">
                <a:solidFill>
                  <a:srgbClr val="FF66CC"/>
                </a:solidFill>
              </a:rPr>
              <a:t>A1</a:t>
            </a:r>
            <a:r>
              <a:rPr lang="zh-CN" altLang="en-US" dirty="0"/>
              <a:t>位置。</a:t>
            </a:r>
            <a:endParaRPr lang="en-US" altLang="zh-CN" dirty="0"/>
          </a:p>
          <a:p>
            <a:pPr lvl="1"/>
            <a:r>
              <a:rPr lang="zh-CN" altLang="en-US" dirty="0"/>
              <a:t>此时把</a:t>
            </a:r>
            <a:r>
              <a:rPr lang="en-US" altLang="zh-CN" dirty="0"/>
              <a:t>A1</a:t>
            </a:r>
            <a:r>
              <a:rPr lang="zh-CN" altLang="en-US" dirty="0"/>
              <a:t>位置的数取反（与</a:t>
            </a:r>
            <a:r>
              <a:rPr lang="en-US" altLang="zh-CN" dirty="0"/>
              <a:t>1</a:t>
            </a:r>
            <a:r>
              <a:rPr lang="zh-CN" altLang="en-US" dirty="0"/>
              <a:t>异或）纠正。</a:t>
            </a:r>
            <a:endParaRPr lang="en-US" altLang="zh-CN" dirty="0"/>
          </a:p>
          <a:p>
            <a:r>
              <a:rPr lang="zh-CN" altLang="en-US" dirty="0"/>
              <a:t>继续循环左移和执行余数模</a:t>
            </a:r>
            <a:r>
              <a:rPr lang="en-US" altLang="zh-CN" dirty="0"/>
              <a:t>2</a:t>
            </a:r>
            <a:r>
              <a:rPr lang="zh-CN" altLang="en-US" dirty="0"/>
              <a:t>除法，直到修改后的出错位回原位（余数再次</a:t>
            </a:r>
            <a:r>
              <a:rPr lang="en-US" altLang="zh-CN" dirty="0"/>
              <a:t>=101</a:t>
            </a:r>
            <a:r>
              <a:rPr lang="zh-CN" altLang="en-US" dirty="0"/>
              <a:t>时）。</a:t>
            </a:r>
            <a:endParaRPr lang="en-US" altLang="zh-CN" dirty="0"/>
          </a:p>
          <a:p>
            <a:pPr lvl="1"/>
            <a:r>
              <a:rPr lang="zh-CN" altLang="en-US" dirty="0"/>
              <a:t>无须定位出错位</a:t>
            </a:r>
            <a:r>
              <a:rPr lang="en-US" altLang="zh-CN" dirty="0"/>
              <a:t>(</a:t>
            </a:r>
            <a:r>
              <a:rPr lang="zh-CN" altLang="en-US" dirty="0"/>
              <a:t>与海明不同</a:t>
            </a:r>
            <a:r>
              <a:rPr lang="en-US" altLang="zh-CN" dirty="0"/>
              <a:t>)</a:t>
            </a:r>
            <a:r>
              <a:rPr lang="zh-CN" altLang="en-US" dirty="0"/>
              <a:t>，仅通过</a:t>
            </a:r>
            <a:r>
              <a:rPr lang="en-US" altLang="zh-CN" dirty="0"/>
              <a:t>1</a:t>
            </a:r>
            <a:r>
              <a:rPr lang="zh-CN" altLang="en-US" dirty="0"/>
              <a:t>次码位变反</a:t>
            </a:r>
            <a:r>
              <a:rPr lang="en-US" altLang="zh-CN" dirty="0"/>
              <a:t>(</a:t>
            </a:r>
            <a:r>
              <a:rPr lang="zh-CN" altLang="en-US" dirty="0"/>
              <a:t>固定为</a:t>
            </a:r>
            <a:r>
              <a:rPr lang="en-US" altLang="zh-CN" dirty="0"/>
              <a:t>An) </a:t>
            </a:r>
            <a:r>
              <a:rPr lang="zh-CN" altLang="en-US" dirty="0"/>
              <a:t>和</a:t>
            </a:r>
            <a:r>
              <a:rPr lang="en-US" altLang="zh-CN" dirty="0"/>
              <a:t>2</a:t>
            </a:r>
            <a:r>
              <a:rPr lang="en-US" altLang="zh-CN" baseline="30000" dirty="0"/>
              <a:t>r</a:t>
            </a:r>
            <a:r>
              <a:rPr lang="en-US" altLang="zh-CN" dirty="0"/>
              <a:t>-1</a:t>
            </a:r>
            <a:r>
              <a:rPr lang="zh-CN" altLang="en-US" dirty="0"/>
              <a:t>次循环操作，即可校正出错位。</a:t>
            </a:r>
            <a:endParaRPr lang="en-US" altLang="zh-CN" dirty="0"/>
          </a:p>
          <a:p>
            <a:pPr lvl="1"/>
            <a:r>
              <a:rPr lang="zh-CN" altLang="en-US" dirty="0"/>
              <a:t>位数较多时，可有效地降低硬件代价，这是它得以广泛应用的主要原因。</a:t>
            </a:r>
          </a:p>
          <a:p>
            <a:pPr marL="457200" lvl="1" indent="0">
              <a:buNone/>
            </a:pPr>
            <a:endParaRPr lang="zh-CN" altLang="en-US" dirty="0"/>
          </a:p>
          <a:p>
            <a:endParaRPr lang="zh-CN" altLang="en-US" dirty="0"/>
          </a:p>
          <a:p>
            <a:endParaRPr lang="zh-CN" altLang="en-US" dirty="0"/>
          </a:p>
        </p:txBody>
      </p:sp>
      <p:sp>
        <p:nvSpPr>
          <p:cNvPr id="4" name="Rectangle 398"/>
          <p:cNvSpPr>
            <a:spLocks noChangeArrowheads="1"/>
          </p:cNvSpPr>
          <p:nvPr/>
        </p:nvSpPr>
        <p:spPr bwMode="auto">
          <a:xfrm>
            <a:off x="785783" y="2341972"/>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i="0"/>
          </a:p>
        </p:txBody>
      </p:sp>
      <p:sp>
        <p:nvSpPr>
          <p:cNvPr id="5" name="Rectangle 4"/>
          <p:cNvSpPr>
            <a:spLocks noChangeArrowheads="1"/>
          </p:cNvSpPr>
          <p:nvPr/>
        </p:nvSpPr>
        <p:spPr bwMode="auto">
          <a:xfrm>
            <a:off x="3097183" y="5666197"/>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a:t>
            </a:r>
          </a:p>
        </p:txBody>
      </p:sp>
      <p:sp>
        <p:nvSpPr>
          <p:cNvPr id="6" name="Rectangle 5"/>
          <p:cNvSpPr>
            <a:spLocks noChangeArrowheads="1"/>
          </p:cNvSpPr>
          <p:nvPr/>
        </p:nvSpPr>
        <p:spPr bwMode="auto">
          <a:xfrm>
            <a:off x="2352646" y="5666197"/>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101</a:t>
            </a:r>
          </a:p>
        </p:txBody>
      </p:sp>
      <p:sp>
        <p:nvSpPr>
          <p:cNvPr id="7" name="Rectangle 6"/>
          <p:cNvSpPr>
            <a:spLocks noChangeArrowheads="1"/>
          </p:cNvSpPr>
          <p:nvPr/>
        </p:nvSpPr>
        <p:spPr bwMode="auto">
          <a:xfrm>
            <a:off x="785783" y="5666197"/>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FF0000"/>
                </a:solidFill>
              </a:rPr>
              <a:t>0</a:t>
            </a:r>
            <a:r>
              <a:rPr lang="en-US" altLang="zh-CN" sz="2100" i="0" dirty="0">
                <a:solidFill>
                  <a:srgbClr val="404040"/>
                </a:solidFill>
              </a:rPr>
              <a:t>100010</a:t>
            </a:r>
          </a:p>
        </p:txBody>
      </p:sp>
      <p:sp>
        <p:nvSpPr>
          <p:cNvPr id="8" name="Rectangle 7"/>
          <p:cNvSpPr>
            <a:spLocks noChangeArrowheads="1"/>
          </p:cNvSpPr>
          <p:nvPr/>
        </p:nvSpPr>
        <p:spPr bwMode="auto">
          <a:xfrm>
            <a:off x="3097183" y="5189947"/>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2</a:t>
            </a:r>
          </a:p>
        </p:txBody>
      </p:sp>
      <p:sp>
        <p:nvSpPr>
          <p:cNvPr id="9" name="Rectangle 8"/>
          <p:cNvSpPr>
            <a:spLocks noChangeArrowheads="1"/>
          </p:cNvSpPr>
          <p:nvPr/>
        </p:nvSpPr>
        <p:spPr bwMode="auto">
          <a:xfrm>
            <a:off x="2352646" y="5189947"/>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111</a:t>
            </a:r>
          </a:p>
        </p:txBody>
      </p:sp>
      <p:sp>
        <p:nvSpPr>
          <p:cNvPr id="10" name="Rectangle 9"/>
          <p:cNvSpPr>
            <a:spLocks noChangeArrowheads="1"/>
          </p:cNvSpPr>
          <p:nvPr/>
        </p:nvSpPr>
        <p:spPr bwMode="auto">
          <a:xfrm>
            <a:off x="785783" y="5189947"/>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a:t>
            </a:r>
            <a:r>
              <a:rPr lang="en-US" altLang="zh-CN" sz="2100" i="0" dirty="0">
                <a:solidFill>
                  <a:srgbClr val="FF0000"/>
                </a:solidFill>
              </a:rPr>
              <a:t>0</a:t>
            </a:r>
            <a:r>
              <a:rPr lang="en-US" altLang="zh-CN" sz="2100" i="0" dirty="0">
                <a:solidFill>
                  <a:srgbClr val="404040"/>
                </a:solidFill>
              </a:rPr>
              <a:t>00010</a:t>
            </a:r>
          </a:p>
        </p:txBody>
      </p:sp>
      <p:sp>
        <p:nvSpPr>
          <p:cNvPr id="11" name="Rectangle 10"/>
          <p:cNvSpPr>
            <a:spLocks noChangeArrowheads="1"/>
          </p:cNvSpPr>
          <p:nvPr/>
        </p:nvSpPr>
        <p:spPr bwMode="auto">
          <a:xfrm>
            <a:off x="3097183" y="4713697"/>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3</a:t>
            </a:r>
          </a:p>
        </p:txBody>
      </p:sp>
      <p:sp>
        <p:nvSpPr>
          <p:cNvPr id="12" name="Rectangle 11"/>
          <p:cNvSpPr>
            <a:spLocks noChangeArrowheads="1"/>
          </p:cNvSpPr>
          <p:nvPr/>
        </p:nvSpPr>
        <p:spPr bwMode="auto">
          <a:xfrm>
            <a:off x="2352646" y="4713697"/>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110</a:t>
            </a:r>
          </a:p>
        </p:txBody>
      </p:sp>
      <p:sp>
        <p:nvSpPr>
          <p:cNvPr id="13" name="Rectangle 12"/>
          <p:cNvSpPr>
            <a:spLocks noChangeArrowheads="1"/>
          </p:cNvSpPr>
          <p:nvPr/>
        </p:nvSpPr>
        <p:spPr bwMode="auto">
          <a:xfrm>
            <a:off x="785783" y="4713697"/>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a:t>
            </a:r>
            <a:r>
              <a:rPr lang="en-US" altLang="zh-CN" sz="2100" i="0" dirty="0">
                <a:solidFill>
                  <a:srgbClr val="FF0000"/>
                </a:solidFill>
              </a:rPr>
              <a:t>1</a:t>
            </a:r>
            <a:r>
              <a:rPr lang="en-US" altLang="zh-CN" sz="2100" i="0" dirty="0">
                <a:solidFill>
                  <a:srgbClr val="404040"/>
                </a:solidFill>
              </a:rPr>
              <a:t>0010</a:t>
            </a:r>
          </a:p>
        </p:txBody>
      </p:sp>
      <p:sp>
        <p:nvSpPr>
          <p:cNvPr id="14" name="Rectangle 13"/>
          <p:cNvSpPr>
            <a:spLocks noChangeArrowheads="1"/>
          </p:cNvSpPr>
          <p:nvPr/>
        </p:nvSpPr>
        <p:spPr bwMode="auto">
          <a:xfrm>
            <a:off x="3097183" y="4237447"/>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4</a:t>
            </a:r>
          </a:p>
        </p:txBody>
      </p:sp>
      <p:sp>
        <p:nvSpPr>
          <p:cNvPr id="15" name="Rectangle 14"/>
          <p:cNvSpPr>
            <a:spLocks noChangeArrowheads="1"/>
          </p:cNvSpPr>
          <p:nvPr/>
        </p:nvSpPr>
        <p:spPr bwMode="auto">
          <a:xfrm>
            <a:off x="2352646" y="4237447"/>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011</a:t>
            </a:r>
          </a:p>
        </p:txBody>
      </p:sp>
      <p:sp>
        <p:nvSpPr>
          <p:cNvPr id="16" name="Rectangle 15"/>
          <p:cNvSpPr>
            <a:spLocks noChangeArrowheads="1"/>
          </p:cNvSpPr>
          <p:nvPr/>
        </p:nvSpPr>
        <p:spPr bwMode="auto">
          <a:xfrm>
            <a:off x="785783" y="4237447"/>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a:t>
            </a:r>
            <a:r>
              <a:rPr lang="en-US" altLang="zh-CN" sz="2100" i="0" dirty="0">
                <a:solidFill>
                  <a:srgbClr val="FF0000"/>
                </a:solidFill>
              </a:rPr>
              <a:t>1</a:t>
            </a:r>
            <a:r>
              <a:rPr lang="en-US" altLang="zh-CN" sz="2100" i="0" dirty="0">
                <a:solidFill>
                  <a:srgbClr val="404040"/>
                </a:solidFill>
              </a:rPr>
              <a:t>010</a:t>
            </a:r>
          </a:p>
        </p:txBody>
      </p:sp>
      <p:sp>
        <p:nvSpPr>
          <p:cNvPr id="17" name="Rectangle 16"/>
          <p:cNvSpPr>
            <a:spLocks noChangeArrowheads="1"/>
          </p:cNvSpPr>
          <p:nvPr/>
        </p:nvSpPr>
        <p:spPr bwMode="auto">
          <a:xfrm>
            <a:off x="3097183" y="3761197"/>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5</a:t>
            </a:r>
          </a:p>
        </p:txBody>
      </p:sp>
      <p:sp>
        <p:nvSpPr>
          <p:cNvPr id="18" name="Rectangle 17"/>
          <p:cNvSpPr>
            <a:spLocks noChangeArrowheads="1"/>
          </p:cNvSpPr>
          <p:nvPr/>
        </p:nvSpPr>
        <p:spPr bwMode="auto">
          <a:xfrm>
            <a:off x="2352646" y="3761197"/>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100</a:t>
            </a:r>
          </a:p>
        </p:txBody>
      </p:sp>
      <p:sp>
        <p:nvSpPr>
          <p:cNvPr id="19" name="Rectangle 18"/>
          <p:cNvSpPr>
            <a:spLocks noChangeArrowheads="1"/>
          </p:cNvSpPr>
          <p:nvPr/>
        </p:nvSpPr>
        <p:spPr bwMode="auto">
          <a:xfrm>
            <a:off x="785783" y="3761197"/>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a:t>
            </a:r>
            <a:r>
              <a:rPr lang="en-US" altLang="zh-CN" sz="2100" i="0" dirty="0">
                <a:solidFill>
                  <a:srgbClr val="FF0000"/>
                </a:solidFill>
              </a:rPr>
              <a:t>1</a:t>
            </a:r>
            <a:r>
              <a:rPr lang="en-US" altLang="zh-CN" sz="2100" i="0" dirty="0">
                <a:solidFill>
                  <a:srgbClr val="404040"/>
                </a:solidFill>
              </a:rPr>
              <a:t>10</a:t>
            </a:r>
          </a:p>
        </p:txBody>
      </p:sp>
      <p:sp>
        <p:nvSpPr>
          <p:cNvPr id="20" name="Rectangle 19"/>
          <p:cNvSpPr>
            <a:spLocks noChangeArrowheads="1"/>
          </p:cNvSpPr>
          <p:nvPr/>
        </p:nvSpPr>
        <p:spPr bwMode="auto">
          <a:xfrm>
            <a:off x="3097183" y="3284947"/>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6</a:t>
            </a:r>
          </a:p>
        </p:txBody>
      </p:sp>
      <p:sp>
        <p:nvSpPr>
          <p:cNvPr id="21" name="Rectangle 20"/>
          <p:cNvSpPr>
            <a:spLocks noChangeArrowheads="1"/>
          </p:cNvSpPr>
          <p:nvPr/>
        </p:nvSpPr>
        <p:spPr bwMode="auto">
          <a:xfrm>
            <a:off x="2352646" y="3284947"/>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010</a:t>
            </a:r>
          </a:p>
        </p:txBody>
      </p:sp>
      <p:sp>
        <p:nvSpPr>
          <p:cNvPr id="22" name="Rectangle 21"/>
          <p:cNvSpPr>
            <a:spLocks noChangeArrowheads="1"/>
          </p:cNvSpPr>
          <p:nvPr/>
        </p:nvSpPr>
        <p:spPr bwMode="auto">
          <a:xfrm>
            <a:off x="785783" y="3284947"/>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11000</a:t>
            </a:r>
            <a:r>
              <a:rPr lang="en-US" altLang="zh-CN" sz="2100" i="0" dirty="0">
                <a:solidFill>
                  <a:srgbClr val="FF0000"/>
                </a:solidFill>
              </a:rPr>
              <a:t>0</a:t>
            </a:r>
            <a:r>
              <a:rPr lang="en-US" altLang="zh-CN" sz="2100" i="0" dirty="0"/>
              <a:t>0</a:t>
            </a:r>
          </a:p>
        </p:txBody>
      </p:sp>
      <p:sp>
        <p:nvSpPr>
          <p:cNvPr id="23" name="Rectangle 22"/>
          <p:cNvSpPr>
            <a:spLocks noChangeArrowheads="1"/>
          </p:cNvSpPr>
          <p:nvPr/>
        </p:nvSpPr>
        <p:spPr bwMode="auto">
          <a:xfrm>
            <a:off x="3097183" y="2808697"/>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7</a:t>
            </a:r>
          </a:p>
        </p:txBody>
      </p:sp>
      <p:sp>
        <p:nvSpPr>
          <p:cNvPr id="24" name="Rectangle 23"/>
          <p:cNvSpPr>
            <a:spLocks noChangeArrowheads="1"/>
          </p:cNvSpPr>
          <p:nvPr/>
        </p:nvSpPr>
        <p:spPr bwMode="auto">
          <a:xfrm>
            <a:off x="2352646" y="2808697"/>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001</a:t>
            </a:r>
          </a:p>
        </p:txBody>
      </p:sp>
      <p:sp>
        <p:nvSpPr>
          <p:cNvPr id="25" name="Rectangle 24"/>
          <p:cNvSpPr>
            <a:spLocks noChangeArrowheads="1"/>
          </p:cNvSpPr>
          <p:nvPr/>
        </p:nvSpPr>
        <p:spPr bwMode="auto">
          <a:xfrm>
            <a:off x="785783" y="2808697"/>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110001</a:t>
            </a:r>
            <a:r>
              <a:rPr lang="en-US" altLang="zh-CN" sz="2100" i="0" dirty="0">
                <a:solidFill>
                  <a:srgbClr val="FF0000"/>
                </a:solidFill>
              </a:rPr>
              <a:t>1</a:t>
            </a:r>
          </a:p>
        </p:txBody>
      </p:sp>
      <p:sp>
        <p:nvSpPr>
          <p:cNvPr id="26" name="Rectangle 25"/>
          <p:cNvSpPr>
            <a:spLocks noChangeArrowheads="1"/>
          </p:cNvSpPr>
          <p:nvPr/>
        </p:nvSpPr>
        <p:spPr bwMode="auto">
          <a:xfrm>
            <a:off x="3097183" y="2332447"/>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i="0" dirty="0">
                <a:solidFill>
                  <a:srgbClr val="404040"/>
                </a:solidFill>
              </a:rPr>
              <a:t>无</a:t>
            </a:r>
          </a:p>
        </p:txBody>
      </p:sp>
      <p:sp>
        <p:nvSpPr>
          <p:cNvPr id="27" name="Rectangle 26"/>
          <p:cNvSpPr>
            <a:spLocks noChangeArrowheads="1"/>
          </p:cNvSpPr>
          <p:nvPr/>
        </p:nvSpPr>
        <p:spPr bwMode="auto">
          <a:xfrm>
            <a:off x="2352646" y="2332447"/>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a:solidFill>
                  <a:srgbClr val="0000FF"/>
                </a:solidFill>
              </a:rPr>
              <a:t>000</a:t>
            </a:r>
          </a:p>
        </p:txBody>
      </p:sp>
      <p:sp>
        <p:nvSpPr>
          <p:cNvPr id="28" name="Rectangle 27"/>
          <p:cNvSpPr>
            <a:spLocks noChangeArrowheads="1"/>
          </p:cNvSpPr>
          <p:nvPr/>
        </p:nvSpPr>
        <p:spPr bwMode="auto">
          <a:xfrm>
            <a:off x="785783" y="2332447"/>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i="0" dirty="0">
                <a:solidFill>
                  <a:srgbClr val="404040"/>
                </a:solidFill>
              </a:rPr>
              <a:t>1100</a:t>
            </a:r>
            <a:r>
              <a:rPr lang="en-US" altLang="zh-CN" sz="2100" i="0" dirty="0">
                <a:solidFill>
                  <a:srgbClr val="0000FF"/>
                </a:solidFill>
              </a:rPr>
              <a:t>010</a:t>
            </a:r>
          </a:p>
        </p:txBody>
      </p:sp>
      <p:sp>
        <p:nvSpPr>
          <p:cNvPr id="29" name="Rectangle 28"/>
          <p:cNvSpPr>
            <a:spLocks noChangeArrowheads="1"/>
          </p:cNvSpPr>
          <p:nvPr/>
        </p:nvSpPr>
        <p:spPr bwMode="auto">
          <a:xfrm>
            <a:off x="3097183" y="1808572"/>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mn-ea"/>
                <a:ea typeface="+mn-ea"/>
              </a:rPr>
              <a:t>出错位</a:t>
            </a:r>
          </a:p>
        </p:txBody>
      </p:sp>
      <p:sp>
        <p:nvSpPr>
          <p:cNvPr id="30" name="Rectangle 29"/>
          <p:cNvSpPr>
            <a:spLocks noChangeArrowheads="1"/>
          </p:cNvSpPr>
          <p:nvPr/>
        </p:nvSpPr>
        <p:spPr bwMode="auto">
          <a:xfrm>
            <a:off x="2352646" y="1808572"/>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i="0" dirty="0">
                <a:solidFill>
                  <a:schemeClr val="bg1"/>
                </a:solidFill>
                <a:latin typeface="+mn-ea"/>
                <a:ea typeface="+mn-ea"/>
              </a:rPr>
              <a:t>余数</a:t>
            </a:r>
          </a:p>
        </p:txBody>
      </p:sp>
      <p:sp>
        <p:nvSpPr>
          <p:cNvPr id="31" name="Rectangle 30"/>
          <p:cNvSpPr>
            <a:spLocks noChangeArrowheads="1"/>
          </p:cNvSpPr>
          <p:nvPr/>
        </p:nvSpPr>
        <p:spPr bwMode="auto">
          <a:xfrm>
            <a:off x="785783" y="1808572"/>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i="0" dirty="0">
                <a:solidFill>
                  <a:schemeClr val="bg1"/>
                </a:solidFill>
                <a:latin typeface="+mn-ea"/>
                <a:ea typeface="+mn-ea"/>
              </a:rPr>
              <a:t>A</a:t>
            </a:r>
            <a:r>
              <a:rPr lang="en-US" altLang="zh-CN" sz="1800" i="0" baseline="-25000" dirty="0">
                <a:solidFill>
                  <a:schemeClr val="bg1"/>
                </a:solidFill>
                <a:latin typeface="+mn-ea"/>
                <a:ea typeface="+mn-ea"/>
              </a:rPr>
              <a:t>1</a:t>
            </a:r>
            <a:r>
              <a:rPr lang="en-US" altLang="zh-CN" sz="1800" i="0" dirty="0">
                <a:solidFill>
                  <a:schemeClr val="bg1"/>
                </a:solidFill>
                <a:latin typeface="+mn-ea"/>
                <a:ea typeface="+mn-ea"/>
              </a:rPr>
              <a:t>~A</a:t>
            </a:r>
            <a:r>
              <a:rPr lang="en-US" altLang="zh-CN" sz="1800" i="0" baseline="-25000" dirty="0">
                <a:solidFill>
                  <a:schemeClr val="bg1"/>
                </a:solidFill>
                <a:latin typeface="+mn-ea"/>
                <a:ea typeface="+mn-ea"/>
              </a:rPr>
              <a:t>7</a:t>
            </a:r>
            <a:endParaRPr lang="en-US" altLang="zh-CN" sz="1800" i="0" dirty="0">
              <a:solidFill>
                <a:schemeClr val="bg1"/>
              </a:solidFill>
              <a:latin typeface="+mn-ea"/>
              <a:ea typeface="+mn-ea"/>
            </a:endParaRPr>
          </a:p>
        </p:txBody>
      </p:sp>
      <p:sp>
        <p:nvSpPr>
          <p:cNvPr id="32" name="Line 33"/>
          <p:cNvSpPr>
            <a:spLocks noChangeShapeType="1"/>
          </p:cNvSpPr>
          <p:nvPr/>
        </p:nvSpPr>
        <p:spPr bwMode="auto">
          <a:xfrm>
            <a:off x="785783" y="2808697"/>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3" name="Line 36"/>
          <p:cNvSpPr>
            <a:spLocks noChangeShapeType="1"/>
          </p:cNvSpPr>
          <p:nvPr/>
        </p:nvSpPr>
        <p:spPr bwMode="auto">
          <a:xfrm>
            <a:off x="2352646" y="1808572"/>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4" name="Line 37"/>
          <p:cNvSpPr>
            <a:spLocks noChangeShapeType="1"/>
          </p:cNvSpPr>
          <p:nvPr/>
        </p:nvSpPr>
        <p:spPr bwMode="auto">
          <a:xfrm>
            <a:off x="3097183" y="1808572"/>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5" name="Line 39"/>
          <p:cNvSpPr>
            <a:spLocks noChangeShapeType="1"/>
          </p:cNvSpPr>
          <p:nvPr/>
        </p:nvSpPr>
        <p:spPr bwMode="auto">
          <a:xfrm>
            <a:off x="785783" y="3284947"/>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6" name="Line 40"/>
          <p:cNvSpPr>
            <a:spLocks noChangeShapeType="1"/>
          </p:cNvSpPr>
          <p:nvPr/>
        </p:nvSpPr>
        <p:spPr bwMode="auto">
          <a:xfrm>
            <a:off x="785783" y="3761197"/>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7" name="Line 41"/>
          <p:cNvSpPr>
            <a:spLocks noChangeShapeType="1"/>
          </p:cNvSpPr>
          <p:nvPr/>
        </p:nvSpPr>
        <p:spPr bwMode="auto">
          <a:xfrm>
            <a:off x="785783" y="4237447"/>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8" name="Line 42"/>
          <p:cNvSpPr>
            <a:spLocks noChangeShapeType="1"/>
          </p:cNvSpPr>
          <p:nvPr/>
        </p:nvSpPr>
        <p:spPr bwMode="auto">
          <a:xfrm>
            <a:off x="785783" y="4713697"/>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39" name="Line 43"/>
          <p:cNvSpPr>
            <a:spLocks noChangeShapeType="1"/>
          </p:cNvSpPr>
          <p:nvPr/>
        </p:nvSpPr>
        <p:spPr bwMode="auto">
          <a:xfrm>
            <a:off x="785783" y="5189947"/>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0" name="Line 44"/>
          <p:cNvSpPr>
            <a:spLocks noChangeShapeType="1"/>
          </p:cNvSpPr>
          <p:nvPr/>
        </p:nvSpPr>
        <p:spPr bwMode="auto">
          <a:xfrm>
            <a:off x="785783" y="5666197"/>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1" name="Line 400"/>
          <p:cNvSpPr>
            <a:spLocks noChangeShapeType="1"/>
          </p:cNvSpPr>
          <p:nvPr/>
        </p:nvSpPr>
        <p:spPr bwMode="auto">
          <a:xfrm>
            <a:off x="1647647" y="2341972"/>
            <a:ext cx="0" cy="3810000"/>
          </a:xfrm>
          <a:prstGeom prst="line">
            <a:avLst/>
          </a:prstGeom>
          <a:noFill/>
          <a:ln w="12700">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i="0"/>
          </a:p>
        </p:txBody>
      </p:sp>
      <p:sp>
        <p:nvSpPr>
          <p:cNvPr id="42" name="内容占位符 2"/>
          <p:cNvSpPr txBox="1">
            <a:spLocks/>
          </p:cNvSpPr>
          <p:nvPr/>
        </p:nvSpPr>
        <p:spPr>
          <a:xfrm>
            <a:off x="637746" y="915525"/>
            <a:ext cx="11123329" cy="630058"/>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利用</a:t>
            </a:r>
            <a:r>
              <a:rPr lang="en-US" altLang="zh-CN" dirty="0"/>
              <a:t>1</a:t>
            </a:r>
            <a:r>
              <a:rPr lang="zh-CN" altLang="en-US" dirty="0"/>
              <a:t>位错情况下余数的循环特性进行纠错。</a:t>
            </a:r>
          </a:p>
        </p:txBody>
      </p:sp>
      <p:sp>
        <p:nvSpPr>
          <p:cNvPr id="43" name="矩形 42">
            <a:extLst>
              <a:ext uri="{FF2B5EF4-FFF2-40B4-BE49-F238E27FC236}">
                <a16:creationId xmlns:a16="http://schemas.microsoft.com/office/drawing/2014/main" id="{578F6E05-9922-42BA-B625-7CF95912C1E7}"/>
              </a:ext>
            </a:extLst>
          </p:cNvPr>
          <p:cNvSpPr/>
          <p:nvPr/>
        </p:nvSpPr>
        <p:spPr>
          <a:xfrm>
            <a:off x="894854" y="2131184"/>
            <a:ext cx="1385890" cy="246221"/>
          </a:xfrm>
          <a:prstGeom prst="rect">
            <a:avLst/>
          </a:prstGeom>
        </p:spPr>
        <p:txBody>
          <a:bodyPr wrap="square">
            <a:spAutoFit/>
          </a:bodyPr>
          <a:lstStyle/>
          <a:p>
            <a:r>
              <a:rPr lang="en-US" altLang="zh-CN" sz="1000" b="1" dirty="0">
                <a:solidFill>
                  <a:schemeClr val="bg1"/>
                </a:solidFill>
              </a:rPr>
              <a:t>D</a:t>
            </a:r>
            <a:r>
              <a:rPr lang="en-US" altLang="zh-CN" sz="1000" b="1" baseline="-25000" dirty="0">
                <a:solidFill>
                  <a:schemeClr val="bg1"/>
                </a:solidFill>
              </a:rPr>
              <a:t>6 </a:t>
            </a:r>
            <a:r>
              <a:rPr lang="en-US" altLang="zh-CN" sz="1000" b="1" dirty="0">
                <a:solidFill>
                  <a:schemeClr val="bg1"/>
                </a:solidFill>
              </a:rPr>
              <a:t>D</a:t>
            </a:r>
            <a:r>
              <a:rPr lang="en-US" altLang="zh-CN" sz="1000" b="1" baseline="-25000" dirty="0">
                <a:solidFill>
                  <a:schemeClr val="bg1"/>
                </a:solidFill>
              </a:rPr>
              <a:t>5 </a:t>
            </a:r>
            <a:r>
              <a:rPr lang="en-US" altLang="zh-CN" sz="1000" b="1" dirty="0">
                <a:solidFill>
                  <a:schemeClr val="bg1"/>
                </a:solidFill>
              </a:rPr>
              <a:t>D</a:t>
            </a:r>
            <a:r>
              <a:rPr lang="en-US" altLang="zh-CN" sz="1000" b="1" baseline="-25000" dirty="0">
                <a:solidFill>
                  <a:schemeClr val="bg1"/>
                </a:solidFill>
              </a:rPr>
              <a:t>4 </a:t>
            </a:r>
            <a:r>
              <a:rPr lang="en-US" altLang="zh-CN" sz="1000" b="1" dirty="0">
                <a:solidFill>
                  <a:schemeClr val="bg1"/>
                </a:solidFill>
              </a:rPr>
              <a:t>D</a:t>
            </a:r>
            <a:r>
              <a:rPr lang="en-US" altLang="zh-CN" sz="1000" b="1" baseline="-25000" dirty="0">
                <a:solidFill>
                  <a:schemeClr val="bg1"/>
                </a:solidFill>
              </a:rPr>
              <a:t>3 </a:t>
            </a:r>
            <a:r>
              <a:rPr lang="en-US" altLang="zh-CN" sz="1000" b="1" dirty="0">
                <a:solidFill>
                  <a:schemeClr val="bg1"/>
                </a:solidFill>
              </a:rPr>
              <a:t>D</a:t>
            </a:r>
            <a:r>
              <a:rPr lang="en-US" altLang="zh-CN" sz="1000" b="1" baseline="-25000" dirty="0">
                <a:solidFill>
                  <a:schemeClr val="bg1"/>
                </a:solidFill>
              </a:rPr>
              <a:t>2 </a:t>
            </a:r>
            <a:r>
              <a:rPr lang="en-US" altLang="zh-CN" sz="1000" b="1" dirty="0">
                <a:solidFill>
                  <a:schemeClr val="bg1"/>
                </a:solidFill>
              </a:rPr>
              <a:t>D</a:t>
            </a:r>
            <a:r>
              <a:rPr lang="en-US" altLang="zh-CN" sz="1000" b="1" baseline="-25000" dirty="0">
                <a:solidFill>
                  <a:schemeClr val="bg1"/>
                </a:solidFill>
              </a:rPr>
              <a:t>1 </a:t>
            </a:r>
            <a:r>
              <a:rPr lang="en-US" altLang="zh-CN" sz="1000" b="1" dirty="0">
                <a:solidFill>
                  <a:schemeClr val="bg1"/>
                </a:solidFill>
              </a:rPr>
              <a:t>D</a:t>
            </a:r>
            <a:r>
              <a:rPr lang="en-US" altLang="zh-CN" sz="1000" b="1" baseline="-25000" dirty="0">
                <a:solidFill>
                  <a:schemeClr val="bg1"/>
                </a:solidFill>
              </a:rPr>
              <a:t>0</a:t>
            </a:r>
            <a:endParaRPr lang="zh-CN" altLang="en-US" sz="1000" b="1" dirty="0">
              <a:solidFill>
                <a:schemeClr val="bg1"/>
              </a:solidFill>
            </a:endParaRPr>
          </a:p>
        </p:txBody>
      </p:sp>
    </p:spTree>
    <p:extLst>
      <p:ext uri="{BB962C8B-B14F-4D97-AF65-F5344CB8AC3E}">
        <p14:creationId xmlns:p14="http://schemas.microsoft.com/office/powerpoint/2010/main" val="3041070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两位数出错余数与一位错有重叠（见表）</a:t>
            </a:r>
            <a:endParaRPr lang="en-US" altLang="zh-CN" dirty="0"/>
          </a:p>
          <a:p>
            <a:r>
              <a:rPr lang="zh-CN" altLang="en-US" dirty="0"/>
              <a:t>三位错余数有可能为零   如 </a:t>
            </a:r>
            <a:r>
              <a:rPr lang="en-US" altLang="zh-CN" dirty="0"/>
              <a:t>C1</a:t>
            </a:r>
            <a:r>
              <a:rPr lang="zh-CN" altLang="en-US" dirty="0"/>
              <a:t>，</a:t>
            </a:r>
            <a:r>
              <a:rPr lang="en-US" altLang="zh-CN" dirty="0"/>
              <a:t>C2</a:t>
            </a:r>
            <a:r>
              <a:rPr lang="zh-CN" altLang="en-US" dirty="0"/>
              <a:t>，</a:t>
            </a:r>
            <a:r>
              <a:rPr lang="en-US" altLang="zh-CN" dirty="0"/>
              <a:t>C4   </a:t>
            </a:r>
            <a:r>
              <a:rPr lang="zh-CN" altLang="en-US" dirty="0"/>
              <a:t>（无法全部检错）</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549972366"/>
              </p:ext>
            </p:extLst>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extLst>
                    <a:ext uri="{9D8B030D-6E8A-4147-A177-3AD203B41FA5}">
                      <a16:colId xmlns:a16="http://schemas.microsoft.com/office/drawing/2014/main" val="2310481074"/>
                    </a:ext>
                  </a:extLst>
                </a:gridCol>
                <a:gridCol w="1250604">
                  <a:extLst>
                    <a:ext uri="{9D8B030D-6E8A-4147-A177-3AD203B41FA5}">
                      <a16:colId xmlns:a16="http://schemas.microsoft.com/office/drawing/2014/main" val="877872910"/>
                    </a:ext>
                  </a:extLst>
                </a:gridCol>
                <a:gridCol w="1250604">
                  <a:extLst>
                    <a:ext uri="{9D8B030D-6E8A-4147-A177-3AD203B41FA5}">
                      <a16:colId xmlns:a16="http://schemas.microsoft.com/office/drawing/2014/main" val="1871508481"/>
                    </a:ext>
                  </a:extLst>
                </a:gridCol>
                <a:gridCol w="1250604">
                  <a:extLst>
                    <a:ext uri="{9D8B030D-6E8A-4147-A177-3AD203B41FA5}">
                      <a16:colId xmlns:a16="http://schemas.microsoft.com/office/drawing/2014/main" val="3025735419"/>
                    </a:ext>
                  </a:extLst>
                </a:gridCol>
                <a:gridCol w="1250604">
                  <a:extLst>
                    <a:ext uri="{9D8B030D-6E8A-4147-A177-3AD203B41FA5}">
                      <a16:colId xmlns:a16="http://schemas.microsoft.com/office/drawing/2014/main" val="1960722817"/>
                    </a:ext>
                  </a:extLst>
                </a:gridCol>
                <a:gridCol w="1250604">
                  <a:extLst>
                    <a:ext uri="{9D8B030D-6E8A-4147-A177-3AD203B41FA5}">
                      <a16:colId xmlns:a16="http://schemas.microsoft.com/office/drawing/2014/main" val="2487651056"/>
                    </a:ext>
                  </a:extLst>
                </a:gridCol>
                <a:gridCol w="1250604">
                  <a:extLst>
                    <a:ext uri="{9D8B030D-6E8A-4147-A177-3AD203B41FA5}">
                      <a16:colId xmlns:a16="http://schemas.microsoft.com/office/drawing/2014/main" val="3060472592"/>
                    </a:ext>
                  </a:extLst>
                </a:gridCol>
                <a:gridCol w="1250604">
                  <a:extLst>
                    <a:ext uri="{9D8B030D-6E8A-4147-A177-3AD203B41FA5}">
                      <a16:colId xmlns:a16="http://schemas.microsoft.com/office/drawing/2014/main" val="1108971906"/>
                    </a:ext>
                  </a:extLst>
                </a:gridCol>
              </a:tblGrid>
              <a:tr h="453539">
                <a:tc>
                  <a:txBody>
                    <a:bodyPr/>
                    <a:lstStyle/>
                    <a:p>
                      <a:pPr algn="ctr"/>
                      <a:r>
                        <a:rPr lang="zh-CN" altLang="en-US" sz="2000" dirty="0"/>
                        <a:t>处错位</a:t>
                      </a:r>
                      <a:r>
                        <a:rPr lang="en-US" altLang="zh-CN" sz="2000" dirty="0"/>
                        <a:t>/</a:t>
                      </a:r>
                      <a:r>
                        <a:rPr lang="zh-CN" altLang="en-US" sz="2000" dirty="0"/>
                        <a:t>余数</a:t>
                      </a:r>
                    </a:p>
                  </a:txBody>
                  <a:tcPr marL="111832" marR="111832" marT="55916" marB="55916"/>
                </a:tc>
                <a:tc>
                  <a:txBody>
                    <a:bodyPr/>
                    <a:lstStyle/>
                    <a:p>
                      <a:pPr algn="ctr"/>
                      <a:r>
                        <a:rPr lang="en-US" altLang="zh-CN" sz="2200" dirty="0"/>
                        <a:t>C</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9</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a:t>
                      </a:r>
                      <a:r>
                        <a:rPr kumimoji="0" lang="en-US" altLang="zh-CN" sz="2200" b="1" i="0" u="none" strike="noStrike" kern="1200" cap="none" spc="0" normalizeH="0" baseline="0" noProof="0" dirty="0">
                          <a:ln>
                            <a:noFill/>
                          </a:ln>
                          <a:solidFill>
                            <a:srgbClr val="C00000"/>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srgbClr val="C00000"/>
                        </a:solidFill>
                        <a:effectLst/>
                        <a:uLnTx/>
                        <a:uFillTx/>
                        <a:latin typeface="Segoe UI"/>
                        <a:ea typeface="微软雅黑"/>
                        <a:cs typeface="+mn-cs"/>
                      </a:endParaRPr>
                    </a:p>
                  </a:txBody>
                  <a:tcPr marL="111832" marR="111832" marT="55916" marB="55916"/>
                </a:tc>
                <a:extLst>
                  <a:ext uri="{0D108BD9-81ED-4DB2-BD59-A6C34878D82A}">
                    <a16:rowId xmlns:a16="http://schemas.microsoft.com/office/drawing/2014/main"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3</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5</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9</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6</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6</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5</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9</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5</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6</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/6</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3</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/9</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9</a:t>
                      </a:r>
                      <a:endParaRPr lang="zh-CN" altLang="en-US" sz="2200" b="1" dirty="0">
                        <a:solidFill>
                          <a:srgbClr val="C00000"/>
                        </a:solidFill>
                        <a:latin typeface="Consolas" panose="020B0609020204030204" pitchFamily="49" charset="0"/>
                      </a:endParaRPr>
                    </a:p>
                  </a:txBody>
                  <a:tcPr marL="111832" marR="111832" marT="55916" marB="55916"/>
                </a:tc>
                <a:extLst>
                  <a:ext uri="{0D108BD9-81ED-4DB2-BD59-A6C34878D82A}">
                    <a16:rowId xmlns:a16="http://schemas.microsoft.com/office/drawing/2014/main"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/5</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05818898"/>
                  </a:ext>
                </a:extLst>
              </a:tr>
            </a:tbl>
          </a:graphicData>
        </a:graphic>
      </p:graphicFrame>
      <p:sp>
        <p:nvSpPr>
          <p:cNvPr id="6" name="矩形 5">
            <a:extLst>
              <a:ext uri="{FF2B5EF4-FFF2-40B4-BE49-F238E27FC236}">
                <a16:creationId xmlns:a16="http://schemas.microsoft.com/office/drawing/2014/main" id="{4218095F-AE67-4A7D-870C-AF3F3C2C572F}"/>
              </a:ext>
            </a:extLst>
          </p:cNvPr>
          <p:cNvSpPr/>
          <p:nvPr/>
        </p:nvSpPr>
        <p:spPr>
          <a:xfrm>
            <a:off x="2835785" y="4800991"/>
            <a:ext cx="1980029" cy="400110"/>
          </a:xfrm>
          <a:prstGeom prst="rect">
            <a:avLst/>
          </a:prstGeom>
        </p:spPr>
        <p:txBody>
          <a:bodyPr wrap="none">
            <a:spAutoFit/>
          </a:bodyPr>
          <a:lstStyle/>
          <a:p>
            <a:r>
              <a:rPr lang="zh-CN" altLang="en-US" sz="2000" b="1" dirty="0">
                <a:solidFill>
                  <a:srgbClr val="C00000"/>
                </a:solidFill>
              </a:rPr>
              <a:t>两位数出错组合</a:t>
            </a:r>
          </a:p>
        </p:txBody>
      </p:sp>
    </p:spTree>
    <p:extLst>
      <p:ext uri="{BB962C8B-B14F-4D97-AF65-F5344CB8AC3E}">
        <p14:creationId xmlns:p14="http://schemas.microsoft.com/office/powerpoint/2010/main" val="310095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p:txBody>
          <a:bodyPr/>
          <a:lstStyle/>
          <a:p>
            <a:r>
              <a:rPr lang="zh-CN" altLang="en-US" dirty="0"/>
              <a:t>模</a:t>
            </a:r>
            <a:r>
              <a:rPr lang="en-US" altLang="zh-CN" dirty="0"/>
              <a:t>2</a:t>
            </a:r>
            <a:r>
              <a:rPr lang="zh-CN" altLang="en-US" dirty="0"/>
              <a:t>除法满足结合律</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292986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wipe(left)">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wipe(left)">
                                      <p:cBhvr>
                                        <p:cTn id="42" dur="500"/>
                                        <p:tgtEl>
                                          <p:spTgt spid="1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wipe(left)">
                                      <p:cBhvr>
                                        <p:cTn id="51" dur="500"/>
                                        <p:tgtEl>
                                          <p:spTgt spid="1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wipe(left)">
                                      <p:cBhvr>
                                        <p:cTn id="56" dur="500"/>
                                        <p:tgtEl>
                                          <p:spTgt spid="16">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xEl>
                                              <p:pRg st="2" end="2"/>
                                            </p:txEl>
                                          </p:spTgt>
                                        </p:tgtEl>
                                        <p:attrNameLst>
                                          <p:attrName>style.visibility</p:attrName>
                                        </p:attrNameLst>
                                      </p:cBhvr>
                                      <p:to>
                                        <p:strVal val="visible"/>
                                      </p:to>
                                    </p:set>
                                    <p:animEffect transition="in" filter="wipe(left)">
                                      <p:cBhvr>
                                        <p:cTn id="61" dur="500"/>
                                        <p:tgtEl>
                                          <p:spTgt spid="16">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Effect transition="in" filter="wipe(left)">
                                      <p:cBhvr>
                                        <p:cTn id="66" dur="500"/>
                                        <p:tgtEl>
                                          <p:spTgt spid="16">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6">
                                            <p:txEl>
                                              <p:pRg st="4" end="4"/>
                                            </p:txEl>
                                          </p:spTgt>
                                        </p:tgtEl>
                                        <p:attrNameLst>
                                          <p:attrName>style.visibility</p:attrName>
                                        </p:attrNameLst>
                                      </p:cBhvr>
                                      <p:to>
                                        <p:strVal val="visible"/>
                                      </p:to>
                                    </p:set>
                                    <p:animEffect transition="in" filter="wipe(left)">
                                      <p:cBhvr>
                                        <p:cTn id="71" dur="500"/>
                                        <p:tgtEl>
                                          <p:spTgt spid="16">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wipe(left)">
                                      <p:cBhvr>
                                        <p:cTn id="7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码编码情况   </a:t>
            </a:r>
            <a:r>
              <a:rPr lang="en-US" altLang="zh-CN" dirty="0"/>
              <a:t>G(x)=11101</a:t>
            </a:r>
            <a:r>
              <a:rPr lang="zh-CN" altLang="en-US" dirty="0"/>
              <a:t> </a:t>
            </a:r>
          </a:p>
        </p:txBody>
      </p:sp>
      <p:graphicFrame>
        <p:nvGraphicFramePr>
          <p:cNvPr id="4" name="表格 3"/>
          <p:cNvGraphicFramePr>
            <a:graphicFrameLocks noGrp="1"/>
          </p:cNvGraphicFramePr>
          <p:nvPr>
            <p:extLst>
              <p:ext uri="{D42A27DB-BD31-4B8C-83A1-F6EECF244321}">
                <p14:modId xmlns:p14="http://schemas.microsoft.com/office/powerpoint/2010/main" val="1853905777"/>
              </p:ext>
            </p:extLst>
          </p:nvPr>
        </p:nvGraphicFramePr>
        <p:xfrm>
          <a:off x="1726855" y="1172586"/>
          <a:ext cx="8677972" cy="4593519"/>
        </p:xfrm>
        <a:graphic>
          <a:graphicData uri="http://schemas.openxmlformats.org/drawingml/2006/table">
            <a:tbl>
              <a:tblPr firstRow="1" bandRow="1">
                <a:tableStyleId>{5C22544A-7EE6-4342-B048-85BDC9FD1C3A}</a:tableStyleId>
              </a:tblPr>
              <a:tblGrid>
                <a:gridCol w="2460526">
                  <a:extLst>
                    <a:ext uri="{9D8B030D-6E8A-4147-A177-3AD203B41FA5}">
                      <a16:colId xmlns:a16="http://schemas.microsoft.com/office/drawing/2014/main" val="2736890531"/>
                    </a:ext>
                  </a:extLst>
                </a:gridCol>
                <a:gridCol w="2210494">
                  <a:extLst>
                    <a:ext uri="{9D8B030D-6E8A-4147-A177-3AD203B41FA5}">
                      <a16:colId xmlns:a16="http://schemas.microsoft.com/office/drawing/2014/main" val="556003356"/>
                    </a:ext>
                  </a:extLst>
                </a:gridCol>
                <a:gridCol w="4006952">
                  <a:extLst>
                    <a:ext uri="{9D8B030D-6E8A-4147-A177-3AD203B41FA5}">
                      <a16:colId xmlns:a16="http://schemas.microsoft.com/office/drawing/2014/main" val="2666073110"/>
                    </a:ext>
                  </a:extLst>
                </a:gridCol>
              </a:tblGrid>
              <a:tr h="510391">
                <a:tc>
                  <a:txBody>
                    <a:bodyPr/>
                    <a:lstStyle/>
                    <a:p>
                      <a:pPr algn="ctr"/>
                      <a:r>
                        <a:rPr lang="zh-CN" altLang="en-US" sz="2000" b="1" dirty="0"/>
                        <a:t>原始数据</a:t>
                      </a:r>
                    </a:p>
                  </a:txBody>
                  <a:tcPr marL="100029" marR="100029" marT="50015" marB="50015" anchor="ctr" anchorCtr="1"/>
                </a:tc>
                <a:tc>
                  <a:txBody>
                    <a:bodyPr/>
                    <a:lstStyle/>
                    <a:p>
                      <a:pPr algn="ctr"/>
                      <a:r>
                        <a:rPr lang="zh-CN" altLang="en-US" sz="2000" b="1" dirty="0">
                          <a:solidFill>
                            <a:schemeClr val="bg1"/>
                          </a:solidFill>
                        </a:rPr>
                        <a:t>余数</a:t>
                      </a: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p>
                  </a:txBody>
                  <a:tcPr marL="100029" marR="100029" marT="50015" marB="50015" anchor="ctr" anchorCtr="1"/>
                </a:tc>
                <a:extLst>
                  <a:ext uri="{0D108BD9-81ED-4DB2-BD59-A6C34878D82A}">
                    <a16:rowId xmlns:a16="http://schemas.microsoft.com/office/drawing/2014/main" val="3931995783"/>
                  </a:ext>
                </a:extLst>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600" b="0" dirty="0">
                          <a:latin typeface="Consolas" panose="020B0609020204030204" pitchFamily="49" charset="0"/>
                        </a:rPr>
                        <a:t>000 </a:t>
                      </a: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010282816"/>
                  </a:ext>
                </a:extLst>
              </a:tr>
              <a:tr h="510391">
                <a:tc>
                  <a:txBody>
                    <a:bodyPr/>
                    <a:lstStyle/>
                    <a:p>
                      <a:pPr algn="ctr"/>
                      <a:r>
                        <a:rPr lang="en-US" altLang="zh-CN" sz="2600" b="0" dirty="0">
                          <a:latin typeface="Consolas" panose="020B0609020204030204" pitchFamily="49" charset="0"/>
                        </a:rPr>
                        <a:t>001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352958856"/>
                  </a:ext>
                </a:extLst>
              </a:tr>
              <a:tr h="510391">
                <a:tc>
                  <a:txBody>
                    <a:bodyPr/>
                    <a:lstStyle/>
                    <a:p>
                      <a:pPr algn="ctr"/>
                      <a:r>
                        <a:rPr lang="en-US" altLang="zh-CN" sz="2600" b="0" dirty="0">
                          <a:latin typeface="Consolas" panose="020B0609020204030204" pitchFamily="49" charset="0"/>
                        </a:rPr>
                        <a:t>010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0" dirty="0">
                          <a:latin typeface="Consolas" panose="020B0609020204030204" pitchFamily="49" charset="0"/>
                        </a:rPr>
                        <a:t>010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extLst>
                  <a:ext uri="{0D108BD9-81ED-4DB2-BD59-A6C34878D82A}">
                    <a16:rowId xmlns:a16="http://schemas.microsoft.com/office/drawing/2014/main" val="2063094531"/>
                  </a:ext>
                </a:extLst>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011 </a:t>
                      </a: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310782077"/>
                  </a:ext>
                </a:extLst>
              </a:tr>
              <a:tr h="510391">
                <a:tc>
                  <a:txBody>
                    <a:bodyPr/>
                    <a:lstStyle/>
                    <a:p>
                      <a:pPr algn="ctr"/>
                      <a:r>
                        <a:rPr lang="en-US" altLang="zh-CN" sz="2600" b="0" dirty="0">
                          <a:latin typeface="Consolas" panose="020B0609020204030204" pitchFamily="49" charset="0"/>
                        </a:rPr>
                        <a:t>100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100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143074832"/>
                  </a:ext>
                </a:extLst>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101 </a:t>
                      </a: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4247757070"/>
                  </a:ext>
                </a:extLst>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110 </a:t>
                      </a: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82043294"/>
                  </a:ext>
                </a:extLst>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111 </a:t>
                      </a: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extLst>
                  <a:ext uri="{0D108BD9-81ED-4DB2-BD59-A6C34878D82A}">
                    <a16:rowId xmlns:a16="http://schemas.microsoft.com/office/drawing/2014/main" val="2236541375"/>
                  </a:ext>
                </a:extLst>
              </a:tr>
            </a:tbl>
          </a:graphicData>
        </a:graphic>
      </p:graphicFrame>
      <p:sp>
        <p:nvSpPr>
          <p:cNvPr id="5" name="文本框 4"/>
          <p:cNvSpPr txBox="1"/>
          <p:nvPr/>
        </p:nvSpPr>
        <p:spPr>
          <a:xfrm>
            <a:off x="1370701" y="5943099"/>
            <a:ext cx="9322400"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最小码距为</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，可检测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位以下的错误，可检测两位错</a:t>
            </a:r>
            <a:r>
              <a:rPr lang="zh-CN" altLang="en-US" sz="2400" b="1" dirty="0">
                <a:solidFill>
                  <a:srgbClr val="C00000"/>
                </a:solidFill>
                <a:latin typeface="微软雅黑" panose="020B0503020204020204" pitchFamily="34" charset="-122"/>
                <a:ea typeface="微软雅黑" panose="020B0503020204020204" pitchFamily="34" charset="-122"/>
              </a:rPr>
              <a:t>且</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纠正一位错</a:t>
            </a:r>
          </a:p>
        </p:txBody>
      </p:sp>
    </p:spTree>
    <p:extLst>
      <p:ext uri="{BB962C8B-B14F-4D97-AF65-F5344CB8AC3E}">
        <p14:creationId xmlns:p14="http://schemas.microsoft.com/office/powerpoint/2010/main" val="2980447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循环码出错模式</a:t>
            </a:r>
            <a:r>
              <a:rPr lang="en-US" altLang="zh-CN" dirty="0"/>
              <a:t>G(x)=11101</a:t>
            </a:r>
            <a:endParaRPr lang="zh-CN" altLang="en-US" dirty="0"/>
          </a:p>
        </p:txBody>
      </p:sp>
      <p:sp>
        <p:nvSpPr>
          <p:cNvPr id="5" name="Rectangle 2"/>
          <p:cNvSpPr>
            <a:spLocks noChangeArrowheads="1"/>
          </p:cNvSpPr>
          <p:nvPr/>
        </p:nvSpPr>
        <p:spPr bwMode="auto">
          <a:xfrm>
            <a:off x="22098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nvGrpSpPr>
          <p:cNvPr id="6" name="Group 245"/>
          <p:cNvGrpSpPr>
            <a:grpSpLocks/>
          </p:cNvGrpSpPr>
          <p:nvPr/>
        </p:nvGrpSpPr>
        <p:grpSpPr bwMode="auto">
          <a:xfrm>
            <a:off x="2209800" y="3293393"/>
            <a:ext cx="3733800" cy="2381250"/>
            <a:chOff x="0" y="0"/>
            <a:chExt cx="2352" cy="1500"/>
          </a:xfrm>
        </p:grpSpPr>
        <p:sp>
          <p:nvSpPr>
            <p:cNvPr id="7" name="Rectangle 4"/>
            <p:cNvSpPr>
              <a:spLocks noChangeArrowheads="1"/>
            </p:cNvSpPr>
            <p:nvPr/>
          </p:nvSpPr>
          <p:spPr bwMode="auto">
            <a:xfrm>
              <a:off x="1600" y="12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1</a:t>
              </a:r>
            </a:p>
          </p:txBody>
        </p:sp>
        <p:sp>
          <p:nvSpPr>
            <p:cNvPr id="8" name="Rectangle 5"/>
            <p:cNvSpPr>
              <a:spLocks noChangeArrowheads="1"/>
            </p:cNvSpPr>
            <p:nvPr/>
          </p:nvSpPr>
          <p:spPr bwMode="auto">
            <a:xfrm>
              <a:off x="987" y="12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1110</a:t>
              </a:r>
            </a:p>
          </p:txBody>
        </p:sp>
        <p:sp>
          <p:nvSpPr>
            <p:cNvPr id="9" name="Rectangle 6"/>
            <p:cNvSpPr>
              <a:spLocks noChangeArrowheads="1"/>
            </p:cNvSpPr>
            <p:nvPr/>
          </p:nvSpPr>
          <p:spPr bwMode="auto">
            <a:xfrm>
              <a:off x="0" y="12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000000</a:t>
              </a:r>
            </a:p>
          </p:txBody>
        </p:sp>
        <p:sp>
          <p:nvSpPr>
            <p:cNvPr id="10" name="Rectangle 7"/>
            <p:cNvSpPr>
              <a:spLocks noChangeArrowheads="1"/>
            </p:cNvSpPr>
            <p:nvPr/>
          </p:nvSpPr>
          <p:spPr bwMode="auto">
            <a:xfrm>
              <a:off x="1600" y="9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2</a:t>
              </a:r>
            </a:p>
          </p:txBody>
        </p:sp>
        <p:sp>
          <p:nvSpPr>
            <p:cNvPr id="11" name="Rectangle 8"/>
            <p:cNvSpPr>
              <a:spLocks noChangeArrowheads="1"/>
            </p:cNvSpPr>
            <p:nvPr/>
          </p:nvSpPr>
          <p:spPr bwMode="auto">
            <a:xfrm>
              <a:off x="987" y="9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0111</a:t>
              </a:r>
            </a:p>
          </p:txBody>
        </p:sp>
        <p:sp>
          <p:nvSpPr>
            <p:cNvPr id="12" name="Rectangle 9"/>
            <p:cNvSpPr>
              <a:spLocks noChangeArrowheads="1"/>
            </p:cNvSpPr>
            <p:nvPr/>
          </p:nvSpPr>
          <p:spPr bwMode="auto">
            <a:xfrm>
              <a:off x="0" y="9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a:t>
              </a:r>
              <a:r>
                <a:rPr lang="en-US" altLang="zh-CN" sz="2100" dirty="0"/>
                <a:t>00000</a:t>
              </a:r>
            </a:p>
          </p:txBody>
        </p:sp>
        <p:sp>
          <p:nvSpPr>
            <p:cNvPr id="13" name="Rectangle 10"/>
            <p:cNvSpPr>
              <a:spLocks noChangeArrowheads="1"/>
            </p:cNvSpPr>
            <p:nvPr/>
          </p:nvSpPr>
          <p:spPr bwMode="auto">
            <a:xfrm>
              <a:off x="1600" y="6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3</a:t>
              </a:r>
            </a:p>
          </p:txBody>
        </p:sp>
        <p:sp>
          <p:nvSpPr>
            <p:cNvPr id="14" name="Rectangle 11"/>
            <p:cNvSpPr>
              <a:spLocks noChangeArrowheads="1"/>
            </p:cNvSpPr>
            <p:nvPr/>
          </p:nvSpPr>
          <p:spPr bwMode="auto">
            <a:xfrm>
              <a:off x="987" y="6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1101</a:t>
              </a:r>
            </a:p>
          </p:txBody>
        </p:sp>
        <p:sp>
          <p:nvSpPr>
            <p:cNvPr id="15" name="Rectangle 12"/>
            <p:cNvSpPr>
              <a:spLocks noChangeArrowheads="1"/>
            </p:cNvSpPr>
            <p:nvPr/>
          </p:nvSpPr>
          <p:spPr bwMode="auto">
            <a:xfrm>
              <a:off x="0" y="6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a:t>
              </a:r>
              <a:r>
                <a:rPr lang="en-US" altLang="zh-CN" sz="2100" dirty="0"/>
                <a:t>0000</a:t>
              </a:r>
            </a:p>
          </p:txBody>
        </p:sp>
        <p:sp>
          <p:nvSpPr>
            <p:cNvPr id="16" name="Rectangle 13"/>
            <p:cNvSpPr>
              <a:spLocks noChangeArrowheads="1"/>
            </p:cNvSpPr>
            <p:nvPr/>
          </p:nvSpPr>
          <p:spPr bwMode="auto">
            <a:xfrm>
              <a:off x="1600" y="3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4</a:t>
              </a:r>
            </a:p>
          </p:txBody>
        </p:sp>
        <p:sp>
          <p:nvSpPr>
            <p:cNvPr id="17" name="Rectangle 14"/>
            <p:cNvSpPr>
              <a:spLocks noChangeArrowheads="1"/>
            </p:cNvSpPr>
            <p:nvPr/>
          </p:nvSpPr>
          <p:spPr bwMode="auto">
            <a:xfrm>
              <a:off x="987" y="3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1000</a:t>
              </a:r>
            </a:p>
          </p:txBody>
        </p:sp>
        <p:sp>
          <p:nvSpPr>
            <p:cNvPr id="18" name="Rectangle 15"/>
            <p:cNvSpPr>
              <a:spLocks noChangeArrowheads="1"/>
            </p:cNvSpPr>
            <p:nvPr/>
          </p:nvSpPr>
          <p:spPr bwMode="auto">
            <a:xfrm>
              <a:off x="0" y="3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a:t>
              </a:r>
              <a:r>
                <a:rPr lang="en-US" altLang="zh-CN" sz="2100" dirty="0"/>
                <a:t>000</a:t>
              </a:r>
            </a:p>
          </p:txBody>
        </p:sp>
        <p:sp>
          <p:nvSpPr>
            <p:cNvPr id="19" name="Rectangle 16"/>
            <p:cNvSpPr>
              <a:spLocks noChangeArrowheads="1"/>
            </p:cNvSpPr>
            <p:nvPr/>
          </p:nvSpPr>
          <p:spPr bwMode="auto">
            <a:xfrm>
              <a:off x="1600" y="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a:t>
              </a:r>
            </a:p>
          </p:txBody>
        </p:sp>
        <p:sp>
          <p:nvSpPr>
            <p:cNvPr id="20" name="Rectangle 17"/>
            <p:cNvSpPr>
              <a:spLocks noChangeArrowheads="1"/>
            </p:cNvSpPr>
            <p:nvPr/>
          </p:nvSpPr>
          <p:spPr bwMode="auto">
            <a:xfrm>
              <a:off x="987" y="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0100</a:t>
              </a:r>
            </a:p>
          </p:txBody>
        </p:sp>
        <p:sp>
          <p:nvSpPr>
            <p:cNvPr id="21" name="Rectangle 18"/>
            <p:cNvSpPr>
              <a:spLocks noChangeArrowheads="1"/>
            </p:cNvSpPr>
            <p:nvPr/>
          </p:nvSpPr>
          <p:spPr bwMode="auto">
            <a:xfrm>
              <a:off x="0" y="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a:t>
              </a:r>
              <a:r>
                <a:rPr lang="en-US" altLang="zh-CN" sz="2100" dirty="0"/>
                <a:t>00</a:t>
              </a:r>
            </a:p>
          </p:txBody>
        </p:sp>
      </p:grpSp>
      <p:sp>
        <p:nvSpPr>
          <p:cNvPr id="22" name="Rectangle 19"/>
          <p:cNvSpPr>
            <a:spLocks noChangeArrowheads="1"/>
          </p:cNvSpPr>
          <p:nvPr/>
        </p:nvSpPr>
        <p:spPr bwMode="auto">
          <a:xfrm>
            <a:off x="47498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6</a:t>
            </a:r>
          </a:p>
        </p:txBody>
      </p:sp>
      <p:sp>
        <p:nvSpPr>
          <p:cNvPr id="23" name="Rectangle 20"/>
          <p:cNvSpPr>
            <a:spLocks noChangeArrowheads="1"/>
          </p:cNvSpPr>
          <p:nvPr/>
        </p:nvSpPr>
        <p:spPr bwMode="auto">
          <a:xfrm>
            <a:off x="37766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0010</a:t>
            </a:r>
          </a:p>
        </p:txBody>
      </p:sp>
      <p:sp>
        <p:nvSpPr>
          <p:cNvPr id="24" name="Rectangle 21"/>
          <p:cNvSpPr>
            <a:spLocks noChangeArrowheads="1"/>
          </p:cNvSpPr>
          <p:nvPr/>
        </p:nvSpPr>
        <p:spPr bwMode="auto">
          <a:xfrm>
            <a:off x="22098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a:t>
            </a:r>
            <a:r>
              <a:rPr lang="en-US" altLang="zh-CN" sz="2100" dirty="0"/>
              <a:t>0</a:t>
            </a:r>
          </a:p>
        </p:txBody>
      </p:sp>
      <p:sp>
        <p:nvSpPr>
          <p:cNvPr id="25" name="Rectangle 22"/>
          <p:cNvSpPr>
            <a:spLocks noChangeArrowheads="1"/>
          </p:cNvSpPr>
          <p:nvPr/>
        </p:nvSpPr>
        <p:spPr bwMode="auto">
          <a:xfrm>
            <a:off x="47498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7</a:t>
            </a:r>
          </a:p>
        </p:txBody>
      </p:sp>
      <p:sp>
        <p:nvSpPr>
          <p:cNvPr id="26" name="Rectangle 23"/>
          <p:cNvSpPr>
            <a:spLocks noChangeArrowheads="1"/>
          </p:cNvSpPr>
          <p:nvPr/>
        </p:nvSpPr>
        <p:spPr bwMode="auto">
          <a:xfrm>
            <a:off x="37766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0001</a:t>
            </a:r>
          </a:p>
        </p:txBody>
      </p:sp>
      <p:sp>
        <p:nvSpPr>
          <p:cNvPr id="27" name="Rectangle 24"/>
          <p:cNvSpPr>
            <a:spLocks noChangeArrowheads="1"/>
          </p:cNvSpPr>
          <p:nvPr/>
        </p:nvSpPr>
        <p:spPr bwMode="auto">
          <a:xfrm>
            <a:off x="22098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000000</a:t>
            </a:r>
            <a:r>
              <a:rPr lang="en-US" altLang="zh-CN" sz="2100" dirty="0">
                <a:solidFill>
                  <a:srgbClr val="FF0000"/>
                </a:solidFill>
              </a:rPr>
              <a:t>1</a:t>
            </a:r>
            <a:endParaRPr lang="en-US" altLang="zh-CN" sz="2100" dirty="0"/>
          </a:p>
        </p:txBody>
      </p:sp>
      <p:sp>
        <p:nvSpPr>
          <p:cNvPr id="28" name="Rectangle 25"/>
          <p:cNvSpPr>
            <a:spLocks noChangeArrowheads="1"/>
          </p:cNvSpPr>
          <p:nvPr/>
        </p:nvSpPr>
        <p:spPr bwMode="auto">
          <a:xfrm>
            <a:off x="47498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t>无</a:t>
            </a:r>
          </a:p>
        </p:txBody>
      </p:sp>
      <p:sp>
        <p:nvSpPr>
          <p:cNvPr id="29" name="Rectangle 26"/>
          <p:cNvSpPr>
            <a:spLocks noChangeArrowheads="1"/>
          </p:cNvSpPr>
          <p:nvPr/>
        </p:nvSpPr>
        <p:spPr bwMode="auto">
          <a:xfrm>
            <a:off x="37766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0000</a:t>
            </a:r>
          </a:p>
        </p:txBody>
      </p:sp>
      <p:sp>
        <p:nvSpPr>
          <p:cNvPr id="30" name="Rectangle 27"/>
          <p:cNvSpPr>
            <a:spLocks noChangeArrowheads="1"/>
          </p:cNvSpPr>
          <p:nvPr/>
        </p:nvSpPr>
        <p:spPr bwMode="auto">
          <a:xfrm>
            <a:off x="22098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33CC"/>
                </a:solidFill>
              </a:rPr>
              <a:t>0000</a:t>
            </a:r>
          </a:p>
        </p:txBody>
      </p:sp>
      <p:sp>
        <p:nvSpPr>
          <p:cNvPr id="31" name="Rectangle 28"/>
          <p:cNvSpPr>
            <a:spLocks noChangeArrowheads="1"/>
          </p:cNvSpPr>
          <p:nvPr/>
        </p:nvSpPr>
        <p:spPr bwMode="auto">
          <a:xfrm>
            <a:off x="47498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出错位</a:t>
            </a:r>
          </a:p>
        </p:txBody>
      </p:sp>
      <p:sp>
        <p:nvSpPr>
          <p:cNvPr id="32" name="Rectangle 29"/>
          <p:cNvSpPr>
            <a:spLocks noChangeArrowheads="1"/>
          </p:cNvSpPr>
          <p:nvPr/>
        </p:nvSpPr>
        <p:spPr bwMode="auto">
          <a:xfrm>
            <a:off x="37766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33" name="Rectangle 30"/>
          <p:cNvSpPr>
            <a:spLocks noChangeArrowheads="1"/>
          </p:cNvSpPr>
          <p:nvPr/>
        </p:nvSpPr>
        <p:spPr bwMode="auto">
          <a:xfrm>
            <a:off x="22098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微软雅黑" panose="020B0503020204020204" pitchFamily="34" charset="-122"/>
                <a:ea typeface="微软雅黑" panose="020B0503020204020204" pitchFamily="34" charset="-122"/>
              </a:rPr>
              <a:t>A</a:t>
            </a:r>
            <a:r>
              <a:rPr lang="en-US" altLang="zh-CN" sz="2000" baseline="-25000">
                <a:solidFill>
                  <a:schemeClr val="bg1"/>
                </a:solidFill>
                <a:latin typeface="微软雅黑" panose="020B0503020204020204" pitchFamily="34" charset="-122"/>
                <a:ea typeface="微软雅黑" panose="020B0503020204020204" pitchFamily="34" charset="-122"/>
              </a:rPr>
              <a:t>1</a:t>
            </a:r>
            <a:r>
              <a:rPr lang="en-US" altLang="zh-CN" sz="2000">
                <a:solidFill>
                  <a:schemeClr val="bg1"/>
                </a:solidFill>
                <a:latin typeface="微软雅黑" panose="020B0503020204020204" pitchFamily="34" charset="-122"/>
                <a:ea typeface="微软雅黑" panose="020B0503020204020204" pitchFamily="34" charset="-122"/>
              </a:rPr>
              <a:t>~A</a:t>
            </a:r>
            <a:r>
              <a:rPr lang="en-US" altLang="zh-CN" sz="2000" baseline="-25000">
                <a:solidFill>
                  <a:schemeClr val="bg1"/>
                </a:solidFill>
                <a:latin typeface="微软雅黑" panose="020B0503020204020204" pitchFamily="34" charset="-122"/>
                <a:ea typeface="微软雅黑" panose="020B0503020204020204" pitchFamily="34" charset="-122"/>
              </a:rPr>
              <a:t>7</a:t>
            </a:r>
            <a:endParaRPr lang="en-US" altLang="zh-CN" sz="2000">
              <a:solidFill>
                <a:schemeClr val="bg1"/>
              </a:solidFill>
              <a:latin typeface="微软雅黑" panose="020B0503020204020204" pitchFamily="34" charset="-122"/>
              <a:ea typeface="微软雅黑" panose="020B0503020204020204" pitchFamily="34" charset="-122"/>
            </a:endParaRPr>
          </a:p>
        </p:txBody>
      </p:sp>
      <p:sp>
        <p:nvSpPr>
          <p:cNvPr id="34" name="Line 33"/>
          <p:cNvSpPr>
            <a:spLocks noChangeShapeType="1"/>
          </p:cNvSpPr>
          <p:nvPr/>
        </p:nvSpPr>
        <p:spPr bwMode="auto">
          <a:xfrm>
            <a:off x="37766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5" name="Line 34"/>
          <p:cNvSpPr>
            <a:spLocks noChangeShapeType="1"/>
          </p:cNvSpPr>
          <p:nvPr/>
        </p:nvSpPr>
        <p:spPr bwMode="auto">
          <a:xfrm>
            <a:off x="47498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6" name="Rectangle 215"/>
          <p:cNvSpPr>
            <a:spLocks noChangeArrowheads="1"/>
          </p:cNvSpPr>
          <p:nvPr/>
        </p:nvSpPr>
        <p:spPr bwMode="auto">
          <a:xfrm>
            <a:off x="63246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Rectangle 216"/>
          <p:cNvSpPr>
            <a:spLocks noChangeArrowheads="1"/>
          </p:cNvSpPr>
          <p:nvPr/>
        </p:nvSpPr>
        <p:spPr bwMode="auto">
          <a:xfrm>
            <a:off x="8864600" y="5198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1+2+3</a:t>
            </a:r>
          </a:p>
        </p:txBody>
      </p:sp>
      <p:sp>
        <p:nvSpPr>
          <p:cNvPr id="38" name="Rectangle 217"/>
          <p:cNvSpPr>
            <a:spLocks noChangeArrowheads="1"/>
          </p:cNvSpPr>
          <p:nvPr/>
        </p:nvSpPr>
        <p:spPr bwMode="auto">
          <a:xfrm>
            <a:off x="7891464" y="5198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0100</a:t>
            </a:r>
          </a:p>
        </p:txBody>
      </p:sp>
      <p:sp>
        <p:nvSpPr>
          <p:cNvPr id="39" name="Rectangle 218"/>
          <p:cNvSpPr>
            <a:spLocks noChangeArrowheads="1"/>
          </p:cNvSpPr>
          <p:nvPr/>
        </p:nvSpPr>
        <p:spPr bwMode="auto">
          <a:xfrm>
            <a:off x="6324601" y="5198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111</a:t>
            </a:r>
            <a:r>
              <a:rPr lang="en-US" altLang="zh-CN" sz="2100" dirty="0"/>
              <a:t>0000</a:t>
            </a:r>
          </a:p>
        </p:txBody>
      </p:sp>
      <p:sp>
        <p:nvSpPr>
          <p:cNvPr id="40" name="Rectangle 219"/>
          <p:cNvSpPr>
            <a:spLocks noChangeArrowheads="1"/>
          </p:cNvSpPr>
          <p:nvPr/>
        </p:nvSpPr>
        <p:spPr bwMode="auto">
          <a:xfrm>
            <a:off x="8864600" y="4722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5+6+7</a:t>
            </a:r>
          </a:p>
        </p:txBody>
      </p:sp>
      <p:sp>
        <p:nvSpPr>
          <p:cNvPr id="41" name="Rectangle 220"/>
          <p:cNvSpPr>
            <a:spLocks noChangeArrowheads="1"/>
          </p:cNvSpPr>
          <p:nvPr/>
        </p:nvSpPr>
        <p:spPr bwMode="auto">
          <a:xfrm>
            <a:off x="7891464" y="4722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0111</a:t>
            </a:r>
          </a:p>
        </p:txBody>
      </p:sp>
      <p:sp>
        <p:nvSpPr>
          <p:cNvPr id="42" name="Rectangle 221"/>
          <p:cNvSpPr>
            <a:spLocks noChangeArrowheads="1"/>
          </p:cNvSpPr>
          <p:nvPr/>
        </p:nvSpPr>
        <p:spPr bwMode="auto">
          <a:xfrm>
            <a:off x="6324601" y="4722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111</a:t>
            </a:r>
          </a:p>
        </p:txBody>
      </p:sp>
      <p:sp>
        <p:nvSpPr>
          <p:cNvPr id="43" name="Rectangle 222"/>
          <p:cNvSpPr>
            <a:spLocks noChangeArrowheads="1"/>
          </p:cNvSpPr>
          <p:nvPr/>
        </p:nvSpPr>
        <p:spPr bwMode="auto">
          <a:xfrm>
            <a:off x="8864600" y="42458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1+6</a:t>
            </a:r>
          </a:p>
        </p:txBody>
      </p:sp>
      <p:sp>
        <p:nvSpPr>
          <p:cNvPr id="44" name="Rectangle 223"/>
          <p:cNvSpPr>
            <a:spLocks noChangeArrowheads="1"/>
          </p:cNvSpPr>
          <p:nvPr/>
        </p:nvSpPr>
        <p:spPr bwMode="auto">
          <a:xfrm>
            <a:off x="7891464" y="4245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45" name="Rectangle 224"/>
          <p:cNvSpPr>
            <a:spLocks noChangeArrowheads="1"/>
          </p:cNvSpPr>
          <p:nvPr/>
        </p:nvSpPr>
        <p:spPr bwMode="auto">
          <a:xfrm>
            <a:off x="6324601" y="4245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0000</a:t>
            </a:r>
            <a:r>
              <a:rPr lang="en-US" altLang="zh-CN" sz="2100" dirty="0">
                <a:solidFill>
                  <a:schemeClr val="accent2"/>
                </a:solidFill>
              </a:rPr>
              <a:t>0</a:t>
            </a:r>
            <a:r>
              <a:rPr lang="en-US" altLang="zh-CN" sz="2100" dirty="0">
                <a:solidFill>
                  <a:srgbClr val="FF0000"/>
                </a:solidFill>
              </a:rPr>
              <a:t>1</a:t>
            </a:r>
          </a:p>
        </p:txBody>
      </p:sp>
      <p:sp>
        <p:nvSpPr>
          <p:cNvPr id="46" name="Rectangle 225"/>
          <p:cNvSpPr>
            <a:spLocks noChangeArrowheads="1"/>
          </p:cNvSpPr>
          <p:nvPr/>
        </p:nvSpPr>
        <p:spPr bwMode="auto">
          <a:xfrm>
            <a:off x="8864600" y="3769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2+3</a:t>
            </a:r>
          </a:p>
        </p:txBody>
      </p:sp>
      <p:sp>
        <p:nvSpPr>
          <p:cNvPr id="47" name="Rectangle 226"/>
          <p:cNvSpPr>
            <a:spLocks noChangeArrowheads="1"/>
          </p:cNvSpPr>
          <p:nvPr/>
        </p:nvSpPr>
        <p:spPr bwMode="auto">
          <a:xfrm>
            <a:off x="7891464" y="3769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1010</a:t>
            </a:r>
          </a:p>
        </p:txBody>
      </p:sp>
      <p:sp>
        <p:nvSpPr>
          <p:cNvPr id="48" name="Rectangle 227"/>
          <p:cNvSpPr>
            <a:spLocks noChangeArrowheads="1"/>
          </p:cNvSpPr>
          <p:nvPr/>
        </p:nvSpPr>
        <p:spPr bwMode="auto">
          <a:xfrm>
            <a:off x="6324601" y="3769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11</a:t>
            </a:r>
            <a:r>
              <a:rPr lang="en-US" altLang="zh-CN" sz="2100" dirty="0"/>
              <a:t>0000</a:t>
            </a:r>
          </a:p>
        </p:txBody>
      </p:sp>
      <p:sp>
        <p:nvSpPr>
          <p:cNvPr id="49" name="Rectangle 228"/>
          <p:cNvSpPr>
            <a:spLocks noChangeArrowheads="1"/>
          </p:cNvSpPr>
          <p:nvPr/>
        </p:nvSpPr>
        <p:spPr bwMode="auto">
          <a:xfrm>
            <a:off x="8864600" y="3293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3+4</a:t>
            </a:r>
          </a:p>
        </p:txBody>
      </p:sp>
      <p:sp>
        <p:nvSpPr>
          <p:cNvPr id="50" name="Rectangle 229"/>
          <p:cNvSpPr>
            <a:spLocks noChangeArrowheads="1"/>
          </p:cNvSpPr>
          <p:nvPr/>
        </p:nvSpPr>
        <p:spPr bwMode="auto">
          <a:xfrm>
            <a:off x="7891464" y="3293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0101</a:t>
            </a:r>
          </a:p>
        </p:txBody>
      </p:sp>
      <p:sp>
        <p:nvSpPr>
          <p:cNvPr id="51" name="Rectangle 230"/>
          <p:cNvSpPr>
            <a:spLocks noChangeArrowheads="1"/>
          </p:cNvSpPr>
          <p:nvPr/>
        </p:nvSpPr>
        <p:spPr bwMode="auto">
          <a:xfrm>
            <a:off x="6324601" y="3293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11</a:t>
            </a:r>
            <a:r>
              <a:rPr lang="en-US" altLang="zh-CN" sz="2100" dirty="0"/>
              <a:t>000</a:t>
            </a:r>
          </a:p>
        </p:txBody>
      </p:sp>
      <p:sp>
        <p:nvSpPr>
          <p:cNvPr id="52" name="Rectangle 231"/>
          <p:cNvSpPr>
            <a:spLocks noChangeArrowheads="1"/>
          </p:cNvSpPr>
          <p:nvPr/>
        </p:nvSpPr>
        <p:spPr bwMode="auto">
          <a:xfrm>
            <a:off x="88646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4+5</a:t>
            </a:r>
          </a:p>
        </p:txBody>
      </p:sp>
      <p:sp>
        <p:nvSpPr>
          <p:cNvPr id="53" name="Rectangle 232"/>
          <p:cNvSpPr>
            <a:spLocks noChangeArrowheads="1"/>
          </p:cNvSpPr>
          <p:nvPr/>
        </p:nvSpPr>
        <p:spPr bwMode="auto">
          <a:xfrm>
            <a:off x="78914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p>
        </p:txBody>
      </p:sp>
      <p:sp>
        <p:nvSpPr>
          <p:cNvPr id="54" name="Rectangle 233"/>
          <p:cNvSpPr>
            <a:spLocks noChangeArrowheads="1"/>
          </p:cNvSpPr>
          <p:nvPr/>
        </p:nvSpPr>
        <p:spPr bwMode="auto">
          <a:xfrm>
            <a:off x="63246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11</a:t>
            </a:r>
            <a:r>
              <a:rPr lang="en-US" altLang="zh-CN" sz="2100" dirty="0"/>
              <a:t>00</a:t>
            </a:r>
          </a:p>
        </p:txBody>
      </p:sp>
      <p:sp>
        <p:nvSpPr>
          <p:cNvPr id="55" name="Rectangle 234"/>
          <p:cNvSpPr>
            <a:spLocks noChangeArrowheads="1"/>
          </p:cNvSpPr>
          <p:nvPr/>
        </p:nvSpPr>
        <p:spPr bwMode="auto">
          <a:xfrm>
            <a:off x="88646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5+6</a:t>
            </a:r>
          </a:p>
        </p:txBody>
      </p:sp>
      <p:sp>
        <p:nvSpPr>
          <p:cNvPr id="56" name="Rectangle 235"/>
          <p:cNvSpPr>
            <a:spLocks noChangeArrowheads="1"/>
          </p:cNvSpPr>
          <p:nvPr/>
        </p:nvSpPr>
        <p:spPr bwMode="auto">
          <a:xfrm>
            <a:off x="78914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0110</a:t>
            </a:r>
          </a:p>
        </p:txBody>
      </p:sp>
      <p:sp>
        <p:nvSpPr>
          <p:cNvPr id="57" name="Rectangle 236"/>
          <p:cNvSpPr>
            <a:spLocks noChangeArrowheads="1"/>
          </p:cNvSpPr>
          <p:nvPr/>
        </p:nvSpPr>
        <p:spPr bwMode="auto">
          <a:xfrm>
            <a:off x="63246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a:t>
            </a:r>
            <a:r>
              <a:rPr lang="en-US" altLang="zh-CN" sz="2100" dirty="0"/>
              <a:t>0</a:t>
            </a:r>
          </a:p>
        </p:txBody>
      </p:sp>
      <p:sp>
        <p:nvSpPr>
          <p:cNvPr id="58" name="Rectangle 237"/>
          <p:cNvSpPr>
            <a:spLocks noChangeArrowheads="1"/>
          </p:cNvSpPr>
          <p:nvPr/>
        </p:nvSpPr>
        <p:spPr bwMode="auto">
          <a:xfrm>
            <a:off x="88646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6+7</a:t>
            </a:r>
          </a:p>
        </p:txBody>
      </p:sp>
      <p:sp>
        <p:nvSpPr>
          <p:cNvPr id="59" name="Rectangle 238"/>
          <p:cNvSpPr>
            <a:spLocks noChangeArrowheads="1"/>
          </p:cNvSpPr>
          <p:nvPr/>
        </p:nvSpPr>
        <p:spPr bwMode="auto">
          <a:xfrm>
            <a:off x="78914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0011</a:t>
            </a:r>
          </a:p>
        </p:txBody>
      </p:sp>
      <p:sp>
        <p:nvSpPr>
          <p:cNvPr id="60" name="Rectangle 239"/>
          <p:cNvSpPr>
            <a:spLocks noChangeArrowheads="1"/>
          </p:cNvSpPr>
          <p:nvPr/>
        </p:nvSpPr>
        <p:spPr bwMode="auto">
          <a:xfrm>
            <a:off x="63246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11</a:t>
            </a:r>
          </a:p>
        </p:txBody>
      </p:sp>
      <p:sp>
        <p:nvSpPr>
          <p:cNvPr id="61" name="Rectangle 240"/>
          <p:cNvSpPr>
            <a:spLocks noChangeArrowheads="1"/>
          </p:cNvSpPr>
          <p:nvPr/>
        </p:nvSpPr>
        <p:spPr bwMode="auto">
          <a:xfrm>
            <a:off x="88646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p>
        </p:txBody>
      </p:sp>
      <p:sp>
        <p:nvSpPr>
          <p:cNvPr id="62" name="Rectangle 241"/>
          <p:cNvSpPr>
            <a:spLocks noChangeArrowheads="1"/>
          </p:cNvSpPr>
          <p:nvPr/>
        </p:nvSpPr>
        <p:spPr bwMode="auto">
          <a:xfrm>
            <a:off x="78914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p>
        </p:txBody>
      </p:sp>
      <p:sp>
        <p:nvSpPr>
          <p:cNvPr id="63" name="Rectangle 242"/>
          <p:cNvSpPr>
            <a:spLocks noChangeArrowheads="1"/>
          </p:cNvSpPr>
          <p:nvPr/>
        </p:nvSpPr>
        <p:spPr bwMode="auto">
          <a:xfrm>
            <a:off x="63246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solidFill>
                  <a:schemeClr val="bg1"/>
                </a:solidFill>
                <a:latin typeface="微软雅黑" panose="020B0503020204020204" pitchFamily="34" charset="-122"/>
                <a:ea typeface="微软雅黑" panose="020B0503020204020204" pitchFamily="34" charset="-122"/>
              </a:rPr>
              <a:t>A</a:t>
            </a:r>
            <a:r>
              <a:rPr lang="en-US" altLang="zh-CN" sz="1800" baseline="-25000">
                <a:solidFill>
                  <a:schemeClr val="bg1"/>
                </a:solidFill>
                <a:latin typeface="微软雅黑" panose="020B0503020204020204" pitchFamily="34" charset="-122"/>
                <a:ea typeface="微软雅黑" panose="020B0503020204020204" pitchFamily="34" charset="-122"/>
              </a:rPr>
              <a:t>7</a:t>
            </a:r>
            <a:r>
              <a:rPr lang="en-US" altLang="zh-CN" sz="1800">
                <a:solidFill>
                  <a:schemeClr val="bg1"/>
                </a:solidFill>
                <a:latin typeface="微软雅黑" panose="020B0503020204020204" pitchFamily="34" charset="-122"/>
                <a:ea typeface="微软雅黑" panose="020B0503020204020204" pitchFamily="34" charset="-122"/>
              </a:rPr>
              <a:t>~A</a:t>
            </a:r>
            <a:r>
              <a:rPr lang="en-US" altLang="zh-CN" sz="1800" baseline="-25000">
                <a:solidFill>
                  <a:schemeClr val="bg1"/>
                </a:solidFill>
                <a:latin typeface="微软雅黑" panose="020B0503020204020204" pitchFamily="34" charset="-122"/>
                <a:ea typeface="微软雅黑" panose="020B0503020204020204" pitchFamily="34" charset="-122"/>
              </a:rPr>
              <a:t>1</a:t>
            </a:r>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64" name="Line 243"/>
          <p:cNvSpPr>
            <a:spLocks noChangeShapeType="1"/>
          </p:cNvSpPr>
          <p:nvPr/>
        </p:nvSpPr>
        <p:spPr bwMode="auto">
          <a:xfrm>
            <a:off x="7891463"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44"/>
          <p:cNvSpPr>
            <a:spLocks noChangeShapeType="1"/>
          </p:cNvSpPr>
          <p:nvPr/>
        </p:nvSpPr>
        <p:spPr bwMode="auto">
          <a:xfrm>
            <a:off x="8864600" y="1340769"/>
            <a:ext cx="0" cy="4333875"/>
          </a:xfrm>
          <a:prstGeom prst="line">
            <a:avLst/>
          </a:prstGeom>
          <a:noFill/>
          <a:ln w="28575">
            <a:solidFill>
              <a:schemeClr val="accent2"/>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46"/>
          <p:cNvSpPr>
            <a:spLocks noChangeShapeType="1"/>
          </p:cNvSpPr>
          <p:nvPr/>
        </p:nvSpPr>
        <p:spPr bwMode="auto">
          <a:xfrm>
            <a:off x="28956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47"/>
          <p:cNvSpPr>
            <a:spLocks noChangeShapeType="1"/>
          </p:cNvSpPr>
          <p:nvPr/>
        </p:nvSpPr>
        <p:spPr bwMode="auto">
          <a:xfrm>
            <a:off x="7010400" y="1874168"/>
            <a:ext cx="0" cy="3810000"/>
          </a:xfrm>
          <a:prstGeom prst="line">
            <a:avLst/>
          </a:prstGeom>
          <a:noFill/>
          <a:ln w="28575">
            <a:solidFill>
              <a:srgbClr val="33CC33"/>
            </a:solidFill>
            <a:prstDash val="sysDot"/>
            <a:round/>
            <a:headEnd/>
            <a:tailE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 name="文本框 2"/>
          <p:cNvSpPr txBox="1"/>
          <p:nvPr/>
        </p:nvSpPr>
        <p:spPr>
          <a:xfrm>
            <a:off x="2046784" y="5929585"/>
            <a:ext cx="8956638"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两位错和一位错余数无重叠，可检测两位错，且纠正一位错</a:t>
            </a:r>
          </a:p>
        </p:txBody>
      </p:sp>
      <p:sp>
        <p:nvSpPr>
          <p:cNvPr id="68" name="矩形 67"/>
          <p:cNvSpPr/>
          <p:nvPr/>
        </p:nvSpPr>
        <p:spPr>
          <a:xfrm>
            <a:off x="7975002" y="423807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975002" y="280932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3800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500"/>
                                        <p:tgtEl>
                                          <p:spTgt spid="5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left)">
                                      <p:cBhvr>
                                        <p:cTn id="105" dur="500"/>
                                        <p:tgtEl>
                                          <p:spTgt spid="5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left)">
                                      <p:cBhvr>
                                        <p:cTn id="108" dur="500"/>
                                        <p:tgtEl>
                                          <p:spTgt spid="4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down)">
                                      <p:cBhvr>
                                        <p:cTn id="122" dur="500"/>
                                        <p:tgtEl>
                                          <p:spTgt spid="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00"/>
                                        <p:tgtEl>
                                          <p:spTgt spid="4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left)">
                                      <p:cBhvr>
                                        <p:cTn id="133" dur="500"/>
                                        <p:tgtEl>
                                          <p:spTgt spid="4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down)">
                                      <p:cBhvr>
                                        <p:cTn id="144" dur="500"/>
                                        <p:tgtEl>
                                          <p:spTgt spid="39"/>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down)">
                                      <p:cBhvr>
                                        <p:cTn id="147" dur="500"/>
                                        <p:tgtEl>
                                          <p:spTgt spid="3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down)">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left)">
                                      <p:cBhvr>
                                        <p:cTn id="155" dur="500"/>
                                        <p:tgtEl>
                                          <p:spTgt spid="68"/>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wipe(left)">
                                      <p:cBhvr>
                                        <p:cTn id="1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P spid="68" grpId="0" animBg="1"/>
      <p:bldP spid="6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码多位错余数情况</a:t>
            </a:r>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两位数出错余数与一位错均不同（见表）</a:t>
            </a:r>
            <a:endParaRPr lang="en-US" altLang="zh-CN" dirty="0"/>
          </a:p>
          <a:p>
            <a:r>
              <a:rPr lang="zh-CN" altLang="en-US" dirty="0"/>
              <a:t>三位错余数均不为零，但可能和一位错相同</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46601367"/>
              </p:ext>
            </p:extLst>
          </p:nvPr>
        </p:nvGraphicFramePr>
        <p:xfrm>
          <a:off x="914403" y="2503546"/>
          <a:ext cx="10300002" cy="3628312"/>
        </p:xfrm>
        <a:graphic>
          <a:graphicData uri="http://schemas.openxmlformats.org/drawingml/2006/table">
            <a:tbl>
              <a:tblPr firstRow="1" bandRow="1">
                <a:tableStyleId>{5C22544A-7EE6-4342-B048-85BDC9FD1C3A}</a:tableStyleId>
              </a:tblPr>
              <a:tblGrid>
                <a:gridCol w="1687286">
                  <a:extLst>
                    <a:ext uri="{9D8B030D-6E8A-4147-A177-3AD203B41FA5}">
                      <a16:colId xmlns:a16="http://schemas.microsoft.com/office/drawing/2014/main" val="2310481074"/>
                    </a:ext>
                  </a:extLst>
                </a:gridCol>
                <a:gridCol w="1230388">
                  <a:extLst>
                    <a:ext uri="{9D8B030D-6E8A-4147-A177-3AD203B41FA5}">
                      <a16:colId xmlns:a16="http://schemas.microsoft.com/office/drawing/2014/main" val="877872910"/>
                    </a:ext>
                  </a:extLst>
                </a:gridCol>
                <a:gridCol w="1230388">
                  <a:extLst>
                    <a:ext uri="{9D8B030D-6E8A-4147-A177-3AD203B41FA5}">
                      <a16:colId xmlns:a16="http://schemas.microsoft.com/office/drawing/2014/main" val="1871508481"/>
                    </a:ext>
                  </a:extLst>
                </a:gridCol>
                <a:gridCol w="1230388">
                  <a:extLst>
                    <a:ext uri="{9D8B030D-6E8A-4147-A177-3AD203B41FA5}">
                      <a16:colId xmlns:a16="http://schemas.microsoft.com/office/drawing/2014/main" val="3025735419"/>
                    </a:ext>
                  </a:extLst>
                </a:gridCol>
                <a:gridCol w="1230388">
                  <a:extLst>
                    <a:ext uri="{9D8B030D-6E8A-4147-A177-3AD203B41FA5}">
                      <a16:colId xmlns:a16="http://schemas.microsoft.com/office/drawing/2014/main" val="1960722817"/>
                    </a:ext>
                  </a:extLst>
                </a:gridCol>
                <a:gridCol w="1230388">
                  <a:extLst>
                    <a:ext uri="{9D8B030D-6E8A-4147-A177-3AD203B41FA5}">
                      <a16:colId xmlns:a16="http://schemas.microsoft.com/office/drawing/2014/main" val="2487651056"/>
                    </a:ext>
                  </a:extLst>
                </a:gridCol>
                <a:gridCol w="1230388">
                  <a:extLst>
                    <a:ext uri="{9D8B030D-6E8A-4147-A177-3AD203B41FA5}">
                      <a16:colId xmlns:a16="http://schemas.microsoft.com/office/drawing/2014/main" val="3060472592"/>
                    </a:ext>
                  </a:extLst>
                </a:gridCol>
                <a:gridCol w="1230388">
                  <a:extLst>
                    <a:ext uri="{9D8B030D-6E8A-4147-A177-3AD203B41FA5}">
                      <a16:colId xmlns:a16="http://schemas.microsoft.com/office/drawing/2014/main" val="1108971906"/>
                    </a:ext>
                  </a:extLst>
                </a:gridCol>
              </a:tblGrid>
              <a:tr h="453539">
                <a:tc>
                  <a:txBody>
                    <a:bodyPr/>
                    <a:lstStyle/>
                    <a:p>
                      <a:pPr algn="ctr"/>
                      <a:r>
                        <a:rPr lang="zh-CN" altLang="en-US" sz="2000" dirty="0"/>
                        <a:t>处错位</a:t>
                      </a:r>
                      <a:r>
                        <a:rPr lang="en-US" altLang="zh-CN" sz="2000" dirty="0"/>
                        <a:t>/</a:t>
                      </a:r>
                      <a:r>
                        <a:rPr lang="zh-CN" altLang="en-US" sz="2000" dirty="0"/>
                        <a:t>余数</a:t>
                      </a:r>
                    </a:p>
                  </a:txBody>
                  <a:tcPr marL="111832" marR="111832" marT="55916" marB="55916"/>
                </a:tc>
                <a:tc>
                  <a:txBody>
                    <a:bodyPr/>
                    <a:lstStyle/>
                    <a:p>
                      <a:pPr algn="ctr"/>
                      <a:r>
                        <a:rPr lang="en-US" altLang="zh-CN" sz="2200" dirty="0"/>
                        <a:t>C</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2</a:t>
                      </a:r>
                      <a:r>
                        <a:rPr lang="en-US" altLang="zh-CN" sz="2200" dirty="0"/>
                        <a:t>/2</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3</a:t>
                      </a:r>
                      <a:r>
                        <a:rPr lang="en-US" altLang="zh-CN" sz="2200" dirty="0"/>
                        <a:t>/4</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4</a:t>
                      </a:r>
                      <a:r>
                        <a:rPr lang="en-US" altLang="zh-CN" sz="2200" dirty="0"/>
                        <a:t>/8</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t>C</a:t>
                      </a:r>
                      <a:r>
                        <a:rPr lang="en-US" altLang="zh-CN" sz="2200" baseline="-25000" dirty="0"/>
                        <a:t>5</a:t>
                      </a:r>
                      <a:r>
                        <a:rPr lang="en-US" altLang="zh-CN" sz="2200" dirty="0"/>
                        <a:t>/13</a:t>
                      </a:r>
                      <a:endParaRPr lang="zh-CN" altLang="en-US" sz="2200" dirty="0"/>
                    </a:p>
                  </a:txBody>
                  <a:tcPr marL="111832" marR="111832" marT="55916" marB="55916"/>
                </a:tc>
                <a:tc>
                  <a:txBody>
                    <a:bodyPr/>
                    <a:lstStyle/>
                    <a:p>
                      <a:pPr algn="ctr"/>
                      <a:r>
                        <a:rPr lang="en-US" altLang="zh-CN" sz="2200" dirty="0"/>
                        <a:t>C</a:t>
                      </a:r>
                      <a:r>
                        <a:rPr lang="en-US" altLang="zh-CN" sz="2200" baseline="-25000" dirty="0"/>
                        <a:t>6</a:t>
                      </a:r>
                      <a:r>
                        <a:rPr lang="en-US" altLang="zh-CN" sz="2200" dirty="0"/>
                        <a:t>/7</a:t>
                      </a:r>
                      <a:endParaRPr lang="zh-CN" altLang="en-US" sz="2200" dirty="0"/>
                    </a:p>
                  </a:txBody>
                  <a:tcPr marL="111832" marR="111832" marT="55916" marB="55916"/>
                </a:tc>
                <a:tc>
                  <a:txBody>
                    <a:bodyPr/>
                    <a:lstStyle/>
                    <a:p>
                      <a:pPr algn="ctr"/>
                      <a:r>
                        <a:rPr lang="en-US" altLang="zh-CN" sz="2200" dirty="0"/>
                        <a:t>C</a:t>
                      </a:r>
                      <a:r>
                        <a:rPr lang="en-US" altLang="zh-CN" sz="2200" baseline="-25000" dirty="0"/>
                        <a:t>7</a:t>
                      </a:r>
                      <a:r>
                        <a:rPr lang="en-US" altLang="zh-CN" sz="2200" dirty="0"/>
                        <a:t>/14</a:t>
                      </a:r>
                      <a:endParaRPr lang="zh-CN" altLang="en-US" sz="2200" dirty="0"/>
                    </a:p>
                  </a:txBody>
                  <a:tcPr marL="111832" marR="111832" marT="55916" marB="55916"/>
                </a:tc>
                <a:extLst>
                  <a:ext uri="{0D108BD9-81ED-4DB2-BD59-A6C34878D82A}">
                    <a16:rowId xmlns:a16="http://schemas.microsoft.com/office/drawing/2014/main" val="165077670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1</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9</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6</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97464494"/>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2</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/2</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6</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87614420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3</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12</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9</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3572718169"/>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4</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/8</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15</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6</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9175976"/>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5</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/13</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10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3</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3535833825"/>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6</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/7</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9</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2915251317"/>
                  </a:ext>
                </a:extLst>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C</a:t>
                      </a:r>
                      <a:r>
                        <a:rPr kumimoji="0" lang="en-US" altLang="zh-CN" sz="2200" b="1" i="0" u="none" strike="noStrike" kern="1200" cap="none" spc="0" normalizeH="0" baseline="-25000" noProof="0" dirty="0">
                          <a:ln>
                            <a:noFill/>
                          </a:ln>
                          <a:solidFill>
                            <a:prstClr val="white"/>
                          </a:solidFill>
                          <a:effectLst/>
                          <a:uLnTx/>
                          <a:uFillTx/>
                          <a:latin typeface="Segoe UI"/>
                          <a:ea typeface="微软雅黑"/>
                          <a:cs typeface="+mn-cs"/>
                        </a:rPr>
                        <a:t>7</a:t>
                      </a:r>
                      <a:r>
                        <a:rPr kumimoji="0" lang="en-US" altLang="zh-CN" sz="2200" b="1" i="0" u="none" strike="noStrike" kern="1200" cap="none" spc="0" normalizeH="0" baseline="0" noProof="0" dirty="0">
                          <a:ln>
                            <a:noFill/>
                          </a:ln>
                          <a:solidFill>
                            <a:prstClr val="white"/>
                          </a:solidFill>
                          <a:effectLst/>
                          <a:uLnTx/>
                          <a:uFillTx/>
                          <a:latin typeface="Segoe UI"/>
                          <a:ea typeface="微软雅黑"/>
                          <a:cs typeface="+mn-cs"/>
                        </a:rPr>
                        <a:t>/14</a:t>
                      </a:r>
                      <a:endParaRPr kumimoji="0" lang="zh-CN" altLang="en-US" sz="2200" b="1" i="0" u="none" strike="noStrike" kern="1200" cap="none" spc="0" normalizeH="0" baseline="0" noProof="0" dirty="0">
                        <a:ln>
                          <a:noFill/>
                        </a:ln>
                        <a:solidFill>
                          <a:prstClr val="white"/>
                        </a:solidFill>
                        <a:effectLst/>
                        <a:uLnTx/>
                        <a:uFillTx/>
                        <a:latin typeface="Segoe UI"/>
                        <a:ea typeface="微软雅黑"/>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latin typeface="Consolas" panose="020B0609020204030204" pitchFamily="49" charset="0"/>
                        </a:rPr>
                        <a:t>0</a:t>
                      </a:r>
                      <a:endParaRPr lang="zh-CN" altLang="en-US" sz="2200" b="1" dirty="0">
                        <a:latin typeface="Consolas" panose="020B0609020204030204" pitchFamily="49" charset="0"/>
                      </a:endParaRPr>
                    </a:p>
                  </a:txBody>
                  <a:tcPr marL="111832" marR="111832" marT="55916" marB="55916"/>
                </a:tc>
                <a:extLst>
                  <a:ext uri="{0D108BD9-81ED-4DB2-BD59-A6C34878D82A}">
                    <a16:rowId xmlns:a16="http://schemas.microsoft.com/office/drawing/2014/main" val="4105818898"/>
                  </a:ext>
                </a:extLst>
              </a:tr>
            </a:tbl>
          </a:graphicData>
        </a:graphic>
      </p:graphicFrame>
      <p:sp>
        <p:nvSpPr>
          <p:cNvPr id="4" name="矩形 3">
            <a:extLst>
              <a:ext uri="{FF2B5EF4-FFF2-40B4-BE49-F238E27FC236}">
                <a16:creationId xmlns:a16="http://schemas.microsoft.com/office/drawing/2014/main" id="{FF79630F-9881-4088-A46E-49A1A81E0FB2}"/>
              </a:ext>
            </a:extLst>
          </p:cNvPr>
          <p:cNvSpPr/>
          <p:nvPr/>
        </p:nvSpPr>
        <p:spPr>
          <a:xfrm>
            <a:off x="2944645" y="4800991"/>
            <a:ext cx="1980029" cy="400110"/>
          </a:xfrm>
          <a:prstGeom prst="rect">
            <a:avLst/>
          </a:prstGeom>
        </p:spPr>
        <p:txBody>
          <a:bodyPr wrap="none">
            <a:spAutoFit/>
          </a:bodyPr>
          <a:lstStyle/>
          <a:p>
            <a:r>
              <a:rPr lang="zh-CN" altLang="en-US" sz="2000" b="1" dirty="0">
                <a:solidFill>
                  <a:srgbClr val="C00000"/>
                </a:solidFill>
              </a:rPr>
              <a:t>两位数出错组合</a:t>
            </a:r>
          </a:p>
        </p:txBody>
      </p:sp>
    </p:spTree>
    <p:extLst>
      <p:ext uri="{BB962C8B-B14F-4D97-AF65-F5344CB8AC3E}">
        <p14:creationId xmlns:p14="http://schemas.microsoft.com/office/powerpoint/2010/main" val="36850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2.4.1 </a:t>
            </a:r>
            <a:r>
              <a:rPr lang="zh-CN" altLang="zh-CN" dirty="0"/>
              <a:t>码距概念</a:t>
            </a:r>
            <a:endParaRPr lang="zh-CN" altLang="en-US" dirty="0"/>
          </a:p>
        </p:txBody>
      </p:sp>
      <p:sp>
        <p:nvSpPr>
          <p:cNvPr id="3" name="内容占位符 2"/>
          <p:cNvSpPr>
            <a:spLocks noGrp="1"/>
          </p:cNvSpPr>
          <p:nvPr>
            <p:ph idx="1"/>
          </p:nvPr>
        </p:nvSpPr>
        <p:spPr>
          <a:xfrm>
            <a:off x="487822" y="942764"/>
            <a:ext cx="10803955" cy="5385300"/>
          </a:xfrm>
        </p:spPr>
        <p:txBody>
          <a:bodyPr>
            <a:normAutofit fontScale="92500" lnSpcReduction="20000"/>
          </a:bodyPr>
          <a:lstStyle/>
          <a:p>
            <a:pPr>
              <a:lnSpc>
                <a:spcPct val="150000"/>
              </a:lnSpc>
            </a:pPr>
            <a:r>
              <a:rPr lang="zh-CN" altLang="en-US" b="1" dirty="0"/>
              <a:t>码距：任意</a:t>
            </a:r>
            <a:r>
              <a:rPr lang="zh-CN" altLang="en-US" dirty="0"/>
              <a:t>两个合法编码间不同的二进制位数的最小值。</a:t>
            </a:r>
            <a:r>
              <a:rPr lang="zh-CN" altLang="en-US" b="1" dirty="0"/>
              <a:t>最小码距</a:t>
            </a:r>
            <a:endParaRPr lang="en-US" altLang="zh-CN" b="1" dirty="0"/>
          </a:p>
          <a:p>
            <a:pPr lvl="1">
              <a:lnSpc>
                <a:spcPct val="150000"/>
              </a:lnSpc>
            </a:pPr>
            <a:r>
              <a:rPr lang="en-US" altLang="zh-CN" dirty="0"/>
              <a:t>00</a:t>
            </a:r>
            <a:r>
              <a:rPr lang="en-US" altLang="zh-CN" dirty="0">
                <a:solidFill>
                  <a:srgbClr val="0066FF"/>
                </a:solidFill>
              </a:rPr>
              <a:t>1</a:t>
            </a:r>
            <a:r>
              <a:rPr lang="en-US" altLang="zh-CN" dirty="0"/>
              <a:t>1</a:t>
            </a:r>
            <a:r>
              <a:rPr lang="zh-CN" altLang="en-US" dirty="0"/>
              <a:t>与</a:t>
            </a:r>
            <a:r>
              <a:rPr lang="en-US" altLang="zh-CN" dirty="0"/>
              <a:t>00</a:t>
            </a:r>
            <a:r>
              <a:rPr lang="en-US" altLang="zh-CN" dirty="0">
                <a:solidFill>
                  <a:srgbClr val="0066FF"/>
                </a:solidFill>
              </a:rPr>
              <a:t>0</a:t>
            </a:r>
            <a:r>
              <a:rPr lang="en-US" altLang="zh-CN" dirty="0"/>
              <a:t>1</a:t>
            </a:r>
            <a:r>
              <a:rPr lang="zh-CN" altLang="en-US" dirty="0"/>
              <a:t>的码距为</a:t>
            </a:r>
            <a:r>
              <a:rPr lang="en-US" altLang="zh-CN" dirty="0"/>
              <a:t>1</a:t>
            </a:r>
            <a:r>
              <a:rPr lang="zh-CN" altLang="en-US" dirty="0"/>
              <a:t>，一位错时无法识别。</a:t>
            </a:r>
            <a:endParaRPr lang="en-US" altLang="zh-CN" dirty="0"/>
          </a:p>
          <a:p>
            <a:pPr lvl="1">
              <a:lnSpc>
                <a:spcPct val="150000"/>
              </a:lnSpc>
            </a:pPr>
            <a:r>
              <a:rPr lang="en-US" altLang="zh-CN" dirty="0"/>
              <a:t>0000</a:t>
            </a:r>
            <a:r>
              <a:rPr lang="zh-CN" altLang="en-US" dirty="0"/>
              <a:t>、</a:t>
            </a:r>
            <a:r>
              <a:rPr lang="en-US" altLang="zh-CN" dirty="0"/>
              <a:t>0011</a:t>
            </a:r>
            <a:r>
              <a:rPr lang="zh-CN" altLang="en-US" dirty="0"/>
              <a:t>、</a:t>
            </a:r>
            <a:r>
              <a:rPr lang="en-US" altLang="zh-CN" dirty="0"/>
              <a:t>0101</a:t>
            </a:r>
            <a:r>
              <a:rPr lang="zh-CN" altLang="en-US" dirty="0"/>
              <a:t>、</a:t>
            </a:r>
            <a:r>
              <a:rPr lang="en-US" altLang="zh-CN" dirty="0"/>
              <a:t>0110</a:t>
            </a:r>
            <a:r>
              <a:rPr lang="zh-CN" altLang="en-US" dirty="0"/>
              <a:t>、</a:t>
            </a:r>
            <a:r>
              <a:rPr lang="en-US" altLang="zh-CN" dirty="0"/>
              <a:t>1001</a:t>
            </a:r>
            <a:r>
              <a:rPr lang="zh-CN" altLang="en-US" dirty="0"/>
              <a:t>、</a:t>
            </a:r>
            <a:r>
              <a:rPr lang="en-US" altLang="zh-CN" dirty="0"/>
              <a:t>1010</a:t>
            </a:r>
            <a:r>
              <a:rPr lang="zh-CN" altLang="en-US" dirty="0"/>
              <a:t>、</a:t>
            </a:r>
            <a:r>
              <a:rPr lang="en-US" altLang="zh-CN" dirty="0"/>
              <a:t>1100</a:t>
            </a:r>
            <a:r>
              <a:rPr lang="zh-CN" altLang="en-US" dirty="0"/>
              <a:t>、</a:t>
            </a:r>
            <a:r>
              <a:rPr lang="en-US" altLang="zh-CN" dirty="0"/>
              <a:t>1111</a:t>
            </a:r>
            <a:r>
              <a:rPr lang="zh-CN" altLang="en-US" dirty="0"/>
              <a:t>编码的码距是</a:t>
            </a:r>
            <a:r>
              <a:rPr lang="en-US" altLang="zh-CN" dirty="0"/>
              <a:t>2</a:t>
            </a:r>
            <a:r>
              <a:rPr lang="zh-CN" altLang="en-US" dirty="0"/>
              <a:t>，任何编码的任何一位发生改变，都变成无效编码，容易识别。</a:t>
            </a:r>
          </a:p>
          <a:p>
            <a:pPr>
              <a:lnSpc>
                <a:spcPct val="150000"/>
              </a:lnSpc>
            </a:pPr>
            <a:r>
              <a:rPr lang="zh-CN" altLang="en-US" sz="2800" dirty="0"/>
              <a:t>码距计算：异或运算结果中</a:t>
            </a:r>
            <a:r>
              <a:rPr lang="en-US" altLang="zh-CN" sz="2800" dirty="0"/>
              <a:t>1</a:t>
            </a:r>
            <a:r>
              <a:rPr lang="zh-CN" altLang="en-US" sz="2800" dirty="0"/>
              <a:t>的个数就是码距。如</a:t>
            </a:r>
            <a:r>
              <a:rPr lang="en-US" altLang="zh-CN" sz="2800" dirty="0"/>
              <a:t>110⊕011=101   2</a:t>
            </a:r>
            <a:r>
              <a:rPr lang="zh-CN" altLang="en-US" sz="2800" dirty="0"/>
              <a:t>个一，码距是</a:t>
            </a:r>
            <a:r>
              <a:rPr lang="en-US" altLang="zh-CN" sz="2800" dirty="0"/>
              <a:t>2</a:t>
            </a:r>
            <a:r>
              <a:rPr lang="zh-CN" altLang="en-US" sz="2800" dirty="0"/>
              <a:t>。</a:t>
            </a:r>
            <a:endParaRPr lang="en-US" altLang="zh-CN" dirty="0"/>
          </a:p>
          <a:p>
            <a:pPr eaLnBrk="1" hangingPunct="1">
              <a:lnSpc>
                <a:spcPct val="150000"/>
              </a:lnSpc>
            </a:pPr>
            <a:r>
              <a:rPr lang="zh-CN" altLang="en-US" dirty="0"/>
              <a:t>码距越大，抗干扰能力、纠错能力越强，数据冗余越大，编码效率越低</a:t>
            </a:r>
          </a:p>
          <a:p>
            <a:pPr eaLnBrk="1" hangingPunct="1">
              <a:lnSpc>
                <a:spcPct val="150000"/>
              </a:lnSpc>
            </a:pPr>
            <a:r>
              <a:rPr lang="zh-CN" altLang="en-US" dirty="0"/>
              <a:t>选择码距应考虑信息出错概率和系统容错率</a:t>
            </a:r>
          </a:p>
          <a:p>
            <a:pPr lvl="1">
              <a:lnSpc>
                <a:spcPct val="150000"/>
              </a:lnSpc>
            </a:pPr>
            <a:r>
              <a:rPr lang="zh-CN" altLang="en-US" dirty="0"/>
              <a:t>奇偶校验  最小码距为</a:t>
            </a:r>
            <a:r>
              <a:rPr lang="en-US" altLang="zh-CN" dirty="0"/>
              <a:t>2</a:t>
            </a:r>
            <a:endParaRPr lang="zh-CN" altLang="en-US" dirty="0"/>
          </a:p>
          <a:p>
            <a:pPr lvl="1">
              <a:lnSpc>
                <a:spcPct val="150000"/>
              </a:lnSpc>
            </a:pPr>
            <a:r>
              <a:rPr lang="zh-CN" altLang="en-US" dirty="0"/>
              <a:t>海明码     最小码距为</a:t>
            </a:r>
            <a:r>
              <a:rPr lang="en-US" altLang="zh-CN" dirty="0"/>
              <a:t>3</a:t>
            </a:r>
          </a:p>
          <a:p>
            <a:endParaRPr lang="zh-CN" altLang="en-US" dirty="0"/>
          </a:p>
        </p:txBody>
      </p:sp>
    </p:spTree>
    <p:extLst>
      <p:ext uri="{BB962C8B-B14F-4D97-AF65-F5344CB8AC3E}">
        <p14:creationId xmlns:p14="http://schemas.microsoft.com/office/powerpoint/2010/main" val="425001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常见生成多项式与应用</a:t>
            </a:r>
          </a:p>
        </p:txBody>
      </p:sp>
      <p:graphicFrame>
        <p:nvGraphicFramePr>
          <p:cNvPr id="3" name="表格 2"/>
          <p:cNvGraphicFramePr>
            <a:graphicFrameLocks noGrp="1"/>
          </p:cNvGraphicFramePr>
          <p:nvPr/>
        </p:nvGraphicFramePr>
        <p:xfrm>
          <a:off x="919606" y="1020728"/>
          <a:ext cx="10340272" cy="5486401"/>
        </p:xfrm>
        <a:graphic>
          <a:graphicData uri="http://schemas.openxmlformats.org/drawingml/2006/table">
            <a:tbl>
              <a:tblPr firstRow="1" firstCol="1" bandRow="1">
                <a:tableStyleId>{5C22544A-7EE6-4342-B048-85BDC9FD1C3A}</a:tableStyleId>
              </a:tblPr>
              <a:tblGrid>
                <a:gridCol w="2635177">
                  <a:extLst>
                    <a:ext uri="{9D8B030D-6E8A-4147-A177-3AD203B41FA5}">
                      <a16:colId xmlns:a16="http://schemas.microsoft.com/office/drawing/2014/main" val="588304324"/>
                    </a:ext>
                  </a:extLst>
                </a:gridCol>
                <a:gridCol w="3519266">
                  <a:extLst>
                    <a:ext uri="{9D8B030D-6E8A-4147-A177-3AD203B41FA5}">
                      <a16:colId xmlns:a16="http://schemas.microsoft.com/office/drawing/2014/main" val="3318216347"/>
                    </a:ext>
                  </a:extLst>
                </a:gridCol>
                <a:gridCol w="4185829">
                  <a:extLst>
                    <a:ext uri="{9D8B030D-6E8A-4147-A177-3AD203B41FA5}">
                      <a16:colId xmlns:a16="http://schemas.microsoft.com/office/drawing/2014/main" val="2200107536"/>
                    </a:ext>
                  </a:extLst>
                </a:gridCol>
              </a:tblGrid>
              <a:tr h="452684">
                <a:tc>
                  <a:txBody>
                    <a:bodyPr/>
                    <a:lstStyle/>
                    <a:p>
                      <a:pPr indent="95250" algn="ctr">
                        <a:lnSpc>
                          <a:spcPct val="130000"/>
                        </a:lnSpc>
                        <a:spcAft>
                          <a:spcPts val="0"/>
                        </a:spcAft>
                      </a:pPr>
                      <a:r>
                        <a:rPr lang="en-US" sz="2000" kern="0" dirty="0">
                          <a:effectLst/>
                          <a:latin typeface="微软雅黑" panose="020B0503020204020204" pitchFamily="34" charset="-122"/>
                          <a:ea typeface="微软雅黑" panose="020B0503020204020204" pitchFamily="34" charset="-122"/>
                        </a:rPr>
                        <a:t>CRC</a:t>
                      </a:r>
                      <a:r>
                        <a:rPr lang="zh-CN" sz="2000" kern="0" dirty="0">
                          <a:effectLst/>
                          <a:latin typeface="微软雅黑" panose="020B0503020204020204" pitchFamily="34" charset="-122"/>
                          <a:ea typeface="微软雅黑" panose="020B0503020204020204" pitchFamily="34" charset="-122"/>
                        </a:rPr>
                        <a:t>编码</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用途</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多项表达式</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val="4024498000"/>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CRC-1</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D2DEEF"/>
                    </a:solidFill>
                  </a:tcPr>
                </a:tc>
                <a:tc>
                  <a:txBody>
                    <a:bodyPr/>
                    <a:lstStyle/>
                    <a:p>
                      <a:pPr indent="95250" algn="ctr">
                        <a:lnSpc>
                          <a:spcPct val="130000"/>
                        </a:lnSpc>
                        <a:spcAft>
                          <a:spcPts val="0"/>
                        </a:spcAft>
                      </a:pPr>
                      <a:r>
                        <a:rPr lang="zh-CN" sz="1800" kern="0" dirty="0">
                          <a:effectLst/>
                          <a:latin typeface="微软雅黑" panose="020B0503020204020204" pitchFamily="34" charset="-122"/>
                          <a:ea typeface="微软雅黑" panose="020B0503020204020204" pitchFamily="34" charset="-122"/>
                        </a:rPr>
                        <a:t>奇偶校验</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859575101"/>
                  </a:ext>
                </a:extLst>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CRC-3</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GSM</a:t>
                      </a:r>
                      <a:r>
                        <a:rPr lang="zh-CN" sz="1800" kern="0" dirty="0">
                          <a:effectLst/>
                          <a:latin typeface="微软雅黑" panose="020B0503020204020204" pitchFamily="34" charset="-122"/>
                          <a:ea typeface="微软雅黑" panose="020B0503020204020204" pitchFamily="34" charset="-122"/>
                        </a:rPr>
                        <a:t>移动网络</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386861234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CRC-4</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67804289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CRC-5-ITU</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 </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756866799"/>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CRC-5-EPC</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zh-CN" sz="1800" kern="0">
                          <a:effectLst/>
                          <a:latin typeface="微软雅黑" panose="020B0503020204020204" pitchFamily="34" charset="-122"/>
                          <a:ea typeface="微软雅黑" panose="020B0503020204020204" pitchFamily="34" charset="-122"/>
                        </a:rPr>
                        <a:t>二代</a:t>
                      </a:r>
                      <a:r>
                        <a:rPr lang="en-US" sz="1800" kern="0">
                          <a:effectLst/>
                          <a:latin typeface="微软雅黑" panose="020B0503020204020204" pitchFamily="34" charset="-122"/>
                          <a:ea typeface="微软雅黑" panose="020B0503020204020204" pitchFamily="34" charset="-122"/>
                        </a:rPr>
                        <a:t>RFID</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478188744"/>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CRC-5-USB</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令牌包</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364772513"/>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CRC-6-GSM</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a:effectLst/>
                          <a:latin typeface="微软雅黑" panose="020B0503020204020204" pitchFamily="34" charset="-122"/>
                          <a:ea typeface="微软雅黑" panose="020B0503020204020204" pitchFamily="34" charset="-122"/>
                        </a:rPr>
                        <a:t>GSM</a:t>
                      </a:r>
                      <a:r>
                        <a:rPr lang="zh-CN" sz="1800" kern="0">
                          <a:effectLst/>
                          <a:latin typeface="微软雅黑" panose="020B0503020204020204" pitchFamily="34" charset="-122"/>
                          <a:ea typeface="微软雅黑" panose="020B0503020204020204" pitchFamily="34" charset="-122"/>
                        </a:rPr>
                        <a:t>移动网络</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1493150031"/>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CRC-7</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MMC/SD</a:t>
                      </a:r>
                      <a:r>
                        <a:rPr lang="zh-CN" sz="1800" kern="0" dirty="0">
                          <a:effectLst/>
                          <a:latin typeface="微软雅黑" panose="020B0503020204020204" pitchFamily="34" charset="-122"/>
                          <a:ea typeface="微软雅黑" panose="020B0503020204020204" pitchFamily="34" charset="-122"/>
                        </a:rPr>
                        <a:t>卡</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179610295"/>
                  </a:ext>
                </a:extLst>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CRC-16-CCITT</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a:t>
                      </a:r>
                      <a:r>
                        <a:rPr lang="en-US" sz="1800" kern="0" dirty="0" err="1">
                          <a:effectLst/>
                          <a:latin typeface="微软雅黑" panose="020B0503020204020204" pitchFamily="34" charset="-122"/>
                          <a:ea typeface="微软雅黑" panose="020B0503020204020204" pitchFamily="34" charset="-122"/>
                        </a:rPr>
                        <a:t>bluetooth</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15</a:t>
                      </a: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2</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3408996772"/>
                  </a:ext>
                </a:extLst>
              </a:tr>
              <a:tr h="959561">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CRC-32</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3345" algn="ctr">
                        <a:spcAft>
                          <a:spcPts val="0"/>
                        </a:spcAft>
                      </a:pPr>
                      <a:r>
                        <a:rPr lang="en-US" sz="1800" kern="0" dirty="0" err="1">
                          <a:effectLst/>
                          <a:latin typeface="微软雅黑" panose="020B0503020204020204" pitchFamily="34" charset="-122"/>
                          <a:ea typeface="微软雅黑" panose="020B0503020204020204" pitchFamily="34" charset="-122"/>
                        </a:rPr>
                        <a:t>Ehernet</a:t>
                      </a:r>
                      <a:r>
                        <a:rPr lang="zh-CN" sz="1800" kern="0" dirty="0">
                          <a:effectLst/>
                          <a:latin typeface="微软雅黑" panose="020B0503020204020204" pitchFamily="34" charset="-122"/>
                          <a:ea typeface="微软雅黑" panose="020B0503020204020204" pitchFamily="34" charset="-122"/>
                        </a:rPr>
                        <a:t>，</a:t>
                      </a:r>
                      <a:r>
                        <a:rPr lang="en-US" sz="1800" kern="0" dirty="0">
                          <a:effectLst/>
                          <a:latin typeface="微软雅黑" panose="020B0503020204020204" pitchFamily="34" charset="-122"/>
                          <a:ea typeface="微软雅黑" panose="020B0503020204020204" pitchFamily="34" charset="-122"/>
                        </a:rPr>
                        <a:t>SATA</a:t>
                      </a:r>
                      <a:endParaRPr lang="zh-CN" sz="2000" kern="100" dirty="0">
                        <a:effectLst/>
                        <a:latin typeface="微软雅黑" panose="020B0503020204020204" pitchFamily="34" charset="-122"/>
                        <a:ea typeface="微软雅黑" panose="020B0503020204020204" pitchFamily="34" charset="-122"/>
                      </a:endParaRPr>
                    </a:p>
                    <a:p>
                      <a:pPr indent="93345" algn="ctr">
                        <a:spcAft>
                          <a:spcPts val="0"/>
                        </a:spcAft>
                      </a:pPr>
                      <a:r>
                        <a:rPr lang="en-US" sz="1800" kern="0" dirty="0">
                          <a:effectLst/>
                          <a:latin typeface="微软雅黑" panose="020B0503020204020204" pitchFamily="34" charset="-122"/>
                          <a:ea typeface="微软雅黑" panose="020B0503020204020204" pitchFamily="34" charset="-122"/>
                        </a:rPr>
                        <a:t>MPEG-2,PKZIP,Gzip…</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12</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11</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10</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8</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extLst>
                  <a:ext uri="{0D108BD9-81ED-4DB2-BD59-A6C34878D82A}">
                    <a16:rowId xmlns:a16="http://schemas.microsoft.com/office/drawing/2014/main" val="2680410819"/>
                  </a:ext>
                </a:extLst>
              </a:tr>
            </a:tbl>
          </a:graphicData>
        </a:graphic>
      </p:graphicFrame>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132899" y="2957056"/>
            <a:ext cx="2172006" cy="1626713"/>
          </a:xfrm>
          <a:prstGeom prst="rect">
            <a:avLst/>
          </a:prstGeom>
        </p:spPr>
      </p:pic>
    </p:spTree>
    <p:extLst>
      <p:ext uri="{BB962C8B-B14F-4D97-AF65-F5344CB8AC3E}">
        <p14:creationId xmlns:p14="http://schemas.microsoft.com/office/powerpoint/2010/main" val="2906691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r>
              <a:rPr lang="en-US" altLang="zh-CN" dirty="0"/>
              <a:t>Ethernet CRC-32</a:t>
            </a:r>
            <a:endParaRPr lang="zh-CN" altLang="en-US" dirty="0"/>
          </a:p>
        </p:txBody>
      </p:sp>
      <p:sp>
        <p:nvSpPr>
          <p:cNvPr id="3" name="内容占位符 2"/>
          <p:cNvSpPr>
            <a:spLocks noGrp="1"/>
          </p:cNvSpPr>
          <p:nvPr>
            <p:ph idx="1"/>
          </p:nvPr>
        </p:nvSpPr>
        <p:spPr>
          <a:xfrm>
            <a:off x="487822" y="953397"/>
            <a:ext cx="11196178" cy="5637024"/>
          </a:xfrm>
        </p:spPr>
        <p:txBody>
          <a:bodyPr/>
          <a:lstStyle/>
          <a:p>
            <a:pPr eaLnBrk="1" hangingPunct="1">
              <a:lnSpc>
                <a:spcPct val="150000"/>
              </a:lnSpc>
            </a:pPr>
            <a:r>
              <a:rPr lang="en-US" altLang="zh-CN" sz="2300" b="1" dirty="0">
                <a:ea typeface="宋体" panose="02010600030101010101" pitchFamily="2" charset="-122"/>
              </a:rPr>
              <a:t>CRC-16</a:t>
            </a:r>
            <a:r>
              <a:rPr lang="en-US" altLang="zh-CN" sz="2300" dirty="0">
                <a:ea typeface="宋体" panose="02010600030101010101" pitchFamily="2" charset="-122"/>
              </a:rPr>
              <a:t>:   G(x)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15</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+ 1</a:t>
            </a:r>
          </a:p>
          <a:p>
            <a:pPr lvl="1" eaLnBrk="1" hangingPunct="1">
              <a:lnSpc>
                <a:spcPct val="150000"/>
              </a:lnSpc>
            </a:pPr>
            <a:r>
              <a:rPr lang="zh-CN" altLang="en-US" sz="2300" dirty="0"/>
              <a:t>检测一位或双位错、所有奇数位错</a:t>
            </a:r>
            <a:endParaRPr lang="en-US" altLang="zh-CN" sz="2300" dirty="0"/>
          </a:p>
          <a:p>
            <a:pPr lvl="1" eaLnBrk="1" hangingPunct="1">
              <a:lnSpc>
                <a:spcPct val="150000"/>
              </a:lnSpc>
            </a:pPr>
            <a:r>
              <a:rPr lang="zh-CN" altLang="en-US" sz="2300" dirty="0"/>
              <a:t>小于等于</a:t>
            </a:r>
            <a:r>
              <a:rPr lang="en-US" altLang="zh-CN" sz="2300" dirty="0"/>
              <a:t>16</a:t>
            </a:r>
            <a:r>
              <a:rPr lang="zh-CN" altLang="en-US" sz="2300" dirty="0"/>
              <a:t>的突发错</a:t>
            </a:r>
            <a:endParaRPr lang="en-US" altLang="zh-CN" sz="2300" dirty="0"/>
          </a:p>
          <a:p>
            <a:pPr lvl="1" eaLnBrk="1" hangingPunct="1">
              <a:lnSpc>
                <a:spcPct val="150000"/>
              </a:lnSpc>
            </a:pPr>
            <a:r>
              <a:rPr lang="zh-CN" altLang="en-US" sz="2300" dirty="0"/>
              <a:t>大多数更长的突发错</a:t>
            </a:r>
            <a:endParaRPr lang="en-US" altLang="zh-CN" sz="2300" dirty="0"/>
          </a:p>
          <a:p>
            <a:pPr eaLnBrk="1" hangingPunct="1">
              <a:lnSpc>
                <a:spcPct val="150000"/>
              </a:lnSpc>
            </a:pPr>
            <a:r>
              <a:rPr lang="en-US" altLang="zh-CN" sz="2300" b="1" dirty="0">
                <a:ea typeface="宋体" panose="02010600030101010101" pitchFamily="2" charset="-122"/>
              </a:rPr>
              <a:t>CRC-32</a:t>
            </a:r>
            <a:r>
              <a:rPr lang="en-US" altLang="zh-CN" sz="2300" dirty="0">
                <a:ea typeface="宋体" panose="02010600030101010101" pitchFamily="2" charset="-122"/>
              </a:rPr>
              <a:t>:   G(x) = </a:t>
            </a:r>
            <a:r>
              <a:rPr lang="en-US" altLang="zh-CN" sz="1800" dirty="0">
                <a:ea typeface="宋体" panose="02010600030101010101" pitchFamily="2" charset="-122"/>
              </a:rPr>
              <a:t>x</a:t>
            </a:r>
            <a:r>
              <a:rPr lang="en-US" altLang="zh-CN" sz="1800" baseline="30000" dirty="0">
                <a:ea typeface="宋体" panose="02010600030101010101" pitchFamily="2" charset="-122"/>
              </a:rPr>
              <a:t>32</a:t>
            </a:r>
            <a:r>
              <a:rPr lang="en-US" altLang="zh-CN" sz="1800" dirty="0">
                <a:ea typeface="宋体" panose="02010600030101010101" pitchFamily="2" charset="-122"/>
              </a:rPr>
              <a:t> + x</a:t>
            </a:r>
            <a:r>
              <a:rPr lang="en-US" altLang="zh-CN" sz="1800" baseline="30000" dirty="0">
                <a:ea typeface="宋体" panose="02010600030101010101" pitchFamily="2" charset="-122"/>
              </a:rPr>
              <a:t>26</a:t>
            </a:r>
            <a:r>
              <a:rPr lang="en-US" altLang="zh-CN" sz="1800" dirty="0">
                <a:ea typeface="宋体" panose="02010600030101010101" pitchFamily="2" charset="-122"/>
              </a:rPr>
              <a:t> + x</a:t>
            </a:r>
            <a:r>
              <a:rPr lang="en-US" altLang="zh-CN" sz="1800" baseline="30000" dirty="0">
                <a:ea typeface="宋体" panose="02010600030101010101" pitchFamily="2" charset="-122"/>
              </a:rPr>
              <a:t>23</a:t>
            </a:r>
            <a:r>
              <a:rPr lang="en-US" altLang="zh-CN" sz="1800" dirty="0">
                <a:ea typeface="宋体" panose="02010600030101010101" pitchFamily="2" charset="-122"/>
              </a:rPr>
              <a:t> + x</a:t>
            </a:r>
            <a:r>
              <a:rPr lang="en-US" altLang="zh-CN" sz="1800" baseline="30000" dirty="0">
                <a:ea typeface="宋体" panose="02010600030101010101" pitchFamily="2" charset="-122"/>
              </a:rPr>
              <a:t>22</a:t>
            </a:r>
            <a:r>
              <a:rPr lang="en-US" altLang="zh-CN" sz="1800" dirty="0">
                <a:ea typeface="宋体" panose="02010600030101010101" pitchFamily="2" charset="-122"/>
              </a:rPr>
              <a:t> + x</a:t>
            </a:r>
            <a:r>
              <a:rPr lang="en-US" altLang="zh-CN" sz="1800" baseline="30000" dirty="0">
                <a:ea typeface="宋体" panose="02010600030101010101" pitchFamily="2" charset="-122"/>
              </a:rPr>
              <a:t>16</a:t>
            </a:r>
            <a:r>
              <a:rPr lang="en-US" altLang="zh-CN" sz="1800" dirty="0">
                <a:ea typeface="宋体" panose="02010600030101010101" pitchFamily="2" charset="-122"/>
              </a:rPr>
              <a:t> + x</a:t>
            </a:r>
            <a:r>
              <a:rPr lang="en-US" altLang="zh-CN" sz="1800" baseline="30000" dirty="0">
                <a:ea typeface="宋体" panose="02010600030101010101" pitchFamily="2" charset="-122"/>
              </a:rPr>
              <a:t>12</a:t>
            </a:r>
            <a:r>
              <a:rPr lang="en-US" altLang="zh-CN" sz="1800" dirty="0">
                <a:ea typeface="宋体" panose="02010600030101010101" pitchFamily="2" charset="-122"/>
              </a:rPr>
              <a:t> + x</a:t>
            </a:r>
            <a:r>
              <a:rPr lang="en-US" altLang="zh-CN" sz="1800" baseline="30000" dirty="0">
                <a:ea typeface="宋体" panose="02010600030101010101" pitchFamily="2" charset="-122"/>
              </a:rPr>
              <a:t>11</a:t>
            </a:r>
            <a:r>
              <a:rPr lang="en-US" altLang="zh-CN" sz="1800" dirty="0">
                <a:ea typeface="宋体" panose="02010600030101010101" pitchFamily="2" charset="-122"/>
              </a:rPr>
              <a:t> + x</a:t>
            </a:r>
            <a:r>
              <a:rPr lang="en-US" altLang="zh-CN" sz="1800" baseline="30000" dirty="0">
                <a:ea typeface="宋体" panose="02010600030101010101" pitchFamily="2" charset="-122"/>
              </a:rPr>
              <a:t>10</a:t>
            </a:r>
            <a:r>
              <a:rPr lang="en-US" altLang="zh-CN" sz="1800" dirty="0">
                <a:ea typeface="宋体" panose="02010600030101010101" pitchFamily="2" charset="-122"/>
              </a:rPr>
              <a:t> + x</a:t>
            </a:r>
            <a:r>
              <a:rPr lang="en-US" altLang="zh-CN" sz="1800" baseline="30000" dirty="0">
                <a:ea typeface="宋体" panose="02010600030101010101" pitchFamily="2" charset="-122"/>
              </a:rPr>
              <a:t>8</a:t>
            </a:r>
            <a:r>
              <a:rPr lang="en-US" altLang="zh-CN" sz="1800" dirty="0">
                <a:ea typeface="宋体" panose="02010600030101010101" pitchFamily="2" charset="-122"/>
              </a:rPr>
              <a:t> + x</a:t>
            </a:r>
            <a:r>
              <a:rPr lang="en-US" altLang="zh-CN" sz="1800" baseline="30000" dirty="0">
                <a:ea typeface="宋体" panose="02010600030101010101" pitchFamily="2" charset="-122"/>
              </a:rPr>
              <a:t>7</a:t>
            </a:r>
            <a:r>
              <a:rPr lang="en-US" altLang="zh-CN" sz="1800" dirty="0">
                <a:ea typeface="宋体" panose="02010600030101010101" pitchFamily="2" charset="-122"/>
              </a:rPr>
              <a:t> + x</a:t>
            </a:r>
            <a:r>
              <a:rPr lang="en-US" altLang="zh-CN" sz="1800" baseline="30000" dirty="0">
                <a:ea typeface="宋体" panose="02010600030101010101" pitchFamily="2" charset="-122"/>
              </a:rPr>
              <a:t>5</a:t>
            </a:r>
            <a:r>
              <a:rPr lang="en-US" altLang="zh-CN" sz="1800" dirty="0">
                <a:ea typeface="宋体" panose="02010600030101010101" pitchFamily="2" charset="-122"/>
              </a:rPr>
              <a:t> + x</a:t>
            </a:r>
            <a:r>
              <a:rPr lang="en-US" altLang="zh-CN" sz="1800" baseline="30000" dirty="0">
                <a:ea typeface="宋体" panose="02010600030101010101" pitchFamily="2" charset="-122"/>
              </a:rPr>
              <a:t>4</a:t>
            </a:r>
            <a:r>
              <a:rPr lang="en-US" altLang="zh-CN" sz="1800" dirty="0">
                <a:ea typeface="宋体" panose="02010600030101010101" pitchFamily="2" charset="-122"/>
              </a:rPr>
              <a:t> + x</a:t>
            </a:r>
            <a:r>
              <a:rPr lang="en-US" altLang="zh-CN" sz="1800" baseline="30000" dirty="0">
                <a:ea typeface="宋体" panose="02010600030101010101" pitchFamily="2" charset="-122"/>
              </a:rPr>
              <a:t>2</a:t>
            </a:r>
            <a:r>
              <a:rPr lang="en-US" altLang="zh-CN" sz="1800" dirty="0">
                <a:ea typeface="宋体" panose="02010600030101010101" pitchFamily="2" charset="-122"/>
              </a:rPr>
              <a:t> + x  + 1</a:t>
            </a:r>
            <a:endParaRPr lang="en-US" altLang="zh-CN" sz="2400" dirty="0">
              <a:ea typeface="宋体" panose="02010600030101010101" pitchFamily="2" charset="-122"/>
            </a:endParaRPr>
          </a:p>
          <a:p>
            <a:pPr lvl="1">
              <a:lnSpc>
                <a:spcPct val="150000"/>
              </a:lnSpc>
            </a:pPr>
            <a:r>
              <a:rPr lang="zh-CN" altLang="en-US" sz="2300" dirty="0"/>
              <a:t>以太网</a:t>
            </a:r>
          </a:p>
        </p:txBody>
      </p:sp>
      <p:grpSp>
        <p:nvGrpSpPr>
          <p:cNvPr id="9" name="组合 8"/>
          <p:cNvGrpSpPr/>
          <p:nvPr/>
        </p:nvGrpSpPr>
        <p:grpSpPr>
          <a:xfrm>
            <a:off x="1552804" y="4679420"/>
            <a:ext cx="9066213" cy="1740429"/>
            <a:chOff x="1373187" y="4629150"/>
            <a:chExt cx="9725025" cy="1866900"/>
          </a:xfrm>
        </p:grpSpPr>
        <p:pic>
          <p:nvPicPr>
            <p:cNvPr id="6" name="图片 5"/>
            <p:cNvPicPr>
              <a:picLocks noChangeAspect="1"/>
            </p:cNvPicPr>
            <p:nvPr/>
          </p:nvPicPr>
          <p:blipFill>
            <a:blip r:embed="rId2"/>
            <a:stretch>
              <a:fillRect/>
            </a:stretch>
          </p:blipFill>
          <p:spPr>
            <a:xfrm>
              <a:off x="1373187" y="4629150"/>
              <a:ext cx="9725025" cy="1866900"/>
            </a:xfrm>
            <a:prstGeom prst="rect">
              <a:avLst/>
            </a:prstGeom>
          </p:spPr>
        </p:pic>
        <p:sp>
          <p:nvSpPr>
            <p:cNvPr id="8" name="圆角矩形 7"/>
            <p:cNvSpPr/>
            <p:nvPr/>
          </p:nvSpPr>
          <p:spPr>
            <a:xfrm>
              <a:off x="8877300" y="5181600"/>
              <a:ext cx="838200" cy="1092200"/>
            </a:xfrm>
            <a:prstGeom prst="roundRect">
              <a:avLst>
                <a:gd name="adj" fmla="val 1087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0278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串行编码电路</a:t>
            </a:r>
            <a:r>
              <a:rPr lang="en-US" altLang="zh-CN" dirty="0"/>
              <a:t>    (</a:t>
            </a:r>
            <a:r>
              <a:rPr lang="zh-CN" altLang="en-US" dirty="0"/>
              <a:t>时序逻辑</a:t>
            </a:r>
            <a:r>
              <a:rPr lang="en-US" altLang="zh-CN" dirty="0"/>
              <a:t>)</a:t>
            </a:r>
            <a:endParaRPr lang="zh-CN" altLang="en-US" dirty="0"/>
          </a:p>
        </p:txBody>
      </p:sp>
      <p:sp>
        <p:nvSpPr>
          <p:cNvPr id="3" name="内容占位符 2"/>
          <p:cNvSpPr>
            <a:spLocks noGrp="1"/>
          </p:cNvSpPr>
          <p:nvPr>
            <p:ph idx="1"/>
          </p:nvPr>
        </p:nvSpPr>
        <p:spPr>
          <a:xfrm>
            <a:off x="538266" y="3758893"/>
            <a:ext cx="11207353" cy="2745662"/>
          </a:xfrm>
        </p:spPr>
        <p:txBody>
          <a:bodyPr>
            <a:normAutofit fontScale="92500" lnSpcReduction="10000"/>
          </a:bodyPr>
          <a:lstStyle/>
          <a:p>
            <a:pPr>
              <a:lnSpc>
                <a:spcPct val="150000"/>
              </a:lnSpc>
            </a:pPr>
            <a:r>
              <a:rPr lang="zh-CN" altLang="en-US" sz="2200" dirty="0"/>
              <a:t>有异或门的位置是生成多项式为</a:t>
            </a:r>
            <a:r>
              <a:rPr lang="en-US" altLang="zh-CN" sz="2200" dirty="0"/>
              <a:t>1</a:t>
            </a:r>
            <a:r>
              <a:rPr lang="zh-CN" altLang="en-US" sz="2200" dirty="0"/>
              <a:t>的位置，</a:t>
            </a:r>
            <a:r>
              <a:rPr lang="en-US" altLang="zh-CN" sz="2200" dirty="0"/>
              <a:t>G(X)=X</a:t>
            </a:r>
            <a:r>
              <a:rPr lang="en-US" altLang="zh-CN" sz="2200" baseline="30000" dirty="0"/>
              <a:t>4</a:t>
            </a:r>
            <a:r>
              <a:rPr lang="en-US" altLang="zh-CN" sz="2200" dirty="0"/>
              <a:t>+X+1    10011</a:t>
            </a:r>
          </a:p>
          <a:p>
            <a:pPr>
              <a:lnSpc>
                <a:spcPct val="150000"/>
              </a:lnSpc>
            </a:pPr>
            <a:r>
              <a:rPr lang="zh-CN" altLang="en-US" sz="2200" dirty="0"/>
              <a:t>触发器初始状态为</a:t>
            </a:r>
            <a:r>
              <a:rPr lang="en-US" altLang="zh-CN" sz="2200" dirty="0"/>
              <a:t>0</a:t>
            </a:r>
          </a:p>
          <a:p>
            <a:pPr>
              <a:lnSpc>
                <a:spcPct val="150000"/>
              </a:lnSpc>
            </a:pPr>
            <a:r>
              <a:rPr lang="en-US" altLang="zh-CN" sz="2200" dirty="0"/>
              <a:t>Q</a:t>
            </a:r>
            <a:r>
              <a:rPr lang="en-US" altLang="zh-CN" sz="2200" baseline="-25000" dirty="0"/>
              <a:t>4</a:t>
            </a:r>
            <a:r>
              <a:rPr lang="en-US" altLang="zh-CN" sz="2200" dirty="0"/>
              <a:t>=0</a:t>
            </a:r>
            <a:r>
              <a:rPr lang="zh-CN" altLang="en-US" sz="2200" dirty="0"/>
              <a:t>时，不够除，下一个时钟，数据左移一位</a:t>
            </a:r>
          </a:p>
          <a:p>
            <a:pPr>
              <a:lnSpc>
                <a:spcPct val="150000"/>
              </a:lnSpc>
            </a:pPr>
            <a:r>
              <a:rPr lang="en-US" altLang="zh-CN" sz="2200" dirty="0"/>
              <a:t>Q</a:t>
            </a:r>
            <a:r>
              <a:rPr lang="en-US" altLang="zh-CN" sz="2200" baseline="-25000" dirty="0"/>
              <a:t>4</a:t>
            </a:r>
            <a:r>
              <a:rPr lang="en-US" altLang="zh-CN" sz="2200" dirty="0"/>
              <a:t>=1</a:t>
            </a:r>
            <a:r>
              <a:rPr lang="zh-CN" altLang="en-US" sz="2200" dirty="0"/>
              <a:t>时，够除，商上</a:t>
            </a:r>
            <a:r>
              <a:rPr lang="en-US" altLang="zh-CN" sz="2200" dirty="0"/>
              <a:t>1</a:t>
            </a:r>
            <a:r>
              <a:rPr lang="zh-CN" altLang="en-US" sz="2200" dirty="0"/>
              <a:t>， </a:t>
            </a:r>
            <a:r>
              <a:rPr lang="en-US" altLang="zh-CN" sz="2200" dirty="0"/>
              <a:t>Q</a:t>
            </a:r>
            <a:r>
              <a:rPr lang="en-US" altLang="zh-CN" sz="2200" baseline="-25000" dirty="0"/>
              <a:t>4</a:t>
            </a:r>
            <a:r>
              <a:rPr lang="en-US" altLang="zh-CN" sz="2200" dirty="0"/>
              <a:t>Q</a:t>
            </a:r>
            <a:r>
              <a:rPr lang="en-US" altLang="zh-CN" sz="2200" baseline="-25000" dirty="0"/>
              <a:t>3</a:t>
            </a:r>
            <a:r>
              <a:rPr lang="en-US" altLang="zh-CN" sz="2200" dirty="0"/>
              <a:t>Q</a:t>
            </a:r>
            <a:r>
              <a:rPr lang="en-US" altLang="zh-CN" sz="2200" baseline="-25000" dirty="0"/>
              <a:t>2</a:t>
            </a:r>
            <a:r>
              <a:rPr lang="en-US" altLang="zh-CN" sz="2200" dirty="0"/>
              <a:t>Q</a:t>
            </a:r>
            <a:r>
              <a:rPr lang="en-US" altLang="zh-CN" sz="2200" baseline="-25000" dirty="0"/>
              <a:t>1</a:t>
            </a:r>
            <a:r>
              <a:rPr lang="en-US" altLang="zh-CN" sz="2200" dirty="0"/>
              <a:t>Serial_in ⊕ </a:t>
            </a:r>
            <a:r>
              <a:rPr lang="zh-CN" altLang="en-US" sz="2200" dirty="0"/>
              <a:t>生成多项式  结果左移</a:t>
            </a:r>
          </a:p>
          <a:p>
            <a:pPr>
              <a:lnSpc>
                <a:spcPct val="150000"/>
              </a:lnSpc>
            </a:pPr>
            <a:r>
              <a:rPr lang="zh-CN" altLang="en-US" sz="2200" dirty="0">
                <a:solidFill>
                  <a:srgbClr val="C00000"/>
                </a:solidFill>
              </a:rPr>
              <a:t>运算速度慢，高速设备普遍采用 </a:t>
            </a:r>
            <a:r>
              <a:rPr lang="zh-CN" altLang="en-US" sz="2200" b="1" dirty="0">
                <a:solidFill>
                  <a:srgbClr val="C00000"/>
                </a:solidFill>
              </a:rPr>
              <a:t>并行</a:t>
            </a:r>
            <a:r>
              <a:rPr lang="en-US" altLang="zh-CN" sz="2200" b="1" dirty="0">
                <a:solidFill>
                  <a:srgbClr val="C00000"/>
                </a:solidFill>
              </a:rPr>
              <a:t>CRC </a:t>
            </a:r>
            <a:r>
              <a:rPr lang="zh-CN" altLang="en-US" sz="2200" dirty="0">
                <a:solidFill>
                  <a:srgbClr val="C00000"/>
                </a:solidFill>
              </a:rPr>
              <a:t>编解码</a:t>
            </a:r>
            <a:endParaRPr lang="en-US" altLang="zh-CN" sz="2200" dirty="0">
              <a:solidFill>
                <a:srgbClr val="C00000"/>
              </a:solidFill>
            </a:endParaRPr>
          </a:p>
          <a:p>
            <a:pPr>
              <a:lnSpc>
                <a:spcPct val="150000"/>
              </a:lnSpc>
            </a:pPr>
            <a:endParaRPr lang="zh-CN" altLang="en-US" sz="2200" dirty="0"/>
          </a:p>
          <a:p>
            <a:pPr>
              <a:lnSpc>
                <a:spcPct val="150000"/>
              </a:lnSpc>
            </a:pPr>
            <a:endParaRPr lang="zh-CN" altLang="en-US" sz="2200" dirty="0"/>
          </a:p>
        </p:txBody>
      </p:sp>
      <p:sp>
        <p:nvSpPr>
          <p:cNvPr id="4" name="内容占位符 2"/>
          <p:cNvSpPr txBox="1">
            <a:spLocks/>
          </p:cNvSpPr>
          <p:nvPr/>
        </p:nvSpPr>
        <p:spPr>
          <a:xfrm>
            <a:off x="395536" y="3251076"/>
            <a:ext cx="8218488" cy="280806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graphicFrame>
        <p:nvGraphicFramePr>
          <p:cNvPr id="5" name="Object 4"/>
          <p:cNvGraphicFramePr>
            <a:graphicFrameLocks noChangeAspect="1"/>
          </p:cNvGraphicFramePr>
          <p:nvPr/>
        </p:nvGraphicFramePr>
        <p:xfrm>
          <a:off x="732864" y="1127095"/>
          <a:ext cx="10818159" cy="2288457"/>
        </p:xfrm>
        <a:graphic>
          <a:graphicData uri="http://schemas.openxmlformats.org/presentationml/2006/ole">
            <mc:AlternateContent xmlns:mc="http://schemas.openxmlformats.org/markup-compatibility/2006">
              <mc:Choice xmlns:v="urn:schemas-microsoft-com:vml" Requires="v">
                <p:oleObj spid="_x0000_s3352" r:id="rId5" imgW="4653000" imgH="984240" progId="Visio.Drawing.6">
                  <p:embed/>
                </p:oleObj>
              </mc:Choice>
              <mc:Fallback>
                <p:oleObj r:id="rId5" imgW="4653000" imgH="984240" progId="Visio.Drawing.6">
                  <p:embed/>
                  <p:pic>
                    <p:nvPicPr>
                      <p:cNvPr id="5"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864" y="1127095"/>
                        <a:ext cx="10818159" cy="2288457"/>
                      </a:xfrm>
                      <a:prstGeom prst="rect">
                        <a:avLst/>
                      </a:prstGeom>
                      <a:noFill/>
                      <a:ln>
                        <a:noFill/>
                      </a:ln>
                      <a:effectLst/>
                    </p:spPr>
                  </p:pic>
                </p:oleObj>
              </mc:Fallback>
            </mc:AlternateContent>
          </a:graphicData>
        </a:graphic>
      </p:graphicFrame>
      <p:grpSp>
        <p:nvGrpSpPr>
          <p:cNvPr id="6" name="Group 18"/>
          <p:cNvGrpSpPr>
            <a:grpSpLocks/>
          </p:cNvGrpSpPr>
          <p:nvPr/>
        </p:nvGrpSpPr>
        <p:grpSpPr bwMode="auto">
          <a:xfrm>
            <a:off x="1032621" y="1121693"/>
            <a:ext cx="9312004" cy="499806"/>
            <a:chOff x="0" y="0"/>
            <a:chExt cx="4613" cy="237"/>
          </a:xfrm>
        </p:grpSpPr>
        <p:sp>
          <p:nvSpPr>
            <p:cNvPr id="7" name="Text Box 13"/>
            <p:cNvSpPr txBox="1">
              <a:spLocks noChangeArrowheads="1"/>
            </p:cNvSpPr>
            <p:nvPr/>
          </p:nvSpPr>
          <p:spPr bwMode="auto">
            <a:xfrm>
              <a:off x="2799" y="0"/>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8" name="Text Box 14"/>
            <p:cNvSpPr txBox="1">
              <a:spLocks noChangeArrowheads="1"/>
            </p:cNvSpPr>
            <p:nvPr/>
          </p:nvSpPr>
          <p:spPr bwMode="auto">
            <a:xfrm>
              <a:off x="4133" y="0"/>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9" name="Text Box 15"/>
            <p:cNvSpPr txBox="1">
              <a:spLocks noChangeArrowheads="1"/>
            </p:cNvSpPr>
            <p:nvPr/>
          </p:nvSpPr>
          <p:spPr bwMode="auto">
            <a:xfrm>
              <a:off x="1742" y="17"/>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2000" baseline="30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 Box 16"/>
            <p:cNvSpPr txBox="1">
              <a:spLocks noChangeArrowheads="1"/>
            </p:cNvSpPr>
            <p:nvPr/>
          </p:nvSpPr>
          <p:spPr bwMode="auto">
            <a:xfrm>
              <a:off x="877" y="7"/>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en-US" altLang="zh-CN" sz="2000" baseline="30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Text Box 17"/>
            <p:cNvSpPr txBox="1">
              <a:spLocks noChangeArrowheads="1"/>
            </p:cNvSpPr>
            <p:nvPr/>
          </p:nvSpPr>
          <p:spPr bwMode="auto">
            <a:xfrm>
              <a:off x="0" y="0"/>
              <a:ext cx="48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50000"/>
                </a:spcBef>
                <a:buClr>
                  <a:schemeClr val="accent2"/>
                </a:buClr>
                <a:buFont typeface="Wingdings" panose="05000000000000000000" pitchFamily="2" charset="2"/>
                <a:buNone/>
              </a:pP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2000" baseline="30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 name="组合 15"/>
          <p:cNvGrpSpPr/>
          <p:nvPr/>
        </p:nvGrpSpPr>
        <p:grpSpPr>
          <a:xfrm>
            <a:off x="2555349" y="2298364"/>
            <a:ext cx="7018534" cy="546979"/>
            <a:chOff x="2555349" y="2298364"/>
            <a:chExt cx="7018534" cy="546979"/>
          </a:xfrm>
        </p:grpSpPr>
        <p:sp>
          <p:nvSpPr>
            <p:cNvPr id="12" name="文本框 11"/>
            <p:cNvSpPr txBox="1"/>
            <p:nvPr/>
          </p:nvSpPr>
          <p:spPr>
            <a:xfrm flipH="1">
              <a:off x="2555349" y="2312352"/>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4</a:t>
              </a:r>
              <a:endParaRPr lang="zh-CN" altLang="en-US" sz="2800" b="1" baseline="-25000" dirty="0">
                <a:solidFill>
                  <a:schemeClr val="accent1">
                    <a:lumMod val="75000"/>
                  </a:schemeClr>
                </a:solidFill>
              </a:endParaRPr>
            </a:p>
          </p:txBody>
        </p:sp>
        <p:sp>
          <p:nvSpPr>
            <p:cNvPr id="13" name="文本框 12"/>
            <p:cNvSpPr txBox="1"/>
            <p:nvPr/>
          </p:nvSpPr>
          <p:spPr>
            <a:xfrm flipH="1">
              <a:off x="4411939" y="2322123"/>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3</a:t>
              </a:r>
              <a:endParaRPr lang="zh-CN" altLang="en-US" sz="2800" b="1" baseline="-25000" dirty="0">
                <a:solidFill>
                  <a:schemeClr val="accent1">
                    <a:lumMod val="75000"/>
                  </a:schemeClr>
                </a:solidFill>
              </a:endParaRPr>
            </a:p>
          </p:txBody>
        </p:sp>
        <p:sp>
          <p:nvSpPr>
            <p:cNvPr id="14" name="文本框 13"/>
            <p:cNvSpPr txBox="1"/>
            <p:nvPr/>
          </p:nvSpPr>
          <p:spPr>
            <a:xfrm flipH="1">
              <a:off x="6230429" y="2309423"/>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2</a:t>
              </a:r>
              <a:endParaRPr lang="zh-CN" altLang="en-US" sz="2800" b="1" baseline="-25000" dirty="0">
                <a:solidFill>
                  <a:schemeClr val="accent1">
                    <a:lumMod val="75000"/>
                  </a:schemeClr>
                </a:solidFill>
              </a:endParaRPr>
            </a:p>
          </p:txBody>
        </p:sp>
        <p:sp>
          <p:nvSpPr>
            <p:cNvPr id="15" name="文本框 14"/>
            <p:cNvSpPr txBox="1"/>
            <p:nvPr/>
          </p:nvSpPr>
          <p:spPr>
            <a:xfrm flipH="1">
              <a:off x="8890726" y="2298364"/>
              <a:ext cx="683157" cy="523220"/>
            </a:xfrm>
            <a:prstGeom prst="rect">
              <a:avLst/>
            </a:prstGeom>
            <a:noFill/>
          </p:spPr>
          <p:txBody>
            <a:bodyPr wrap="square" rtlCol="0">
              <a:spAutoFit/>
            </a:bodyPr>
            <a:lstStyle/>
            <a:p>
              <a:r>
                <a:rPr lang="en-US" altLang="zh-CN" sz="2800" b="1" dirty="0">
                  <a:solidFill>
                    <a:schemeClr val="accent1">
                      <a:lumMod val="75000"/>
                    </a:schemeClr>
                  </a:solidFill>
                </a:rPr>
                <a:t>R</a:t>
              </a:r>
              <a:r>
                <a:rPr lang="en-US" altLang="zh-CN" sz="2800" b="1" baseline="-25000" dirty="0">
                  <a:solidFill>
                    <a:schemeClr val="accent1">
                      <a:lumMod val="75000"/>
                    </a:schemeClr>
                  </a:solidFill>
                </a:rPr>
                <a:t>1</a:t>
              </a:r>
              <a:endParaRPr lang="zh-CN" altLang="en-US" sz="2800" b="1" baseline="-25000" dirty="0">
                <a:solidFill>
                  <a:schemeClr val="accent1">
                    <a:lumMod val="75000"/>
                  </a:schemeClr>
                </a:solidFill>
              </a:endParaRPr>
            </a:p>
          </p:txBody>
        </p:sp>
      </p:grpSp>
    </p:spTree>
    <p:custDataLst>
      <p:tags r:id="rId2"/>
    </p:custDataLst>
    <p:extLst>
      <p:ext uri="{BB962C8B-B14F-4D97-AF65-F5344CB8AC3E}">
        <p14:creationId xmlns:p14="http://schemas.microsoft.com/office/powerpoint/2010/main" val="17345868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(7,3</a:t>
            </a:r>
            <a:r>
              <a:rPr lang="zh-CN" altLang="en-US" dirty="0"/>
              <a:t>）编码电路</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15" y="1066800"/>
            <a:ext cx="10765835" cy="4724400"/>
          </a:xfrm>
        </p:spPr>
      </p:pic>
      <p:sp>
        <p:nvSpPr>
          <p:cNvPr id="3" name="矩形 2"/>
          <p:cNvSpPr/>
          <p:nvPr/>
        </p:nvSpPr>
        <p:spPr>
          <a:xfrm>
            <a:off x="3903115" y="5791200"/>
            <a:ext cx="5024985" cy="581057"/>
          </a:xfrm>
          <a:prstGeom prst="rect">
            <a:avLst/>
          </a:prstGeom>
        </p:spPr>
        <p:txBody>
          <a:bodyPr wrap="square">
            <a:spAutoFit/>
          </a:bodyPr>
          <a:lstStyle/>
          <a:p>
            <a:pPr>
              <a:lnSpc>
                <a:spcPct val="150000"/>
              </a:lnSpc>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设计相关电路，求解所有余数</a:t>
            </a:r>
          </a:p>
        </p:txBody>
      </p:sp>
    </p:spTree>
    <p:extLst>
      <p:ext uri="{BB962C8B-B14F-4D97-AF65-F5344CB8AC3E}">
        <p14:creationId xmlns:p14="http://schemas.microsoft.com/office/powerpoint/2010/main" val="2784298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 name="组合 11"/>
          <p:cNvGrpSpPr/>
          <p:nvPr/>
        </p:nvGrpSpPr>
        <p:grpSpPr>
          <a:xfrm>
            <a:off x="574294" y="2955851"/>
            <a:ext cx="11036478" cy="3274828"/>
            <a:chOff x="574294" y="2955851"/>
            <a:chExt cx="11036478" cy="3274828"/>
          </a:xfrm>
        </p:grpSpPr>
        <p:pic>
          <p:nvPicPr>
            <p:cNvPr id="4" name="内容占位符 4"/>
            <p:cNvPicPr>
              <a:picLocks noChangeAspect="1"/>
            </p:cNvPicPr>
            <p:nvPr/>
          </p:nvPicPr>
          <p:blipFill rotWithShape="1">
            <a:blip r:embed="rId2" cstate="print">
              <a:extLst>
                <a:ext uri="{28A0092B-C50C-407E-A947-70E740481C1C}">
                  <a14:useLocalDpi xmlns:a14="http://schemas.microsoft.com/office/drawing/2010/main" val="0"/>
                </a:ext>
              </a:extLst>
            </a:blip>
            <a:srcRect b="26368"/>
            <a:stretch/>
          </p:blipFill>
          <p:spPr bwMode="auto">
            <a:xfrm>
              <a:off x="574294" y="2955851"/>
              <a:ext cx="11036478" cy="3274828"/>
            </a:xfrm>
            <a:prstGeom prst="rect">
              <a:avLst/>
            </a:prstGeom>
            <a:noFill/>
            <a:ln w="9525">
              <a:noFill/>
              <a:miter lim="800000"/>
              <a:headEnd/>
              <a:tailEnd/>
            </a:ln>
          </p:spPr>
        </p:pic>
        <p:sp>
          <p:nvSpPr>
            <p:cNvPr id="5" name="矩形 4"/>
            <p:cNvSpPr/>
            <p:nvPr/>
          </p:nvSpPr>
          <p:spPr>
            <a:xfrm>
              <a:off x="5003800" y="31623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65400" y="4632553"/>
              <a:ext cx="9398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编码</a:t>
              </a:r>
            </a:p>
          </p:txBody>
        </p:sp>
        <p:sp>
          <p:nvSpPr>
            <p:cNvPr id="11" name="矩形 10"/>
            <p:cNvSpPr/>
            <p:nvPr/>
          </p:nvSpPr>
          <p:spPr>
            <a:xfrm>
              <a:off x="7391400" y="4624374"/>
              <a:ext cx="9144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解码</a:t>
              </a:r>
            </a:p>
          </p:txBody>
        </p:sp>
      </p:grpSp>
      <p:sp>
        <p:nvSpPr>
          <p:cNvPr id="2" name="标题 1"/>
          <p:cNvSpPr>
            <a:spLocks noGrp="1"/>
          </p:cNvSpPr>
          <p:nvPr>
            <p:ph type="title"/>
          </p:nvPr>
        </p:nvSpPr>
        <p:spPr/>
        <p:txBody>
          <a:bodyPr/>
          <a:lstStyle/>
          <a:p>
            <a:r>
              <a:rPr lang="en-US" altLang="zh-CN" dirty="0"/>
              <a:t>CRC</a:t>
            </a:r>
            <a:r>
              <a:rPr lang="zh-CN" altLang="en-US" dirty="0"/>
              <a:t>编解码过程</a:t>
            </a:r>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t>编码</a:t>
            </a:r>
            <a:r>
              <a:rPr lang="zh-CN" altLang="en-US" dirty="0"/>
              <a:t> （按规则增加冗余信息）</a:t>
            </a:r>
            <a:endParaRPr lang="en-US" altLang="zh-CN" dirty="0"/>
          </a:p>
          <a:p>
            <a:r>
              <a:rPr lang="zh-CN" altLang="en-US" b="1" dirty="0"/>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sp>
        <p:nvSpPr>
          <p:cNvPr id="7" name="矩形标注 6"/>
          <p:cNvSpPr/>
          <p:nvPr/>
        </p:nvSpPr>
        <p:spPr>
          <a:xfrm>
            <a:off x="914399" y="3563615"/>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p>
        </p:txBody>
      </p:sp>
      <p:sp>
        <p:nvSpPr>
          <p:cNvPr id="8" name="矩形标注 7"/>
          <p:cNvSpPr/>
          <p:nvPr/>
        </p:nvSpPr>
        <p:spPr>
          <a:xfrm>
            <a:off x="2651050" y="3336419"/>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p>
        </p:txBody>
      </p:sp>
      <p:sp>
        <p:nvSpPr>
          <p:cNvPr id="9" name="矩形标注 8"/>
          <p:cNvSpPr/>
          <p:nvPr/>
        </p:nvSpPr>
        <p:spPr>
          <a:xfrm>
            <a:off x="7110392" y="5544079"/>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p>
        </p:txBody>
      </p:sp>
      <p:sp>
        <p:nvSpPr>
          <p:cNvPr id="10" name="矩形标注 9"/>
          <p:cNvSpPr/>
          <p:nvPr/>
        </p:nvSpPr>
        <p:spPr>
          <a:xfrm>
            <a:off x="9183386" y="3563615"/>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p>
        </p:txBody>
      </p:sp>
      <p:grpSp>
        <p:nvGrpSpPr>
          <p:cNvPr id="14" name="组合 13"/>
          <p:cNvGrpSpPr/>
          <p:nvPr/>
        </p:nvGrpSpPr>
        <p:grpSpPr>
          <a:xfrm>
            <a:off x="6304637" y="813792"/>
            <a:ext cx="4640806" cy="1358847"/>
            <a:chOff x="6732901" y="4437730"/>
            <a:chExt cx="4640806" cy="1358847"/>
          </a:xfrm>
        </p:grpSpPr>
        <p:pic>
          <p:nvPicPr>
            <p:cNvPr id="15" name="图片 14"/>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784274" y="4528033"/>
              <a:ext cx="1589433" cy="1268544"/>
            </a:xfrm>
            <a:prstGeom prst="rect">
              <a:avLst/>
            </a:prstGeom>
          </p:spPr>
        </p:pic>
        <p:pic>
          <p:nvPicPr>
            <p:cNvPr id="16" name="图片 15"/>
            <p:cNvPicPr>
              <a:picLocks noChangeAspect="1"/>
            </p:cNvPicPr>
            <p:nvPr/>
          </p:nvPicPr>
          <p:blipFill>
            <a:blip r:embed="rId4"/>
            <a:stretch>
              <a:fillRect/>
            </a:stretch>
          </p:blipFill>
          <p:spPr>
            <a:xfrm>
              <a:off x="6732901" y="4437730"/>
              <a:ext cx="2993395" cy="816935"/>
            </a:xfrm>
            <a:prstGeom prst="rect">
              <a:avLst/>
            </a:prstGeom>
          </p:spPr>
        </p:pic>
      </p:grpSp>
      <p:sp>
        <p:nvSpPr>
          <p:cNvPr id="13" name="矩形 12"/>
          <p:cNvSpPr/>
          <p:nvPr/>
        </p:nvSpPr>
        <p:spPr>
          <a:xfrm>
            <a:off x="7437700" y="2215528"/>
            <a:ext cx="4085863"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如何变成组合逻辑？</a:t>
            </a:r>
          </a:p>
        </p:txBody>
      </p:sp>
    </p:spTree>
    <p:extLst>
      <p:ext uri="{BB962C8B-B14F-4D97-AF65-F5344CB8AC3E}">
        <p14:creationId xmlns:p14="http://schemas.microsoft.com/office/powerpoint/2010/main" val="1135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p:txBody>
          <a:bodyPr/>
          <a:lstStyle/>
          <a:p>
            <a:r>
              <a:rPr lang="en-US" altLang="zh-CN" dirty="0"/>
              <a:t>CRC</a:t>
            </a:r>
            <a:r>
              <a:rPr lang="zh-CN" altLang="en-US" dirty="0"/>
              <a:t>并行编解码思路</a:t>
            </a:r>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xmlns:a14="http://schemas.microsoft.com/office/drawing/2010/main">
        <mc:Choice Requires="a14">
          <p:sp>
            <p:nvSpPr>
              <p:cNvPr id="12" name="矩形 11"/>
              <p:cNvSpPr/>
              <p:nvPr/>
            </p:nvSpPr>
            <p:spPr>
              <a:xfrm>
                <a:off x="799267" y="1485902"/>
                <a:ext cx="11081288"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a:blip r:embed="rId6"/>
                <a:stretch>
                  <a:fillRect/>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a:spLocks/>
          </p:cNvSpPr>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a:spLocks/>
          </p:cNvSpPr>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1"/>
    </p:custDataLst>
    <p:extLst>
      <p:ext uri="{BB962C8B-B14F-4D97-AF65-F5344CB8AC3E}">
        <p14:creationId xmlns:p14="http://schemas.microsoft.com/office/powerpoint/2010/main" val="333374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实验步骤</a:t>
            </a:r>
          </a:p>
        </p:txBody>
      </p:sp>
      <p:sp>
        <p:nvSpPr>
          <p:cNvPr id="3" name="内容占位符 2"/>
          <p:cNvSpPr>
            <a:spLocks noGrp="1"/>
          </p:cNvSpPr>
          <p:nvPr>
            <p:ph idx="1"/>
          </p:nvPr>
        </p:nvSpPr>
        <p:spPr>
          <a:xfrm>
            <a:off x="487822" y="942764"/>
            <a:ext cx="11342227" cy="5637024"/>
          </a:xfrm>
        </p:spPr>
        <p:txBody>
          <a:bodyPr>
            <a:normAutofit/>
          </a:bodyPr>
          <a:lstStyle/>
          <a:p>
            <a:r>
              <a:rPr lang="zh-CN" altLang="en-US" dirty="0"/>
              <a:t>任务：实现</a:t>
            </a:r>
            <a:r>
              <a:rPr lang="en-US" altLang="zh-CN" dirty="0"/>
              <a:t>16</a:t>
            </a:r>
            <a:r>
              <a:rPr lang="zh-CN" altLang="en-US" dirty="0"/>
              <a:t>位原始数据的</a:t>
            </a:r>
            <a:r>
              <a:rPr lang="en-US" altLang="zh-CN" dirty="0"/>
              <a:t>CRC</a:t>
            </a:r>
            <a:r>
              <a:rPr lang="zh-CN" altLang="en-US" dirty="0"/>
              <a:t>编码，假定没有三位错，能纠正一位错</a:t>
            </a:r>
          </a:p>
          <a:p>
            <a:r>
              <a:rPr lang="zh-CN" altLang="en-US" dirty="0"/>
              <a:t>步骤</a:t>
            </a:r>
            <a:r>
              <a:rPr lang="en-US" altLang="zh-CN" dirty="0"/>
              <a:t>1:</a:t>
            </a:r>
            <a:r>
              <a:rPr lang="zh-CN" altLang="en-US" dirty="0"/>
              <a:t> 选择生成多项式</a:t>
            </a:r>
            <a:endParaRPr lang="en-US" altLang="zh-CN" dirty="0"/>
          </a:p>
          <a:p>
            <a:pPr lvl="1"/>
            <a:r>
              <a:rPr lang="zh-CN" altLang="en-US" dirty="0"/>
              <a:t>不是任意的表达式都可以做生成多项式</a:t>
            </a:r>
            <a:r>
              <a:rPr lang="en-US" altLang="zh-CN" dirty="0"/>
              <a:t>G(x)</a:t>
            </a:r>
            <a:r>
              <a:rPr lang="zh-CN" altLang="en-US" dirty="0"/>
              <a:t>，见前面表格</a:t>
            </a:r>
          </a:p>
          <a:p>
            <a:pPr lvl="1"/>
            <a:r>
              <a:rPr lang="zh-CN" altLang="en-US" dirty="0"/>
              <a:t>构成的编码体系能否区分一位错，两位错，如不能，如何解决？</a:t>
            </a:r>
            <a:endParaRPr lang="en-US" altLang="zh-CN" dirty="0"/>
          </a:p>
          <a:p>
            <a:r>
              <a:rPr lang="zh-CN" altLang="en-US" dirty="0"/>
              <a:t>步骤</a:t>
            </a:r>
            <a:r>
              <a:rPr lang="en-US" altLang="zh-CN" dirty="0"/>
              <a:t>2:</a:t>
            </a:r>
            <a:r>
              <a:rPr lang="zh-CN" altLang="en-US" dirty="0"/>
              <a:t> 利用余数循环特点求解</a:t>
            </a:r>
            <a:r>
              <a:rPr lang="en-US" altLang="zh-CN" dirty="0"/>
              <a:t>16</a:t>
            </a:r>
            <a:r>
              <a:rPr lang="zh-CN" altLang="en-US" dirty="0"/>
              <a:t>个特殊常量的</a:t>
            </a:r>
            <a:r>
              <a:rPr lang="en-US" altLang="zh-CN" dirty="0"/>
              <a:t>CRC</a:t>
            </a:r>
            <a:r>
              <a:rPr lang="zh-CN" altLang="en-US" dirty="0"/>
              <a:t>余数</a:t>
            </a:r>
          </a:p>
          <a:p>
            <a:pPr lvl="1"/>
            <a:r>
              <a:rPr lang="en-US" altLang="zh-CN" dirty="0"/>
              <a:t>0000 0000 0000 000</a:t>
            </a:r>
            <a:r>
              <a:rPr lang="en-US" altLang="zh-CN" b="1" dirty="0">
                <a:solidFill>
                  <a:srgbClr val="005D9A"/>
                </a:solidFill>
              </a:rPr>
              <a:t>1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1</a:t>
            </a:r>
          </a:p>
          <a:p>
            <a:pPr lvl="1"/>
            <a:r>
              <a:rPr lang="en-US" altLang="zh-CN" dirty="0"/>
              <a:t>0000 0000 0000 00</a:t>
            </a:r>
            <a:r>
              <a:rPr lang="en-US" altLang="zh-CN" b="1" dirty="0">
                <a:solidFill>
                  <a:srgbClr val="005D9A"/>
                </a:solidFill>
              </a:rPr>
              <a:t>1</a:t>
            </a:r>
            <a:r>
              <a:rPr lang="en-US" altLang="zh-CN" dirty="0"/>
              <a:t>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2</a:t>
            </a:r>
            <a:r>
              <a:rPr lang="zh-CN" altLang="en-US" baseline="-25000" dirty="0"/>
              <a:t>  </a:t>
            </a:r>
            <a:r>
              <a:rPr lang="zh-CN" altLang="en-US" dirty="0"/>
              <a:t>，</a:t>
            </a:r>
            <a:r>
              <a:rPr lang="en-US" altLang="zh-CN" dirty="0"/>
              <a:t>R1</a:t>
            </a:r>
            <a:r>
              <a:rPr lang="zh-CN" altLang="en-US" dirty="0"/>
              <a:t>左移一位除</a:t>
            </a:r>
            <a:r>
              <a:rPr lang="en-US" altLang="zh-CN" dirty="0"/>
              <a:t>G(x)</a:t>
            </a:r>
            <a:r>
              <a:rPr lang="zh-CN" altLang="en-US" dirty="0"/>
              <a:t>得到</a:t>
            </a:r>
            <a:r>
              <a:rPr lang="en-US" altLang="zh-CN" dirty="0"/>
              <a:t>R2</a:t>
            </a:r>
          </a:p>
          <a:p>
            <a:pPr lvl="1"/>
            <a:r>
              <a:rPr lang="en-US" altLang="zh-CN" dirty="0"/>
              <a:t>0000 0000 0000 0</a:t>
            </a:r>
            <a:r>
              <a:rPr lang="en-US" altLang="zh-CN" b="1" dirty="0">
                <a:solidFill>
                  <a:srgbClr val="005D9A"/>
                </a:solidFill>
              </a:rPr>
              <a:t>1</a:t>
            </a:r>
            <a:r>
              <a:rPr lang="en-US" altLang="zh-CN" dirty="0"/>
              <a:t>00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3</a:t>
            </a:r>
            <a:r>
              <a:rPr lang="zh-CN" altLang="en-US" dirty="0"/>
              <a:t> ，</a:t>
            </a:r>
            <a:r>
              <a:rPr lang="en-US" altLang="zh-CN" dirty="0"/>
              <a:t>R2</a:t>
            </a:r>
            <a:r>
              <a:rPr lang="zh-CN" altLang="en-US" dirty="0"/>
              <a:t>左移一位除</a:t>
            </a:r>
            <a:r>
              <a:rPr lang="en-US" altLang="zh-CN" dirty="0"/>
              <a:t>G(x)</a:t>
            </a:r>
            <a:r>
              <a:rPr lang="zh-CN" altLang="en-US" dirty="0"/>
              <a:t>得到</a:t>
            </a:r>
            <a:r>
              <a:rPr lang="en-US" altLang="zh-CN" dirty="0"/>
              <a:t>R3</a:t>
            </a:r>
          </a:p>
          <a:p>
            <a:pPr lvl="1"/>
            <a:r>
              <a:rPr lang="zh-CN" altLang="en-US" dirty="0"/>
              <a:t>以此类推直至</a:t>
            </a:r>
            <a:r>
              <a:rPr lang="en-US" altLang="zh-CN" dirty="0"/>
              <a:t>R</a:t>
            </a:r>
            <a:r>
              <a:rPr lang="en-US" altLang="zh-CN" baseline="-25000" dirty="0"/>
              <a:t>1</a:t>
            </a:r>
            <a:r>
              <a:rPr lang="en-US" altLang="zh-CN" dirty="0"/>
              <a:t>~R</a:t>
            </a:r>
            <a:r>
              <a:rPr lang="en-US" altLang="zh-CN" baseline="-25000" dirty="0"/>
              <a:t>16</a:t>
            </a:r>
            <a:r>
              <a:rPr lang="zh-CN" altLang="en-US" dirty="0"/>
              <a:t>全部求解完毕，可以构建串行电路自动运算</a:t>
            </a:r>
            <a:endParaRPr lang="en-US" altLang="zh-CN" dirty="0"/>
          </a:p>
          <a:p>
            <a:r>
              <a:rPr lang="zh-CN" altLang="en-US" dirty="0"/>
              <a:t>步骤</a:t>
            </a:r>
            <a:r>
              <a:rPr lang="en-US" altLang="zh-CN" dirty="0"/>
              <a:t>3</a:t>
            </a:r>
            <a:r>
              <a:rPr lang="zh-CN" altLang="en-US" dirty="0"/>
              <a:t>：根据</a:t>
            </a:r>
            <a:r>
              <a:rPr lang="en-US" altLang="zh-CN" dirty="0"/>
              <a:t>R</a:t>
            </a:r>
            <a:r>
              <a:rPr lang="en-US" altLang="zh-CN" baseline="-25000" dirty="0"/>
              <a:t>1</a:t>
            </a:r>
            <a:r>
              <a:rPr lang="en-US" altLang="zh-CN" dirty="0"/>
              <a:t>~R</a:t>
            </a:r>
            <a:r>
              <a:rPr lang="en-US" altLang="zh-CN" baseline="-25000" dirty="0"/>
              <a:t>16</a:t>
            </a:r>
            <a:r>
              <a:rPr lang="zh-CN" altLang="en-US" dirty="0"/>
              <a:t>构建并行编解码电路 </a:t>
            </a:r>
            <a:endParaRPr lang="en-US" altLang="zh-CN" dirty="0"/>
          </a:p>
          <a:p>
            <a:pPr lvl="1"/>
            <a:r>
              <a:rPr lang="zh-CN" altLang="en-US" dirty="0"/>
              <a:t>纯组合逻辑，根据待编码每一位的值决定选择是否选择对应的余数是否参与运算</a:t>
            </a:r>
            <a:endParaRPr lang="zh-CN" altLang="en-US" baseline="-25000" dirty="0"/>
          </a:p>
          <a:p>
            <a:pPr lvl="1"/>
            <a:endParaRPr lang="zh-CN" altLang="en-US" baseline="-25000" dirty="0"/>
          </a:p>
        </p:txBody>
      </p:sp>
    </p:spTree>
    <p:custDataLst>
      <p:tags r:id="rId1"/>
    </p:custDataLst>
    <p:extLst>
      <p:ext uri="{BB962C8B-B14F-4D97-AF65-F5344CB8AC3E}">
        <p14:creationId xmlns:p14="http://schemas.microsoft.com/office/powerpoint/2010/main" val="20370796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left)">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编码传输</a:t>
            </a: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7301" y="1044576"/>
            <a:ext cx="8727487" cy="5457824"/>
          </a:xfrm>
        </p:spPr>
      </p:pic>
    </p:spTree>
    <p:extLst>
      <p:ext uri="{BB962C8B-B14F-4D97-AF65-F5344CB8AC3E}">
        <p14:creationId xmlns:p14="http://schemas.microsoft.com/office/powerpoint/2010/main" val="3353904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en-US" dirty="0"/>
              <a:t>编码流水传输</a:t>
            </a:r>
          </a:p>
        </p:txBody>
      </p:sp>
      <p:pic>
        <p:nvPicPr>
          <p:cNvPr id="12" name="图片 11">
            <a:extLst>
              <a:ext uri="{FF2B5EF4-FFF2-40B4-BE49-F238E27FC236}">
                <a16:creationId xmlns:a16="http://schemas.microsoft.com/office/drawing/2014/main" id="{02BC776A-F4F8-480B-87CF-C8D85AC6C9C7}"/>
              </a:ext>
            </a:extLst>
          </p:cNvPr>
          <p:cNvPicPr>
            <a:picLocks noChangeAspect="1"/>
          </p:cNvPicPr>
          <p:nvPr/>
        </p:nvPicPr>
        <p:blipFill>
          <a:blip r:embed="rId3"/>
          <a:stretch>
            <a:fillRect/>
          </a:stretch>
        </p:blipFill>
        <p:spPr>
          <a:xfrm>
            <a:off x="1959431" y="916420"/>
            <a:ext cx="8400980" cy="2758531"/>
          </a:xfrm>
          <a:prstGeom prst="rect">
            <a:avLst/>
          </a:prstGeom>
        </p:spPr>
      </p:pic>
      <p:pic>
        <p:nvPicPr>
          <p:cNvPr id="14" name="图片 13">
            <a:extLst>
              <a:ext uri="{FF2B5EF4-FFF2-40B4-BE49-F238E27FC236}">
                <a16:creationId xmlns:a16="http://schemas.microsoft.com/office/drawing/2014/main" id="{AF8A8A9C-EC34-4A74-BA09-36C901BBA986}"/>
              </a:ext>
            </a:extLst>
          </p:cNvPr>
          <p:cNvPicPr>
            <a:picLocks noChangeAspect="1"/>
          </p:cNvPicPr>
          <p:nvPr/>
        </p:nvPicPr>
        <p:blipFill>
          <a:blip r:embed="rId4"/>
          <a:stretch>
            <a:fillRect/>
          </a:stretch>
        </p:blipFill>
        <p:spPr>
          <a:xfrm>
            <a:off x="1959431" y="3674951"/>
            <a:ext cx="8400980" cy="2910144"/>
          </a:xfrm>
          <a:prstGeom prst="rect">
            <a:avLst/>
          </a:prstGeom>
        </p:spPr>
      </p:pic>
      <p:pic>
        <p:nvPicPr>
          <p:cNvPr id="16" name="图片 15">
            <a:extLst>
              <a:ext uri="{FF2B5EF4-FFF2-40B4-BE49-F238E27FC236}">
                <a16:creationId xmlns:a16="http://schemas.microsoft.com/office/drawing/2014/main" id="{4E1E5FAF-22BF-4B81-BC95-E8344A89AAEC}"/>
              </a:ext>
            </a:extLst>
          </p:cNvPr>
          <p:cNvPicPr>
            <a:picLocks noChangeAspect="1"/>
          </p:cNvPicPr>
          <p:nvPr/>
        </p:nvPicPr>
        <p:blipFill>
          <a:blip r:embed="rId5"/>
          <a:stretch>
            <a:fillRect/>
          </a:stretch>
        </p:blipFill>
        <p:spPr>
          <a:xfrm>
            <a:off x="1959430" y="3674951"/>
            <a:ext cx="8400979" cy="2902299"/>
          </a:xfrm>
          <a:prstGeom prst="rect">
            <a:avLst/>
          </a:prstGeom>
        </p:spPr>
      </p:pic>
    </p:spTree>
    <p:extLst>
      <p:ext uri="{BB962C8B-B14F-4D97-AF65-F5344CB8AC3E}">
        <p14:creationId xmlns:p14="http://schemas.microsoft.com/office/powerpoint/2010/main" val="125190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校验码总结</a:t>
            </a:r>
          </a:p>
        </p:txBody>
      </p:sp>
      <p:graphicFrame>
        <p:nvGraphicFramePr>
          <p:cNvPr id="6" name="内容占位符 5"/>
          <p:cNvGraphicFramePr>
            <a:graphicFrameLocks noGrp="1"/>
          </p:cNvGraphicFramePr>
          <p:nvPr>
            <p:ph idx="1"/>
            <p:extLst>
              <p:ext uri="{D42A27DB-BD31-4B8C-83A1-F6EECF244321}">
                <p14:modId xmlns:p14="http://schemas.microsoft.com/office/powerpoint/2010/main" val="624241581"/>
              </p:ext>
            </p:extLst>
          </p:nvPr>
        </p:nvGraphicFramePr>
        <p:xfrm>
          <a:off x="434034" y="1324287"/>
          <a:ext cx="11334832" cy="4747309"/>
        </p:xfrm>
        <a:graphic>
          <a:graphicData uri="http://schemas.openxmlformats.org/drawingml/2006/table">
            <a:tbl>
              <a:tblPr firstRow="1" bandRow="1">
                <a:tableStyleId>{5C22544A-7EE6-4342-B048-85BDC9FD1C3A}</a:tableStyleId>
              </a:tblPr>
              <a:tblGrid>
                <a:gridCol w="1739011">
                  <a:extLst>
                    <a:ext uri="{9D8B030D-6E8A-4147-A177-3AD203B41FA5}">
                      <a16:colId xmlns:a16="http://schemas.microsoft.com/office/drawing/2014/main" val="2673921930"/>
                    </a:ext>
                  </a:extLst>
                </a:gridCol>
                <a:gridCol w="3001384">
                  <a:extLst>
                    <a:ext uri="{9D8B030D-6E8A-4147-A177-3AD203B41FA5}">
                      <a16:colId xmlns:a16="http://schemas.microsoft.com/office/drawing/2014/main" val="3499892108"/>
                    </a:ext>
                  </a:extLst>
                </a:gridCol>
                <a:gridCol w="3141232">
                  <a:extLst>
                    <a:ext uri="{9D8B030D-6E8A-4147-A177-3AD203B41FA5}">
                      <a16:colId xmlns:a16="http://schemas.microsoft.com/office/drawing/2014/main" val="186163835"/>
                    </a:ext>
                  </a:extLst>
                </a:gridCol>
                <a:gridCol w="3453205">
                  <a:extLst>
                    <a:ext uri="{9D8B030D-6E8A-4147-A177-3AD203B41FA5}">
                      <a16:colId xmlns:a16="http://schemas.microsoft.com/office/drawing/2014/main" val="1842255456"/>
                    </a:ext>
                  </a:extLst>
                </a:gridCol>
              </a:tblGrid>
              <a:tr h="678187">
                <a:tc>
                  <a:txBody>
                    <a:bodyPr/>
                    <a:lstStyle/>
                    <a:p>
                      <a:pPr algn="ctr"/>
                      <a:endParaRPr lang="zh-CN" altLang="en-US" dirty="0"/>
                    </a:p>
                  </a:txBody>
                  <a:tcPr anchor="ctr"/>
                </a:tc>
                <a:tc>
                  <a:txBody>
                    <a:bodyPr/>
                    <a:lstStyle/>
                    <a:p>
                      <a:pPr algn="ctr"/>
                      <a:r>
                        <a:rPr lang="zh-CN" altLang="en-US" sz="2000" dirty="0"/>
                        <a:t>偶校验</a:t>
                      </a:r>
                    </a:p>
                  </a:txBody>
                  <a:tcPr anchor="ctr"/>
                </a:tc>
                <a:tc>
                  <a:txBody>
                    <a:bodyPr/>
                    <a:lstStyle/>
                    <a:p>
                      <a:pPr algn="ctr"/>
                      <a:r>
                        <a:rPr lang="zh-CN" altLang="en-US" sz="2000" dirty="0"/>
                        <a:t>可检一位错海明码</a:t>
                      </a:r>
                    </a:p>
                  </a:txBody>
                  <a:tcPr anchor="ctr"/>
                </a:tc>
                <a:tc>
                  <a:txBody>
                    <a:bodyPr/>
                    <a:lstStyle/>
                    <a:p>
                      <a:pPr algn="ctr"/>
                      <a:r>
                        <a:rPr lang="en-US" altLang="zh-CN" sz="2000" dirty="0"/>
                        <a:t>CRC</a:t>
                      </a:r>
                      <a:r>
                        <a:rPr lang="zh-CN" altLang="en-US" sz="2000" dirty="0"/>
                        <a:t>循环冗余校验码</a:t>
                      </a:r>
                    </a:p>
                  </a:txBody>
                  <a:tcPr anchor="ctr"/>
                </a:tc>
                <a:extLst>
                  <a:ext uri="{0D108BD9-81ED-4DB2-BD59-A6C34878D82A}">
                    <a16:rowId xmlns:a16="http://schemas.microsoft.com/office/drawing/2014/main" val="336099527"/>
                  </a:ext>
                </a:extLst>
              </a:tr>
              <a:tr h="678187">
                <a:tc>
                  <a:txBody>
                    <a:bodyPr/>
                    <a:lstStyle/>
                    <a:p>
                      <a:pPr algn="ctr"/>
                      <a:r>
                        <a:rPr lang="zh-CN" altLang="en-US" sz="2000" b="1" dirty="0">
                          <a:solidFill>
                            <a:schemeClr val="accent1">
                              <a:lumMod val="50000"/>
                            </a:schemeClr>
                          </a:solidFill>
                        </a:rPr>
                        <a:t>冗余信息</a:t>
                      </a:r>
                    </a:p>
                  </a:txBody>
                  <a:tcPr anchor="ctr"/>
                </a:tc>
                <a:tc>
                  <a:txBody>
                    <a:bodyPr/>
                    <a:lstStyle/>
                    <a:p>
                      <a:pPr algn="ctr"/>
                      <a:r>
                        <a:rPr lang="en-US" altLang="zh-CN" sz="1900" b="1" i="1" dirty="0"/>
                        <a:t>r=1</a:t>
                      </a:r>
                      <a:endParaRPr lang="zh-CN" altLang="en-US" sz="1900" b="1" i="1" dirty="0"/>
                    </a:p>
                  </a:txBody>
                  <a:tcPr anchor="ctr"/>
                </a:tc>
                <a:tc>
                  <a:txBody>
                    <a:bodyPr/>
                    <a:lstStyle/>
                    <a:p>
                      <a:pPr algn="ctr"/>
                      <a:r>
                        <a:rPr lang="en-US" altLang="zh-CN" sz="1900" b="1" i="1" dirty="0"/>
                        <a:t>r&gt;1</a:t>
                      </a:r>
                      <a:endParaRPr lang="zh-CN" altLang="en-US" sz="1900" b="1" i="1" dirty="0"/>
                    </a:p>
                  </a:txBody>
                  <a:tcPr anchor="ctr"/>
                </a:tc>
                <a:tc>
                  <a:txBody>
                    <a:bodyPr/>
                    <a:lstStyle/>
                    <a:p>
                      <a:pPr algn="ctr"/>
                      <a:r>
                        <a:rPr lang="en-US" altLang="zh-CN" sz="1900" b="1" i="1" dirty="0"/>
                        <a:t>r&gt;1</a:t>
                      </a:r>
                      <a:endParaRPr lang="zh-CN" altLang="en-US" sz="1900" b="1" i="1" dirty="0"/>
                    </a:p>
                  </a:txBody>
                  <a:tcPr anchor="ctr"/>
                </a:tc>
                <a:extLst>
                  <a:ext uri="{0D108BD9-81ED-4DB2-BD59-A6C34878D82A}">
                    <a16:rowId xmlns:a16="http://schemas.microsoft.com/office/drawing/2014/main" val="3504545332"/>
                  </a:ext>
                </a:extLst>
              </a:tr>
              <a:tr h="678187">
                <a:tc>
                  <a:txBody>
                    <a:bodyPr/>
                    <a:lstStyle/>
                    <a:p>
                      <a:pPr algn="ctr"/>
                      <a:r>
                        <a:rPr lang="zh-CN" altLang="en-US" sz="2000" b="1" dirty="0">
                          <a:solidFill>
                            <a:schemeClr val="accent1">
                              <a:lumMod val="50000"/>
                            </a:schemeClr>
                          </a:solidFill>
                        </a:rPr>
                        <a:t>编码规则</a:t>
                      </a:r>
                    </a:p>
                  </a:txBody>
                  <a:tcPr anchor="ctr"/>
                </a:tc>
                <a:tc>
                  <a:txBody>
                    <a:bodyPr/>
                    <a:lstStyle/>
                    <a:p>
                      <a:pPr algn="ctr"/>
                      <a:r>
                        <a:rPr lang="zh-CN" altLang="en-US" sz="1900" dirty="0"/>
                        <a:t>数位中</a:t>
                      </a:r>
                      <a:r>
                        <a:rPr lang="en-US" altLang="zh-CN" sz="1900" dirty="0"/>
                        <a:t>1</a:t>
                      </a:r>
                      <a:r>
                        <a:rPr lang="zh-CN" altLang="en-US" sz="1900" dirty="0"/>
                        <a:t>的个数为偶数</a:t>
                      </a:r>
                    </a:p>
                  </a:txBody>
                  <a:tcPr anchor="ctr"/>
                </a:tc>
                <a:tc>
                  <a:txBody>
                    <a:bodyPr/>
                    <a:lstStyle/>
                    <a:p>
                      <a:pPr algn="ctr"/>
                      <a:r>
                        <a:rPr lang="en-US" altLang="zh-CN" sz="1900" dirty="0"/>
                        <a:t>r</a:t>
                      </a:r>
                      <a:r>
                        <a:rPr lang="zh-CN" altLang="en-US" sz="1900" dirty="0"/>
                        <a:t>个校验组中</a:t>
                      </a:r>
                      <a:r>
                        <a:rPr lang="en-US" altLang="zh-CN" sz="1900" dirty="0"/>
                        <a:t>1</a:t>
                      </a:r>
                      <a:r>
                        <a:rPr lang="zh-CN" altLang="en-US" sz="1900" dirty="0"/>
                        <a:t>的个数为偶数</a:t>
                      </a:r>
                    </a:p>
                  </a:txBody>
                  <a:tcPr anchor="ctr"/>
                </a:tc>
                <a:tc>
                  <a:txBody>
                    <a:bodyPr/>
                    <a:lstStyle/>
                    <a:p>
                      <a:pPr algn="ctr"/>
                      <a:r>
                        <a:rPr lang="zh-CN" altLang="en-US" sz="1900" dirty="0"/>
                        <a:t>校验码被生成多项式整除</a:t>
                      </a:r>
                    </a:p>
                  </a:txBody>
                  <a:tcPr anchor="ctr"/>
                </a:tc>
                <a:extLst>
                  <a:ext uri="{0D108BD9-81ED-4DB2-BD59-A6C34878D82A}">
                    <a16:rowId xmlns:a16="http://schemas.microsoft.com/office/drawing/2014/main" val="909294752"/>
                  </a:ext>
                </a:extLst>
              </a:tr>
              <a:tr h="678187">
                <a:tc>
                  <a:txBody>
                    <a:bodyPr/>
                    <a:lstStyle/>
                    <a:p>
                      <a:pPr algn="ctr"/>
                      <a:r>
                        <a:rPr lang="zh-CN" altLang="en-US" sz="2000" b="1" dirty="0">
                          <a:solidFill>
                            <a:schemeClr val="accent1">
                              <a:lumMod val="50000"/>
                            </a:schemeClr>
                          </a:solidFill>
                        </a:rPr>
                        <a:t>校验码公式</a:t>
                      </a:r>
                    </a:p>
                  </a:txBody>
                  <a:tcPr anchor="ctr"/>
                </a:tc>
                <a:tc>
                  <a:txBody>
                    <a:bodyPr/>
                    <a:lstStyle/>
                    <a:p>
                      <a:pPr algn="ctr"/>
                      <a:r>
                        <a:rPr lang="en-US" altLang="zh-CN" sz="1900" b="1" i="0" dirty="0">
                          <a:solidFill>
                            <a:schemeClr val="tx1"/>
                          </a:solidFill>
                          <a:latin typeface="Times New Roman" panose="02020603050405020304" pitchFamily="18" charset="0"/>
                          <a:cs typeface="Times New Roman" panose="02020603050405020304" pitchFamily="18" charset="0"/>
                        </a:rPr>
                        <a:t>P =  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i="0" dirty="0">
                          <a:solidFill>
                            <a:schemeClr val="tx1"/>
                          </a:solidFill>
                          <a:latin typeface="Times New Roman" panose="02020603050405020304" pitchFamily="18" charset="0"/>
                          <a:cs typeface="Times New Roman" panose="02020603050405020304" pitchFamily="18" charset="0"/>
                        </a:rPr>
                        <a:t>P </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i</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P= (M(x)*2</a:t>
                      </a:r>
                      <a:r>
                        <a:rPr lang="en-US" altLang="zh-CN" sz="1900" b="1" i="0" kern="1200" baseline="70000" dirty="0">
                          <a:solidFill>
                            <a:schemeClr val="tx1"/>
                          </a:solidFill>
                          <a:latin typeface="Times New Roman" panose="02020603050405020304" pitchFamily="18" charset="0"/>
                          <a:ea typeface="+mn-ea"/>
                          <a:cs typeface="Times New Roman" panose="02020603050405020304" pitchFamily="18" charset="0"/>
                        </a:rPr>
                        <a:t>r</a:t>
                      </a: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 % G(x)</a:t>
                      </a:r>
                      <a:endParaRPr lang="zh-CN" altLang="en-US" sz="1900" b="1" i="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642790743"/>
                  </a:ext>
                </a:extLst>
              </a:tr>
              <a:tr h="678187">
                <a:tc>
                  <a:txBody>
                    <a:bodyPr/>
                    <a:lstStyle/>
                    <a:p>
                      <a:pPr algn="ctr"/>
                      <a:r>
                        <a:rPr lang="zh-CN" altLang="en-US" sz="2000" b="1" dirty="0">
                          <a:solidFill>
                            <a:schemeClr val="accent1">
                              <a:lumMod val="50000"/>
                            </a:schemeClr>
                          </a:solidFill>
                        </a:rPr>
                        <a:t>最小码距</a:t>
                      </a:r>
                    </a:p>
                  </a:txBody>
                  <a:tcPr anchor="ctr"/>
                </a:tc>
                <a:tc>
                  <a:txBody>
                    <a:bodyPr/>
                    <a:lstStyle/>
                    <a:p>
                      <a:pPr algn="ctr"/>
                      <a:r>
                        <a:rPr lang="en-US" altLang="zh-CN" sz="1900" b="1" dirty="0"/>
                        <a:t>2</a:t>
                      </a:r>
                      <a:endParaRPr lang="zh-CN" altLang="en-US" sz="1900" b="1" dirty="0"/>
                    </a:p>
                  </a:txBody>
                  <a:tcPr anchor="ctr"/>
                </a:tc>
                <a:tc>
                  <a:txBody>
                    <a:bodyPr/>
                    <a:lstStyle/>
                    <a:p>
                      <a:pPr algn="ctr"/>
                      <a:r>
                        <a:rPr lang="en-US" altLang="zh-CN" sz="1900" b="1" dirty="0"/>
                        <a:t>3</a:t>
                      </a:r>
                      <a:endParaRPr lang="zh-CN" altLang="en-US" sz="1900" b="1" dirty="0"/>
                    </a:p>
                  </a:txBody>
                  <a:tcPr anchor="ctr"/>
                </a:tc>
                <a:tc>
                  <a:txBody>
                    <a:bodyPr/>
                    <a:lstStyle/>
                    <a:p>
                      <a:pPr algn="ctr"/>
                      <a:r>
                        <a:rPr lang="en-US" altLang="zh-CN" sz="1900" b="1" dirty="0"/>
                        <a:t>&gt;=3</a:t>
                      </a:r>
                      <a:endParaRPr lang="zh-CN" altLang="en-US" sz="1900" b="1" dirty="0"/>
                    </a:p>
                  </a:txBody>
                  <a:tcPr anchor="ctr"/>
                </a:tc>
                <a:extLst>
                  <a:ext uri="{0D108BD9-81ED-4DB2-BD59-A6C34878D82A}">
                    <a16:rowId xmlns:a16="http://schemas.microsoft.com/office/drawing/2014/main" val="1604736122"/>
                  </a:ext>
                </a:extLst>
              </a:tr>
              <a:tr h="678187">
                <a:tc>
                  <a:txBody>
                    <a:bodyPr/>
                    <a:lstStyle/>
                    <a:p>
                      <a:pPr algn="ctr"/>
                      <a:r>
                        <a:rPr lang="zh-CN" altLang="en-US" sz="2000" b="1" dirty="0">
                          <a:solidFill>
                            <a:schemeClr val="accent1">
                              <a:lumMod val="50000"/>
                            </a:schemeClr>
                          </a:solidFill>
                        </a:rPr>
                        <a:t>检错依据</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G=P</a:t>
                      </a:r>
                      <a:r>
                        <a:rPr lang="en-US" altLang="zh-CN" sz="1900" b="1" i="0" dirty="0">
                          <a:solidFill>
                            <a:schemeClr val="tx1"/>
                          </a:solidFill>
                          <a:latin typeface="Times New Roman" panose="02020603050405020304" pitchFamily="18" charset="0"/>
                          <a:cs typeface="Times New Roman" panose="02020603050405020304" pitchFamily="18" charset="0"/>
                        </a:rPr>
                        <a:t>⊕D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r>
                        <a:rPr lang="en-US" altLang="zh-CN" sz="1900" b="1" dirty="0"/>
                        <a:t>=0</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900" b="1" dirty="0"/>
                        <a:t>G</a:t>
                      </a:r>
                      <a:r>
                        <a:rPr lang="en-US" altLang="zh-CN" sz="1900" b="1" baseline="-25000" dirty="0"/>
                        <a:t>r</a:t>
                      </a:r>
                      <a:r>
                        <a:rPr lang="en-US" altLang="zh-CN" sz="1900" b="1" dirty="0"/>
                        <a:t>…G</a:t>
                      </a:r>
                      <a:r>
                        <a:rPr lang="en-US" altLang="zh-CN" sz="1900" b="1" baseline="-25000" dirty="0"/>
                        <a:t>2</a:t>
                      </a:r>
                      <a:r>
                        <a:rPr lang="en-US" altLang="zh-CN" sz="1900" b="1" dirty="0"/>
                        <a:t>G</a:t>
                      </a:r>
                      <a:r>
                        <a:rPr lang="en-US" altLang="zh-CN" sz="1900" b="1" baseline="-25000" dirty="0"/>
                        <a:t>1 </a:t>
                      </a:r>
                      <a:r>
                        <a:rPr lang="en-US" altLang="zh-CN" sz="1900" b="1" baseline="0" dirty="0"/>
                        <a:t>=  0  </a:t>
                      </a:r>
                      <a:endParaRPr lang="zh-CN" altLang="en-US" sz="1900" b="1" i="0" baseline="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dirty="0"/>
                        <a:t>R(x) = 0</a:t>
                      </a:r>
                      <a:endParaRPr lang="zh-CN" altLang="en-US" sz="1900" b="1" dirty="0"/>
                    </a:p>
                  </a:txBody>
                  <a:tcPr anchor="ctr"/>
                </a:tc>
                <a:extLst>
                  <a:ext uri="{0D108BD9-81ED-4DB2-BD59-A6C34878D82A}">
                    <a16:rowId xmlns:a16="http://schemas.microsoft.com/office/drawing/2014/main" val="3427927045"/>
                  </a:ext>
                </a:extLst>
              </a:tr>
              <a:tr h="678187">
                <a:tc>
                  <a:txBody>
                    <a:bodyPr/>
                    <a:lstStyle/>
                    <a:p>
                      <a:pPr algn="ctr"/>
                      <a:r>
                        <a:rPr lang="zh-CN" altLang="en-US" sz="2000" b="1" dirty="0">
                          <a:solidFill>
                            <a:schemeClr val="accent1">
                              <a:lumMod val="50000"/>
                            </a:schemeClr>
                          </a:solidFill>
                        </a:rPr>
                        <a:t>编码特性</a:t>
                      </a:r>
                    </a:p>
                  </a:txBody>
                  <a:tcPr anchor="ctr"/>
                </a:tc>
                <a:tc>
                  <a:txBody>
                    <a:bodyPr/>
                    <a:lstStyle/>
                    <a:p>
                      <a:pPr algn="ctr"/>
                      <a:r>
                        <a:rPr lang="zh-CN" altLang="en-US" sz="1900" dirty="0"/>
                        <a:t>实现简单，编码效率高</a:t>
                      </a:r>
                    </a:p>
                  </a:txBody>
                  <a:tcPr anchor="ctr"/>
                </a:tc>
                <a:tc>
                  <a:txBody>
                    <a:bodyPr/>
                    <a:lstStyle/>
                    <a:p>
                      <a:pPr algn="ctr"/>
                      <a:r>
                        <a:rPr lang="zh-CN" altLang="en-US" sz="1900" dirty="0"/>
                        <a:t>可纠一位错</a:t>
                      </a:r>
                      <a:endParaRPr lang="en-US" altLang="zh-CN" sz="1900" dirty="0"/>
                    </a:p>
                    <a:p>
                      <a:pPr algn="ctr"/>
                      <a:r>
                        <a:rPr lang="zh-CN" altLang="en-US" sz="1900" dirty="0"/>
                        <a:t>数位较多时编码效率高</a:t>
                      </a:r>
                    </a:p>
                  </a:txBody>
                  <a:tcPr anchor="ctr"/>
                </a:tc>
                <a:tc>
                  <a:txBody>
                    <a:bodyPr/>
                    <a:lstStyle/>
                    <a:p>
                      <a:pPr algn="ctr"/>
                      <a:r>
                        <a:rPr lang="zh-CN" altLang="en-US" sz="1900" dirty="0"/>
                        <a:t>检错能力更强</a:t>
                      </a:r>
                      <a:endParaRPr lang="en-US" altLang="zh-CN" sz="1900" dirty="0"/>
                    </a:p>
                    <a:p>
                      <a:pPr algn="ctr"/>
                      <a:r>
                        <a:rPr lang="zh-CN" altLang="en-US" sz="1900" dirty="0"/>
                        <a:t>数位较多时编码效率高</a:t>
                      </a:r>
                    </a:p>
                  </a:txBody>
                  <a:tcPr anchor="ctr"/>
                </a:tc>
                <a:extLst>
                  <a:ext uri="{0D108BD9-81ED-4DB2-BD59-A6C34878D82A}">
                    <a16:rowId xmlns:a16="http://schemas.microsoft.com/office/drawing/2014/main" val="3597961039"/>
                  </a:ext>
                </a:extLst>
              </a:tr>
            </a:tbl>
          </a:graphicData>
        </a:graphic>
      </p:graphicFrame>
    </p:spTree>
    <p:extLst>
      <p:ext uri="{BB962C8B-B14F-4D97-AF65-F5344CB8AC3E}">
        <p14:creationId xmlns:p14="http://schemas.microsoft.com/office/powerpoint/2010/main" val="79464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码距与纠错性能</a:t>
            </a:r>
            <a:endParaRPr lang="zh-CN" altLang="en-US" dirty="0"/>
          </a:p>
        </p:txBody>
      </p:sp>
      <p:sp>
        <p:nvSpPr>
          <p:cNvPr id="3" name="内容占位符 2"/>
          <p:cNvSpPr>
            <a:spLocks noGrp="1"/>
          </p:cNvSpPr>
          <p:nvPr>
            <p:ph idx="1"/>
          </p:nvPr>
        </p:nvSpPr>
        <p:spPr>
          <a:xfrm>
            <a:off x="5909635" y="1855783"/>
            <a:ext cx="5443870" cy="4310772"/>
          </a:xfrm>
        </p:spPr>
        <p:txBody>
          <a:bodyPr>
            <a:normAutofit lnSpcReduction="10000"/>
          </a:bodyPr>
          <a:lstStyle/>
          <a:p>
            <a:pPr>
              <a:lnSpc>
                <a:spcPct val="150000"/>
              </a:lnSpc>
            </a:pPr>
            <a:r>
              <a:rPr lang="zh-CN" altLang="en-US" dirty="0"/>
              <a:t>最小码距≥</a:t>
            </a:r>
            <a:r>
              <a:rPr lang="en-US" altLang="zh-CN" dirty="0"/>
              <a:t>e+1</a:t>
            </a:r>
          </a:p>
          <a:p>
            <a:pPr lvl="1">
              <a:lnSpc>
                <a:spcPct val="150000"/>
              </a:lnSpc>
            </a:pPr>
            <a:r>
              <a:rPr lang="zh-CN" altLang="en-US" sz="2200" dirty="0"/>
              <a:t>可检测</a:t>
            </a:r>
            <a:r>
              <a:rPr lang="en-US" altLang="zh-CN" sz="2200" dirty="0"/>
              <a:t>e</a:t>
            </a:r>
            <a:r>
              <a:rPr lang="zh-CN" altLang="en-US" sz="2200" dirty="0"/>
              <a:t>个错误</a:t>
            </a:r>
          </a:p>
          <a:p>
            <a:pPr>
              <a:lnSpc>
                <a:spcPct val="150000"/>
              </a:lnSpc>
            </a:pPr>
            <a:r>
              <a:rPr lang="zh-CN" altLang="en-US" dirty="0"/>
              <a:t>最小码距≥</a:t>
            </a:r>
            <a:r>
              <a:rPr lang="en-US" altLang="zh-CN" dirty="0"/>
              <a:t>2t+1</a:t>
            </a:r>
          </a:p>
          <a:p>
            <a:pPr lvl="1">
              <a:lnSpc>
                <a:spcPct val="150000"/>
              </a:lnSpc>
            </a:pPr>
            <a:r>
              <a:rPr lang="zh-CN" altLang="en-US" sz="2200" dirty="0"/>
              <a:t>可纠正</a:t>
            </a:r>
            <a:r>
              <a:rPr lang="en-US" altLang="zh-CN" sz="2200" dirty="0"/>
              <a:t>t</a:t>
            </a:r>
            <a:r>
              <a:rPr lang="zh-CN" altLang="en-US" sz="2200" dirty="0"/>
              <a:t>个错误</a:t>
            </a:r>
          </a:p>
          <a:p>
            <a:pPr>
              <a:lnSpc>
                <a:spcPct val="150000"/>
              </a:lnSpc>
            </a:pPr>
            <a:r>
              <a:rPr lang="zh-CN" altLang="en-US" dirty="0"/>
              <a:t>最小码距≥</a:t>
            </a:r>
            <a:r>
              <a:rPr lang="en-US" altLang="zh-CN" dirty="0"/>
              <a:t>e+t+1</a:t>
            </a:r>
          </a:p>
          <a:p>
            <a:pPr lvl="1">
              <a:lnSpc>
                <a:spcPct val="150000"/>
              </a:lnSpc>
            </a:pPr>
            <a:r>
              <a:rPr lang="en-US" altLang="zh-CN" sz="2200" dirty="0"/>
              <a:t>e&gt;t</a:t>
            </a:r>
          </a:p>
          <a:p>
            <a:pPr lvl="1">
              <a:lnSpc>
                <a:spcPct val="150000"/>
              </a:lnSpc>
            </a:pPr>
            <a:r>
              <a:rPr lang="zh-CN" altLang="en-US" sz="2200" dirty="0"/>
              <a:t>可纠正</a:t>
            </a:r>
            <a:r>
              <a:rPr lang="en-US" altLang="zh-CN" sz="2200" dirty="0"/>
              <a:t>t</a:t>
            </a:r>
            <a:r>
              <a:rPr lang="zh-CN" altLang="en-US" sz="2200" dirty="0"/>
              <a:t>个错误，同时检测</a:t>
            </a:r>
            <a:r>
              <a:rPr lang="en-US" altLang="zh-CN" sz="2200" dirty="0"/>
              <a:t>e</a:t>
            </a:r>
            <a:r>
              <a:rPr lang="zh-CN" altLang="en-US" sz="2200" dirty="0"/>
              <a:t>个错误</a:t>
            </a:r>
          </a:p>
        </p:txBody>
      </p:sp>
      <p:grpSp>
        <p:nvGrpSpPr>
          <p:cNvPr id="38" name="组合 37"/>
          <p:cNvGrpSpPr/>
          <p:nvPr/>
        </p:nvGrpSpPr>
        <p:grpSpPr>
          <a:xfrm>
            <a:off x="1018952" y="1602189"/>
            <a:ext cx="3923184" cy="4318173"/>
            <a:chOff x="976422" y="1391510"/>
            <a:chExt cx="3923184" cy="4318173"/>
          </a:xfrm>
        </p:grpSpPr>
        <p:sp>
          <p:nvSpPr>
            <p:cNvPr id="4" name="Rectangle 10"/>
            <p:cNvSpPr>
              <a:spLocks noChangeArrowheads="1"/>
            </p:cNvSpPr>
            <p:nvPr/>
          </p:nvSpPr>
          <p:spPr bwMode="auto">
            <a:xfrm>
              <a:off x="976422" y="1984200"/>
              <a:ext cx="3894823" cy="3725483"/>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b="1">
                <a:latin typeface="Consolas" panose="020B0609020204030204" pitchFamily="49" charset="0"/>
                <a:ea typeface="+mn-ea"/>
              </a:endParaRPr>
            </a:p>
          </p:txBody>
        </p:sp>
        <p:sp>
          <p:nvSpPr>
            <p:cNvPr id="5" name="Rectangle 14"/>
            <p:cNvSpPr>
              <a:spLocks noChangeArrowheads="1"/>
            </p:cNvSpPr>
            <p:nvPr/>
          </p:nvSpPr>
          <p:spPr bwMode="auto">
            <a:xfrm>
              <a:off x="3544747" y="514874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3</a:t>
              </a:r>
            </a:p>
          </p:txBody>
        </p:sp>
        <p:sp>
          <p:nvSpPr>
            <p:cNvPr id="6" name="Rectangle 15"/>
            <p:cNvSpPr>
              <a:spLocks noChangeArrowheads="1"/>
            </p:cNvSpPr>
            <p:nvPr/>
          </p:nvSpPr>
          <p:spPr bwMode="auto">
            <a:xfrm>
              <a:off x="2500483" y="5148744"/>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7" name="Rectangle 16"/>
            <p:cNvSpPr>
              <a:spLocks noChangeArrowheads="1"/>
            </p:cNvSpPr>
            <p:nvPr/>
          </p:nvSpPr>
          <p:spPr bwMode="auto">
            <a:xfrm>
              <a:off x="976423" y="5148744"/>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7</a:t>
              </a:r>
            </a:p>
          </p:txBody>
        </p:sp>
        <p:sp>
          <p:nvSpPr>
            <p:cNvPr id="8" name="Rectangle 17"/>
            <p:cNvSpPr>
              <a:spLocks noChangeArrowheads="1"/>
            </p:cNvSpPr>
            <p:nvPr/>
          </p:nvSpPr>
          <p:spPr bwMode="auto">
            <a:xfrm>
              <a:off x="3544747" y="4619556"/>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9" name="Rectangle 18"/>
            <p:cNvSpPr>
              <a:spLocks noChangeArrowheads="1"/>
            </p:cNvSpPr>
            <p:nvPr/>
          </p:nvSpPr>
          <p:spPr bwMode="auto">
            <a:xfrm>
              <a:off x="2500483" y="4619556"/>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p>
          </p:txBody>
        </p:sp>
        <p:sp>
          <p:nvSpPr>
            <p:cNvPr id="10" name="Rectangle 19"/>
            <p:cNvSpPr>
              <a:spLocks noChangeArrowheads="1"/>
            </p:cNvSpPr>
            <p:nvPr/>
          </p:nvSpPr>
          <p:spPr bwMode="auto">
            <a:xfrm>
              <a:off x="976423" y="4619556"/>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6</a:t>
              </a:r>
            </a:p>
          </p:txBody>
        </p:sp>
        <p:sp>
          <p:nvSpPr>
            <p:cNvPr id="11" name="Rectangle 20"/>
            <p:cNvSpPr>
              <a:spLocks noChangeArrowheads="1"/>
            </p:cNvSpPr>
            <p:nvPr/>
          </p:nvSpPr>
          <p:spPr bwMode="auto">
            <a:xfrm>
              <a:off x="3544746" y="409036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p>
          </p:txBody>
        </p:sp>
        <p:sp>
          <p:nvSpPr>
            <p:cNvPr id="12" name="Rectangle 21"/>
            <p:cNvSpPr>
              <a:spLocks noChangeArrowheads="1"/>
            </p:cNvSpPr>
            <p:nvPr/>
          </p:nvSpPr>
          <p:spPr bwMode="auto">
            <a:xfrm>
              <a:off x="2500483" y="4090368"/>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3" name="Rectangle 22"/>
            <p:cNvSpPr>
              <a:spLocks noChangeArrowheads="1"/>
            </p:cNvSpPr>
            <p:nvPr/>
          </p:nvSpPr>
          <p:spPr bwMode="auto">
            <a:xfrm>
              <a:off x="976423" y="4090368"/>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5</a:t>
              </a:r>
            </a:p>
          </p:txBody>
        </p:sp>
        <p:sp>
          <p:nvSpPr>
            <p:cNvPr id="14" name="Rectangle 23"/>
            <p:cNvSpPr>
              <a:spLocks noChangeArrowheads="1"/>
            </p:cNvSpPr>
            <p:nvPr/>
          </p:nvSpPr>
          <p:spPr bwMode="auto">
            <a:xfrm>
              <a:off x="3516386" y="3535896"/>
              <a:ext cx="1383220"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p>
          </p:txBody>
        </p:sp>
        <p:sp>
          <p:nvSpPr>
            <p:cNvPr id="15" name="Rectangle 24"/>
            <p:cNvSpPr>
              <a:spLocks noChangeArrowheads="1"/>
            </p:cNvSpPr>
            <p:nvPr/>
          </p:nvSpPr>
          <p:spPr bwMode="auto">
            <a:xfrm>
              <a:off x="2500483" y="3561180"/>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6" name="Rectangle 25"/>
            <p:cNvSpPr>
              <a:spLocks noChangeArrowheads="1"/>
            </p:cNvSpPr>
            <p:nvPr/>
          </p:nvSpPr>
          <p:spPr bwMode="auto">
            <a:xfrm>
              <a:off x="976423" y="3561180"/>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4</a:t>
              </a:r>
            </a:p>
          </p:txBody>
        </p:sp>
        <p:sp>
          <p:nvSpPr>
            <p:cNvPr id="17" name="Rectangle 26"/>
            <p:cNvSpPr>
              <a:spLocks noChangeArrowheads="1"/>
            </p:cNvSpPr>
            <p:nvPr/>
          </p:nvSpPr>
          <p:spPr bwMode="auto">
            <a:xfrm>
              <a:off x="3544747" y="3031991"/>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accent2"/>
                  </a:solidFill>
                  <a:latin typeface="Consolas" panose="020B0609020204030204" pitchFamily="49" charset="0"/>
                  <a:ea typeface="+mn-ea"/>
                </a:rPr>
                <a:t>或</a:t>
              </a:r>
              <a:r>
                <a:rPr lang="zh-CN" altLang="en-US" sz="2400" b="1" dirty="0">
                  <a:latin typeface="Consolas" panose="020B0609020204030204" pitchFamily="49" charset="0"/>
                  <a:ea typeface="+mn-ea"/>
                </a:rPr>
                <a:t>   </a:t>
              </a:r>
              <a:r>
                <a:rPr lang="en-US" altLang="zh-CN" sz="2400" b="1" dirty="0">
                  <a:latin typeface="Consolas" panose="020B0609020204030204" pitchFamily="49" charset="0"/>
                  <a:ea typeface="+mn-ea"/>
                </a:rPr>
                <a:t>1</a:t>
              </a:r>
            </a:p>
          </p:txBody>
        </p:sp>
        <p:sp>
          <p:nvSpPr>
            <p:cNvPr id="18" name="Rectangle 27"/>
            <p:cNvSpPr>
              <a:spLocks noChangeArrowheads="1"/>
            </p:cNvSpPr>
            <p:nvPr/>
          </p:nvSpPr>
          <p:spPr bwMode="auto">
            <a:xfrm>
              <a:off x="2500483" y="3031992"/>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p>
          </p:txBody>
        </p:sp>
        <p:sp>
          <p:nvSpPr>
            <p:cNvPr id="19" name="Rectangle 28"/>
            <p:cNvSpPr>
              <a:spLocks noChangeArrowheads="1"/>
            </p:cNvSpPr>
            <p:nvPr/>
          </p:nvSpPr>
          <p:spPr bwMode="auto">
            <a:xfrm>
              <a:off x="976423" y="3031992"/>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3</a:t>
              </a:r>
            </a:p>
          </p:txBody>
        </p:sp>
        <p:sp>
          <p:nvSpPr>
            <p:cNvPr id="20" name="Rectangle 29"/>
            <p:cNvSpPr>
              <a:spLocks noChangeArrowheads="1"/>
            </p:cNvSpPr>
            <p:nvPr/>
          </p:nvSpPr>
          <p:spPr bwMode="auto">
            <a:xfrm>
              <a:off x="3385702" y="250280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1" name="Rectangle 30"/>
            <p:cNvSpPr>
              <a:spLocks noChangeArrowheads="1"/>
            </p:cNvSpPr>
            <p:nvPr/>
          </p:nvSpPr>
          <p:spPr bwMode="auto">
            <a:xfrm>
              <a:off x="2500483" y="2502805"/>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1</a:t>
              </a:r>
            </a:p>
          </p:txBody>
        </p:sp>
        <p:sp>
          <p:nvSpPr>
            <p:cNvPr id="22" name="Rectangle 31"/>
            <p:cNvSpPr>
              <a:spLocks noChangeArrowheads="1"/>
            </p:cNvSpPr>
            <p:nvPr/>
          </p:nvSpPr>
          <p:spPr bwMode="auto">
            <a:xfrm>
              <a:off x="976423" y="2502805"/>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2</a:t>
              </a:r>
              <a:endParaRPr lang="en-US" altLang="zh-CN" sz="2400" b="1" dirty="0">
                <a:solidFill>
                  <a:schemeClr val="accent2"/>
                </a:solidFill>
                <a:latin typeface="Consolas" panose="020B0609020204030204" pitchFamily="49" charset="0"/>
                <a:ea typeface="+mn-ea"/>
              </a:endParaRPr>
            </a:p>
          </p:txBody>
        </p:sp>
        <p:sp>
          <p:nvSpPr>
            <p:cNvPr id="23" name="Rectangle 32"/>
            <p:cNvSpPr>
              <a:spLocks noChangeArrowheads="1"/>
            </p:cNvSpPr>
            <p:nvPr/>
          </p:nvSpPr>
          <p:spPr bwMode="auto">
            <a:xfrm>
              <a:off x="3385701" y="197361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p>
          </p:txBody>
        </p:sp>
        <p:sp>
          <p:nvSpPr>
            <p:cNvPr id="24" name="Rectangle 33"/>
            <p:cNvSpPr>
              <a:spLocks noChangeArrowheads="1"/>
            </p:cNvSpPr>
            <p:nvPr/>
          </p:nvSpPr>
          <p:spPr bwMode="auto">
            <a:xfrm>
              <a:off x="2500483" y="1973617"/>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0</a:t>
              </a:r>
            </a:p>
          </p:txBody>
        </p:sp>
        <p:sp>
          <p:nvSpPr>
            <p:cNvPr id="25" name="Rectangle 34"/>
            <p:cNvSpPr>
              <a:spLocks noChangeArrowheads="1"/>
            </p:cNvSpPr>
            <p:nvPr/>
          </p:nvSpPr>
          <p:spPr bwMode="auto">
            <a:xfrm>
              <a:off x="976423" y="1973617"/>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6" name="Rectangle 35"/>
            <p:cNvSpPr>
              <a:spLocks noChangeArrowheads="1"/>
            </p:cNvSpPr>
            <p:nvPr/>
          </p:nvSpPr>
          <p:spPr bwMode="auto">
            <a:xfrm>
              <a:off x="3544747" y="1391511"/>
              <a:ext cx="1326498"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纠错</a:t>
              </a:r>
            </a:p>
          </p:txBody>
        </p:sp>
        <p:sp>
          <p:nvSpPr>
            <p:cNvPr id="27" name="Rectangle 36"/>
            <p:cNvSpPr>
              <a:spLocks noChangeArrowheads="1"/>
            </p:cNvSpPr>
            <p:nvPr/>
          </p:nvSpPr>
          <p:spPr bwMode="auto">
            <a:xfrm>
              <a:off x="2500483" y="1391511"/>
              <a:ext cx="1044263"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检错</a:t>
              </a:r>
            </a:p>
          </p:txBody>
        </p:sp>
        <p:sp>
          <p:nvSpPr>
            <p:cNvPr id="28" name="Rectangle 37"/>
            <p:cNvSpPr>
              <a:spLocks noChangeArrowheads="1"/>
            </p:cNvSpPr>
            <p:nvPr/>
          </p:nvSpPr>
          <p:spPr bwMode="auto">
            <a:xfrm>
              <a:off x="976423" y="1391511"/>
              <a:ext cx="1524060"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最小码距</a:t>
              </a:r>
            </a:p>
          </p:txBody>
        </p:sp>
        <p:sp>
          <p:nvSpPr>
            <p:cNvPr id="29" name="Line 38"/>
            <p:cNvSpPr>
              <a:spLocks noChangeShapeType="1"/>
            </p:cNvSpPr>
            <p:nvPr/>
          </p:nvSpPr>
          <p:spPr bwMode="auto">
            <a:xfrm>
              <a:off x="976422" y="2502805"/>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0" name="Line 41"/>
            <p:cNvSpPr>
              <a:spLocks noChangeShapeType="1"/>
            </p:cNvSpPr>
            <p:nvPr/>
          </p:nvSpPr>
          <p:spPr bwMode="auto">
            <a:xfrm>
              <a:off x="976422" y="303199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1" name="Line 42"/>
            <p:cNvSpPr>
              <a:spLocks noChangeShapeType="1"/>
            </p:cNvSpPr>
            <p:nvPr/>
          </p:nvSpPr>
          <p:spPr bwMode="auto">
            <a:xfrm>
              <a:off x="976422" y="3561180"/>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2" name="Line 43"/>
            <p:cNvSpPr>
              <a:spLocks noChangeShapeType="1"/>
            </p:cNvSpPr>
            <p:nvPr/>
          </p:nvSpPr>
          <p:spPr bwMode="auto">
            <a:xfrm>
              <a:off x="976422" y="4090368"/>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3" name="Line 44"/>
            <p:cNvSpPr>
              <a:spLocks noChangeShapeType="1"/>
            </p:cNvSpPr>
            <p:nvPr/>
          </p:nvSpPr>
          <p:spPr bwMode="auto">
            <a:xfrm>
              <a:off x="976422" y="4619556"/>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4" name="Line 45"/>
            <p:cNvSpPr>
              <a:spLocks noChangeShapeType="1"/>
            </p:cNvSpPr>
            <p:nvPr/>
          </p:nvSpPr>
          <p:spPr bwMode="auto">
            <a:xfrm>
              <a:off x="976422" y="5148744"/>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5" name="Line 46"/>
            <p:cNvSpPr>
              <a:spLocks noChangeShapeType="1"/>
            </p:cNvSpPr>
            <p:nvPr/>
          </p:nvSpPr>
          <p:spPr bwMode="auto">
            <a:xfrm>
              <a:off x="976422" y="5677932"/>
              <a:ext cx="389482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6" name="Line 48"/>
            <p:cNvSpPr>
              <a:spLocks noChangeShapeType="1"/>
            </p:cNvSpPr>
            <p:nvPr/>
          </p:nvSpPr>
          <p:spPr bwMode="auto">
            <a:xfrm>
              <a:off x="2500483" y="1391510"/>
              <a:ext cx="0" cy="4318173"/>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grpSp>
    </p:spTree>
    <p:extLst>
      <p:ext uri="{BB962C8B-B14F-4D97-AF65-F5344CB8AC3E}">
        <p14:creationId xmlns:p14="http://schemas.microsoft.com/office/powerpoint/2010/main" val="357843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AF7A-20B3-49DE-8362-4B942F3CAEEB}"/>
              </a:ext>
            </a:extLst>
          </p:cNvPr>
          <p:cNvSpPr>
            <a:spLocks noGrp="1"/>
          </p:cNvSpPr>
          <p:nvPr>
            <p:ph type="title"/>
          </p:nvPr>
        </p:nvSpPr>
        <p:spPr>
          <a:xfrm>
            <a:off x="2835562" y="128456"/>
            <a:ext cx="6520875" cy="1024984"/>
          </a:xfrm>
        </p:spPr>
        <p:txBody>
          <a:bodyPr>
            <a:normAutofit/>
          </a:bodyPr>
          <a:lstStyle/>
          <a:p>
            <a:pPr algn="ctr"/>
            <a:r>
              <a:rPr lang="zh-CN" altLang="en-US" sz="4000" dirty="0"/>
              <a:t>本节重点</a:t>
            </a:r>
          </a:p>
        </p:txBody>
      </p:sp>
      <p:sp>
        <p:nvSpPr>
          <p:cNvPr id="14" name="AutoShape 19">
            <a:extLst>
              <a:ext uri="{FF2B5EF4-FFF2-40B4-BE49-F238E27FC236}">
                <a16:creationId xmlns:a16="http://schemas.microsoft.com/office/drawing/2014/main" id="{39DE301F-EB7D-4EDC-A434-B38B6526EFF0}"/>
              </a:ext>
            </a:extLst>
          </p:cNvPr>
          <p:cNvSpPr>
            <a:spLocks noChangeArrowheads="1"/>
          </p:cNvSpPr>
          <p:nvPr/>
        </p:nvSpPr>
        <p:spPr bwMode="auto">
          <a:xfrm>
            <a:off x="2160950" y="2400039"/>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2</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5" name="AutoShape 19">
            <a:extLst>
              <a:ext uri="{FF2B5EF4-FFF2-40B4-BE49-F238E27FC236}">
                <a16:creationId xmlns:a16="http://schemas.microsoft.com/office/drawing/2014/main" id="{CE4E622B-A04B-4A67-A324-A02126C62CA3}"/>
              </a:ext>
            </a:extLst>
          </p:cNvPr>
          <p:cNvSpPr>
            <a:spLocks noChangeArrowheads="1"/>
          </p:cNvSpPr>
          <p:nvPr/>
        </p:nvSpPr>
        <p:spPr bwMode="auto">
          <a:xfrm>
            <a:off x="2160950" y="3495489"/>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3</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矩形 15">
            <a:extLst>
              <a:ext uri="{FF2B5EF4-FFF2-40B4-BE49-F238E27FC236}">
                <a16:creationId xmlns:a16="http://schemas.microsoft.com/office/drawing/2014/main" id="{B2E33C8A-D6A1-46BE-9ABA-BAEB2BD6E693}"/>
              </a:ext>
            </a:extLst>
          </p:cNvPr>
          <p:cNvSpPr/>
          <p:nvPr/>
        </p:nvSpPr>
        <p:spPr>
          <a:xfrm>
            <a:off x="3700232" y="1290999"/>
            <a:ext cx="6520875"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2800" dirty="0">
                <a:ln>
                  <a:solidFill>
                    <a:prstClr val="white"/>
                  </a:solidFill>
                </a:ln>
                <a:solidFill>
                  <a:prstClr val="white"/>
                </a:solidFill>
                <a:latin typeface="+mn-ea"/>
              </a:rPr>
              <a:t>模二除原理</a:t>
            </a:r>
          </a:p>
        </p:txBody>
      </p:sp>
      <p:sp>
        <p:nvSpPr>
          <p:cNvPr id="17" name="矩形 3">
            <a:extLst>
              <a:ext uri="{FF2B5EF4-FFF2-40B4-BE49-F238E27FC236}">
                <a16:creationId xmlns:a16="http://schemas.microsoft.com/office/drawing/2014/main" id="{B52F90C6-2ADD-4562-8F6E-41D989D6B5EA}"/>
              </a:ext>
            </a:extLst>
          </p:cNvPr>
          <p:cNvSpPr/>
          <p:nvPr/>
        </p:nvSpPr>
        <p:spPr>
          <a:xfrm>
            <a:off x="3700232" y="2299111"/>
            <a:ext cx="6520875"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en-US" altLang="zh-CN" sz="2800" dirty="0">
                <a:ln>
                  <a:solidFill>
                    <a:prstClr val="white"/>
                  </a:solidFill>
                </a:ln>
                <a:solidFill>
                  <a:prstClr val="white"/>
                </a:solidFill>
                <a:latin typeface="+mn-ea"/>
              </a:rPr>
              <a:t>CRC</a:t>
            </a:r>
            <a:r>
              <a:rPr lang="zh-CN" altLang="en-US" sz="2800" dirty="0">
                <a:ln>
                  <a:solidFill>
                    <a:prstClr val="white"/>
                  </a:solidFill>
                </a:ln>
                <a:solidFill>
                  <a:prstClr val="white"/>
                </a:solidFill>
                <a:latin typeface="+mn-ea"/>
              </a:rPr>
              <a:t>编码原理，移位，模二除，拼接</a:t>
            </a:r>
          </a:p>
        </p:txBody>
      </p:sp>
      <p:sp>
        <p:nvSpPr>
          <p:cNvPr id="18" name="矩形 3">
            <a:extLst>
              <a:ext uri="{FF2B5EF4-FFF2-40B4-BE49-F238E27FC236}">
                <a16:creationId xmlns:a16="http://schemas.microsoft.com/office/drawing/2014/main" id="{590C5621-2FDF-484B-AC47-2882D9255860}"/>
              </a:ext>
            </a:extLst>
          </p:cNvPr>
          <p:cNvSpPr/>
          <p:nvPr/>
        </p:nvSpPr>
        <p:spPr>
          <a:xfrm>
            <a:off x="3700232" y="3379231"/>
            <a:ext cx="6520875"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en-US" altLang="zh-CN" sz="2800" dirty="0">
                <a:ln>
                  <a:solidFill>
                    <a:prstClr val="white"/>
                  </a:solidFill>
                </a:ln>
                <a:solidFill>
                  <a:prstClr val="white"/>
                </a:solidFill>
                <a:latin typeface="+mn-ea"/>
              </a:rPr>
              <a:t>CRC</a:t>
            </a:r>
            <a:r>
              <a:rPr lang="zh-CN" altLang="en-US" sz="2800" dirty="0">
                <a:ln>
                  <a:solidFill>
                    <a:prstClr val="white"/>
                  </a:solidFill>
                </a:ln>
                <a:solidFill>
                  <a:prstClr val="white"/>
                </a:solidFill>
                <a:latin typeface="+mn-ea"/>
              </a:rPr>
              <a:t>检错原理</a:t>
            </a:r>
          </a:p>
        </p:txBody>
      </p:sp>
      <p:sp>
        <p:nvSpPr>
          <p:cNvPr id="19" name="AutoShape 19">
            <a:extLst>
              <a:ext uri="{FF2B5EF4-FFF2-40B4-BE49-F238E27FC236}">
                <a16:creationId xmlns:a16="http://schemas.microsoft.com/office/drawing/2014/main" id="{DCFA85F3-0A3F-4EAF-9ECF-F7713A1EF63E}"/>
              </a:ext>
            </a:extLst>
          </p:cNvPr>
          <p:cNvSpPr>
            <a:spLocks noChangeArrowheads="1"/>
          </p:cNvSpPr>
          <p:nvPr/>
        </p:nvSpPr>
        <p:spPr bwMode="auto">
          <a:xfrm>
            <a:off x="2189391" y="1463108"/>
            <a:ext cx="1214438" cy="344710"/>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1</a:t>
            </a:r>
            <a:endParaRPr lang="zh-CN" altLang="en-US" sz="2800" kern="0" dirty="0">
              <a:solidFill>
                <a:sysClr val="windowText" lastClr="000000"/>
              </a:solidFill>
            </a:endParaRPr>
          </a:p>
        </p:txBody>
      </p:sp>
      <p:sp>
        <p:nvSpPr>
          <p:cNvPr id="20" name="AutoShape 19">
            <a:extLst>
              <a:ext uri="{FF2B5EF4-FFF2-40B4-BE49-F238E27FC236}">
                <a16:creationId xmlns:a16="http://schemas.microsoft.com/office/drawing/2014/main" id="{526DA1AB-1900-4689-A0F2-9A99C357F6E0}"/>
              </a:ext>
            </a:extLst>
          </p:cNvPr>
          <p:cNvSpPr>
            <a:spLocks noChangeArrowheads="1"/>
          </p:cNvSpPr>
          <p:nvPr/>
        </p:nvSpPr>
        <p:spPr bwMode="auto">
          <a:xfrm>
            <a:off x="2156211" y="4503601"/>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4</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矩形 3">
            <a:extLst>
              <a:ext uri="{FF2B5EF4-FFF2-40B4-BE49-F238E27FC236}">
                <a16:creationId xmlns:a16="http://schemas.microsoft.com/office/drawing/2014/main" id="{E987D82E-4508-4D2D-9FE5-5B67C05ED1F8}"/>
              </a:ext>
            </a:extLst>
          </p:cNvPr>
          <p:cNvSpPr/>
          <p:nvPr/>
        </p:nvSpPr>
        <p:spPr>
          <a:xfrm>
            <a:off x="3695493" y="4447423"/>
            <a:ext cx="6525614"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en-US" altLang="zh-CN" sz="2800" dirty="0">
                <a:ln>
                  <a:solidFill>
                    <a:prstClr val="white"/>
                  </a:solidFill>
                </a:ln>
                <a:solidFill>
                  <a:prstClr val="white"/>
                </a:solidFill>
                <a:latin typeface="+mn-ea"/>
              </a:rPr>
              <a:t>CRC</a:t>
            </a:r>
            <a:r>
              <a:rPr lang="zh-CN" altLang="en-US" sz="2800" dirty="0">
                <a:ln>
                  <a:solidFill>
                    <a:prstClr val="white"/>
                  </a:solidFill>
                </a:ln>
                <a:solidFill>
                  <a:prstClr val="white"/>
                </a:solidFill>
                <a:latin typeface="+mn-ea"/>
              </a:rPr>
              <a:t>编码</a:t>
            </a:r>
            <a:r>
              <a:rPr lang="en-US" altLang="zh-CN" sz="2800" dirty="0">
                <a:ln>
                  <a:solidFill>
                    <a:prstClr val="white"/>
                  </a:solidFill>
                </a:ln>
                <a:solidFill>
                  <a:prstClr val="white"/>
                </a:solidFill>
                <a:latin typeface="+mn-ea"/>
              </a:rPr>
              <a:t>1</a:t>
            </a:r>
            <a:r>
              <a:rPr lang="zh-CN" altLang="en-US" sz="2800" dirty="0">
                <a:ln>
                  <a:solidFill>
                    <a:prstClr val="white"/>
                  </a:solidFill>
                </a:ln>
                <a:solidFill>
                  <a:prstClr val="white"/>
                </a:solidFill>
                <a:latin typeface="+mn-ea"/>
              </a:rPr>
              <a:t>位错的余数循环特征</a:t>
            </a:r>
          </a:p>
        </p:txBody>
      </p:sp>
      <p:sp>
        <p:nvSpPr>
          <p:cNvPr id="13" name="AutoShape 19">
            <a:extLst>
              <a:ext uri="{FF2B5EF4-FFF2-40B4-BE49-F238E27FC236}">
                <a16:creationId xmlns:a16="http://schemas.microsoft.com/office/drawing/2014/main" id="{526DA1AB-1900-4689-A0F2-9A99C357F6E0}"/>
              </a:ext>
            </a:extLst>
          </p:cNvPr>
          <p:cNvSpPr>
            <a:spLocks noChangeArrowheads="1"/>
          </p:cNvSpPr>
          <p:nvPr/>
        </p:nvSpPr>
        <p:spPr bwMode="auto">
          <a:xfrm>
            <a:off x="2189391" y="5407895"/>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4</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4" name="矩形 3">
            <a:extLst>
              <a:ext uri="{FF2B5EF4-FFF2-40B4-BE49-F238E27FC236}">
                <a16:creationId xmlns:a16="http://schemas.microsoft.com/office/drawing/2014/main" id="{E987D82E-4508-4D2D-9FE5-5B67C05ED1F8}"/>
              </a:ext>
            </a:extLst>
          </p:cNvPr>
          <p:cNvSpPr/>
          <p:nvPr/>
        </p:nvSpPr>
        <p:spPr>
          <a:xfrm>
            <a:off x="3728673" y="5351717"/>
            <a:ext cx="6525614"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en-US" altLang="zh-CN" sz="2800" dirty="0">
                <a:ln>
                  <a:solidFill>
                    <a:prstClr val="white"/>
                  </a:solidFill>
                </a:ln>
                <a:solidFill>
                  <a:prstClr val="white"/>
                </a:solidFill>
                <a:latin typeface="+mn-ea"/>
              </a:rPr>
              <a:t>CRC</a:t>
            </a:r>
            <a:r>
              <a:rPr lang="zh-CN" altLang="en-US" sz="2800" dirty="0">
                <a:ln>
                  <a:solidFill>
                    <a:prstClr val="white"/>
                  </a:solidFill>
                </a:ln>
                <a:solidFill>
                  <a:prstClr val="white"/>
                </a:solidFill>
                <a:latin typeface="+mn-ea"/>
              </a:rPr>
              <a:t>编码</a:t>
            </a:r>
            <a:r>
              <a:rPr lang="en-US" altLang="zh-CN" sz="2800" dirty="0">
                <a:ln>
                  <a:solidFill>
                    <a:prstClr val="white"/>
                  </a:solidFill>
                </a:ln>
                <a:solidFill>
                  <a:prstClr val="white"/>
                </a:solidFill>
                <a:latin typeface="+mn-ea"/>
              </a:rPr>
              <a:t>1</a:t>
            </a:r>
            <a:r>
              <a:rPr lang="zh-CN" altLang="en-US" sz="2800" dirty="0">
                <a:ln>
                  <a:solidFill>
                    <a:prstClr val="white"/>
                  </a:solidFill>
                </a:ln>
                <a:solidFill>
                  <a:prstClr val="white"/>
                </a:solidFill>
                <a:latin typeface="+mn-ea"/>
              </a:rPr>
              <a:t>位错纠错原理</a:t>
            </a:r>
          </a:p>
        </p:txBody>
      </p:sp>
    </p:spTree>
    <p:extLst>
      <p:ext uri="{BB962C8B-B14F-4D97-AF65-F5344CB8AC3E}">
        <p14:creationId xmlns:p14="http://schemas.microsoft.com/office/powerpoint/2010/main" val="54423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462723"/>
            <a:ext cx="64185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 </a:t>
            </a:r>
            <a:r>
              <a:rPr lang="zh-CN" altLang="en-US" sz="2600">
                <a:solidFill>
                  <a:srgbClr val="000000"/>
                </a:solidFill>
                <a:latin typeface="Microsoft Yahei"/>
                <a:ea typeface="Microsoft Yahei"/>
                <a:sym typeface="Microsoft Yahei"/>
              </a:rPr>
              <a:t>下列编码中码距为</a:t>
            </a:r>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的编码是</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40119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0011,  1100, 0000, 0101</a:t>
            </a:r>
            <a:endParaRPr lang="zh-CN" altLang="en-US" sz="2600">
              <a:solidFill>
                <a:srgbClr val="000000"/>
              </a:solidFill>
              <a:latin typeface="Microsoft Yahei"/>
              <a:ea typeface="Microsoft Yahei"/>
              <a:sym typeface="Microsoft Yahei"/>
            </a:endParaRPr>
          </a:p>
        </p:txBody>
      </p:sp>
      <p:sp>
        <p:nvSpPr>
          <p:cNvPr id="12" name="矩形 11"/>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25609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00 , 11,  01, 10</a:t>
            </a:r>
            <a:endParaRPr lang="zh-CN" altLang="en-US" sz="2600">
              <a:solidFill>
                <a:srgbClr val="000000"/>
              </a:solidFill>
              <a:latin typeface="Microsoft Yahei"/>
              <a:ea typeface="Microsoft Yahei"/>
              <a:sym typeface="Microsoft Yahei"/>
            </a:endParaRPr>
          </a:p>
        </p:txBody>
      </p:sp>
      <p:sp>
        <p:nvSpPr>
          <p:cNvPr id="14" name="矩形 13"/>
          <p:cNvSpPr>
            <a:spLocks noChangeAspect="1"/>
          </p:cNvSpPr>
          <p:nvPr>
            <p:custDataLst>
              <p:tags r:id="rId6"/>
            </p:custDataLst>
          </p:nvPr>
        </p:nvSpPr>
        <p:spPr>
          <a:xfrm>
            <a:off x="15716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2576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000,  101,  110</a:t>
            </a:r>
            <a:endParaRPr lang="zh-CN" altLang="en-US" sz="2600">
              <a:solidFill>
                <a:srgbClr val="000000"/>
              </a:solidFill>
              <a:latin typeface="Microsoft Yahei"/>
              <a:ea typeface="Microsoft Yahei"/>
              <a:sym typeface="Microsoft Yahei"/>
            </a:endParaRPr>
          </a:p>
        </p:txBody>
      </p:sp>
      <p:sp>
        <p:nvSpPr>
          <p:cNvPr id="16" name="矩形 15"/>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47866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00000,  11100, 00111, 10100</a:t>
            </a:r>
            <a:endParaRPr lang="zh-CN" altLang="en-US" sz="2600">
              <a:solidFill>
                <a:srgbClr val="000000"/>
              </a:solidFill>
              <a:latin typeface="Microsoft Yahei"/>
              <a:ea typeface="Microsoft Yahei"/>
              <a:sym typeface="Microsoft Yahei"/>
            </a:endParaRPr>
          </a:p>
        </p:txBody>
      </p:sp>
      <p:sp>
        <p:nvSpPr>
          <p:cNvPr id="18" name="矩形 17"/>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olidFill>
                <a:prstClr val="black"/>
              </a:solidFill>
              <a:sym typeface="Microsoft Yahei"/>
            </a:endParaRPr>
          </a:p>
        </p:txBody>
      </p:sp>
      <p:sp>
        <p:nvSpPr>
          <p:cNvPr id="26" name="TextBox 25"/>
          <p:cNvSpPr txBox="1"/>
          <p:nvPr>
            <p:custDataLst>
              <p:tags r:id="rId14"/>
            </p:custDataLst>
          </p:nvPr>
        </p:nvSpPr>
        <p:spPr>
          <a:xfrm>
            <a:off x="12827000" y="1270000"/>
            <a:ext cx="3272219" cy="1862048"/>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300" dirty="0">
                <a:solidFill>
                  <a:srgbClr val="000000"/>
                </a:solidFill>
                <a:latin typeface="Microsoft Yahei"/>
                <a:ea typeface="Microsoft Yahei"/>
                <a:sym typeface="Microsoft Yahei"/>
              </a:rPr>
              <a:t>AC</a:t>
            </a:r>
            <a:r>
              <a:rPr lang="zh-CN" altLang="en-US" sz="2300" dirty="0">
                <a:solidFill>
                  <a:srgbClr val="000000"/>
                </a:solidFill>
                <a:latin typeface="Microsoft Yahei"/>
                <a:ea typeface="Microsoft Yahei"/>
                <a:sym typeface="Microsoft Yahei"/>
              </a:rPr>
              <a:t>正确。任意两个合法编码间不同的二进制位数</a:t>
            </a:r>
            <a:r>
              <a:rPr lang="en-US" altLang="zh-CN" sz="2300" dirty="0">
                <a:solidFill>
                  <a:srgbClr val="000000"/>
                </a:solidFill>
                <a:latin typeface="Microsoft Yahei"/>
                <a:ea typeface="Microsoft Yahei"/>
                <a:sym typeface="Microsoft Yahei"/>
              </a:rPr>
              <a:t>,</a:t>
            </a:r>
            <a:r>
              <a:rPr lang="zh-CN" altLang="en-US" sz="2300" dirty="0">
                <a:solidFill>
                  <a:srgbClr val="000000"/>
                </a:solidFill>
                <a:latin typeface="Microsoft Yahei"/>
                <a:ea typeface="Microsoft Yahei"/>
                <a:sym typeface="Microsoft Yahei"/>
              </a:rPr>
              <a:t>异或运算结果中</a:t>
            </a:r>
            <a:r>
              <a:rPr lang="en-US" altLang="zh-CN" sz="2300" dirty="0">
                <a:solidFill>
                  <a:srgbClr val="000000"/>
                </a:solidFill>
                <a:latin typeface="Microsoft Yahei"/>
                <a:ea typeface="Microsoft Yahei"/>
                <a:sym typeface="Microsoft Yahei"/>
              </a:rPr>
              <a:t>1</a:t>
            </a:r>
            <a:r>
              <a:rPr lang="zh-CN" altLang="en-US" sz="2300" dirty="0">
                <a:solidFill>
                  <a:srgbClr val="000000"/>
                </a:solidFill>
                <a:latin typeface="Microsoft Yahei"/>
                <a:ea typeface="Microsoft Yahei"/>
                <a:sym typeface="Microsoft Yahei"/>
              </a:rPr>
              <a:t>的个数。</a:t>
            </a:r>
            <a:r>
              <a:rPr lang="en-US" altLang="zh-CN" sz="2300" dirty="0">
                <a:solidFill>
                  <a:srgbClr val="000000"/>
                </a:solidFill>
                <a:latin typeface="Microsoft Yahei"/>
                <a:ea typeface="Microsoft Yahei"/>
                <a:sym typeface="Microsoft Yahei"/>
              </a:rPr>
              <a:t>B</a:t>
            </a:r>
            <a:r>
              <a:rPr lang="zh-CN" altLang="en-US" sz="2300" dirty="0">
                <a:solidFill>
                  <a:srgbClr val="000000"/>
                </a:solidFill>
                <a:latin typeface="Microsoft Yahei"/>
                <a:ea typeface="Microsoft Yahei"/>
                <a:sym typeface="Microsoft Yahei"/>
              </a:rPr>
              <a:t>是</a:t>
            </a:r>
            <a:r>
              <a:rPr lang="en-US" altLang="zh-CN" sz="2300" dirty="0">
                <a:solidFill>
                  <a:srgbClr val="000000"/>
                </a:solidFill>
                <a:latin typeface="Microsoft Yahei"/>
                <a:ea typeface="Microsoft Yahei"/>
                <a:sym typeface="Microsoft Yahei"/>
              </a:rPr>
              <a:t>1,D</a:t>
            </a:r>
            <a:r>
              <a:rPr lang="zh-CN" altLang="en-US" sz="2300" dirty="0">
                <a:solidFill>
                  <a:srgbClr val="000000"/>
                </a:solidFill>
                <a:latin typeface="Microsoft Yahei"/>
                <a:ea typeface="Microsoft Yahei"/>
                <a:sym typeface="Microsoft Yahei"/>
              </a:rPr>
              <a:t>是</a:t>
            </a:r>
            <a:r>
              <a:rPr lang="en-US" altLang="zh-CN" sz="2300" dirty="0">
                <a:solidFill>
                  <a:srgbClr val="000000"/>
                </a:solidFill>
                <a:latin typeface="Microsoft Yahei"/>
                <a:ea typeface="Microsoft Yahei"/>
                <a:sym typeface="Microsoft Yahei"/>
              </a:rPr>
              <a:t>1,</a:t>
            </a:r>
            <a:r>
              <a:rPr lang="zh-CN" altLang="en-US" sz="2300" dirty="0">
                <a:solidFill>
                  <a:srgbClr val="000000"/>
                </a:solidFill>
                <a:latin typeface="Microsoft Yahei"/>
                <a:ea typeface="Microsoft Yahei"/>
                <a:sym typeface="Microsoft Yahei"/>
              </a:rPr>
              <a:t>其中</a:t>
            </a:r>
            <a:r>
              <a:rPr lang="en-US" altLang="zh-CN" sz="2300" dirty="0">
                <a:solidFill>
                  <a:srgbClr val="000000"/>
                </a:solidFill>
                <a:latin typeface="Microsoft Yahei"/>
                <a:ea typeface="Microsoft Yahei"/>
                <a:sym typeface="Microsoft Yahei"/>
              </a:rPr>
              <a:t>11100</a:t>
            </a:r>
            <a:r>
              <a:rPr lang="zh-CN" altLang="en-US" sz="2300" dirty="0">
                <a:solidFill>
                  <a:srgbClr val="000000"/>
                </a:solidFill>
                <a:latin typeface="Microsoft Yahei"/>
                <a:ea typeface="Microsoft Yahei"/>
                <a:sym typeface="Microsoft Yahei"/>
              </a:rPr>
              <a:t>和</a:t>
            </a:r>
            <a:r>
              <a:rPr lang="en-US" altLang="zh-CN" sz="2300" dirty="0">
                <a:solidFill>
                  <a:srgbClr val="000000"/>
                </a:solidFill>
                <a:latin typeface="Microsoft Yahei"/>
                <a:ea typeface="Microsoft Yahei"/>
                <a:sym typeface="Microsoft Yahei"/>
              </a:rPr>
              <a:t>10100</a:t>
            </a:r>
            <a:r>
              <a:rPr lang="zh-CN" altLang="en-US" sz="2300" dirty="0">
                <a:solidFill>
                  <a:srgbClr val="000000"/>
                </a:solidFill>
                <a:latin typeface="Microsoft Yahei"/>
                <a:ea typeface="Microsoft Yahei"/>
                <a:sym typeface="Microsoft Yahei"/>
              </a:rPr>
              <a:t>之间是</a:t>
            </a:r>
            <a:r>
              <a:rPr lang="en-US" altLang="zh-CN" sz="2300" dirty="0">
                <a:solidFill>
                  <a:srgbClr val="000000"/>
                </a:solidFill>
                <a:latin typeface="Microsoft Yahei"/>
                <a:ea typeface="Microsoft Yahei"/>
                <a:sym typeface="Microsoft Yahei"/>
              </a:rPr>
              <a:t>1</a:t>
            </a:r>
            <a:endParaRPr lang="zh-CN" altLang="en-US" sz="2300" dirty="0">
              <a:solidFill>
                <a:srgbClr val="000000"/>
              </a:solidFill>
              <a:latin typeface="Microsoft Yahei"/>
              <a:ea typeface="Microsoft Yahei"/>
              <a:sym typeface="Microsoft Yahei"/>
            </a:endParaRP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4" name="图片 3"/>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881302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9526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下列关于码距与检错与纠错能力的描述中正确的是 </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54279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码距为</a:t>
            </a:r>
            <a:r>
              <a:rPr lang="en-US" altLang="zh-CN" sz="2600">
                <a:solidFill>
                  <a:srgbClr val="000000"/>
                </a:solidFill>
                <a:latin typeface="Microsoft Yahei"/>
                <a:ea typeface="Microsoft Yahei"/>
                <a:sym typeface="Microsoft Yahei"/>
              </a:rPr>
              <a:t>1</a:t>
            </a:r>
            <a:r>
              <a:rPr lang="zh-CN" altLang="en-US" sz="2600">
                <a:solidFill>
                  <a:srgbClr val="000000"/>
                </a:solidFill>
                <a:latin typeface="Microsoft Yahei"/>
                <a:ea typeface="Microsoft Yahei"/>
                <a:sym typeface="Microsoft Yahei"/>
              </a:rPr>
              <a:t>的编码不具备任何检错能力</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7021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码距为</a:t>
            </a:r>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的编码具有</a:t>
            </a:r>
            <a:r>
              <a:rPr lang="en-US" altLang="zh-CN" sz="2600">
                <a:solidFill>
                  <a:srgbClr val="000000"/>
                </a:solidFill>
                <a:latin typeface="Microsoft Yahei"/>
                <a:ea typeface="Microsoft Yahei"/>
                <a:sym typeface="Microsoft Yahei"/>
              </a:rPr>
              <a:t>1</a:t>
            </a:r>
            <a:r>
              <a:rPr lang="zh-CN" altLang="en-US" sz="2600">
                <a:solidFill>
                  <a:srgbClr val="000000"/>
                </a:solidFill>
                <a:latin typeface="Microsoft Yahei"/>
                <a:ea typeface="Microsoft Yahei"/>
                <a:sym typeface="Microsoft Yahei"/>
              </a:rPr>
              <a:t>位检错能力</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但无纠错能力</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7545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码距为</a:t>
            </a:r>
            <a:r>
              <a:rPr lang="en-US" altLang="zh-CN" sz="2600">
                <a:solidFill>
                  <a:srgbClr val="000000"/>
                </a:solidFill>
                <a:latin typeface="Microsoft Yahei"/>
                <a:ea typeface="Microsoft Yahei"/>
                <a:sym typeface="Microsoft Yahei"/>
              </a:rPr>
              <a:t>4</a:t>
            </a:r>
            <a:r>
              <a:rPr lang="zh-CN" altLang="en-US" sz="2600">
                <a:solidFill>
                  <a:srgbClr val="000000"/>
                </a:solidFill>
                <a:latin typeface="Microsoft Yahei"/>
                <a:ea typeface="Microsoft Yahei"/>
                <a:sym typeface="Microsoft Yahei"/>
              </a:rPr>
              <a:t>的编码可检测出</a:t>
            </a:r>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位错误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并可纠正</a:t>
            </a:r>
            <a:r>
              <a:rPr lang="en-US" altLang="zh-CN" sz="2600">
                <a:solidFill>
                  <a:srgbClr val="000000"/>
                </a:solidFill>
                <a:latin typeface="Microsoft Yahei"/>
                <a:ea typeface="Microsoft Yahei"/>
                <a:sym typeface="Microsoft Yahei"/>
              </a:rPr>
              <a:t>1</a:t>
            </a:r>
            <a:r>
              <a:rPr lang="zh-CN" altLang="en-US" sz="2600">
                <a:solidFill>
                  <a:srgbClr val="000000"/>
                </a:solidFill>
                <a:latin typeface="Microsoft Yahei"/>
                <a:ea typeface="Microsoft Yahei"/>
                <a:sym typeface="Microsoft Yahei"/>
              </a:rPr>
              <a:t>位错误</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7545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码距为</a:t>
            </a:r>
            <a:r>
              <a:rPr lang="en-US" altLang="zh-CN" sz="2600">
                <a:solidFill>
                  <a:srgbClr val="000000"/>
                </a:solidFill>
                <a:latin typeface="Microsoft Yahei"/>
                <a:ea typeface="Microsoft Yahei"/>
                <a:sym typeface="Microsoft Yahei"/>
              </a:rPr>
              <a:t>4</a:t>
            </a:r>
            <a:r>
              <a:rPr lang="zh-CN" altLang="en-US" sz="2600">
                <a:solidFill>
                  <a:srgbClr val="000000"/>
                </a:solidFill>
                <a:latin typeface="Microsoft Yahei"/>
                <a:ea typeface="Microsoft Yahei"/>
                <a:sym typeface="Microsoft Yahei"/>
              </a:rPr>
              <a:t>的编码可检测出</a:t>
            </a:r>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位错误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并可纠正</a:t>
            </a:r>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位错误</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olidFill>
                <a:prstClr val="black"/>
              </a:solidFill>
              <a:sym typeface="Microsoft Yahei"/>
            </a:endParaRPr>
          </a:p>
        </p:txBody>
      </p:sp>
      <p:sp>
        <p:nvSpPr>
          <p:cNvPr id="24" name="TextBox 23"/>
          <p:cNvSpPr txBox="1"/>
          <p:nvPr>
            <p:custDataLst>
              <p:tags r:id="rId14"/>
            </p:custDataLst>
          </p:nvPr>
        </p:nvSpPr>
        <p:spPr>
          <a:xfrm>
            <a:off x="12827000" y="1530003"/>
            <a:ext cx="3086418" cy="138499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100" dirty="0">
                <a:solidFill>
                  <a:srgbClr val="000000"/>
                </a:solidFill>
                <a:latin typeface="Microsoft Yahei"/>
                <a:ea typeface="Microsoft Yahei"/>
                <a:sym typeface="Microsoft Yahei"/>
              </a:rPr>
              <a:t>ABC</a:t>
            </a:r>
            <a:r>
              <a:rPr lang="zh-CN" altLang="en-US" sz="2100" dirty="0">
                <a:solidFill>
                  <a:srgbClr val="000000"/>
                </a:solidFill>
                <a:latin typeface="Microsoft Yahei"/>
                <a:ea typeface="Microsoft Yahei"/>
                <a:sym typeface="Microsoft Yahei"/>
              </a:rPr>
              <a:t>正确。</a:t>
            </a:r>
            <a:r>
              <a:rPr lang="en-US" altLang="zh-CN" sz="2100" dirty="0">
                <a:solidFill>
                  <a:srgbClr val="000000"/>
                </a:solidFill>
                <a:latin typeface="Microsoft Yahei"/>
                <a:ea typeface="Microsoft Yahei"/>
                <a:sym typeface="Microsoft Yahei"/>
              </a:rPr>
              <a:t>D</a:t>
            </a:r>
            <a:r>
              <a:rPr lang="zh-CN" altLang="en-US" sz="2100" dirty="0">
                <a:solidFill>
                  <a:srgbClr val="000000"/>
                </a:solidFill>
                <a:latin typeface="Microsoft Yahei"/>
                <a:ea typeface="Microsoft Yahei"/>
                <a:sym typeface="Microsoft Yahei"/>
              </a:rPr>
              <a:t>错误。检错同时纠错需要</a:t>
            </a:r>
            <a:r>
              <a:rPr lang="en-US" altLang="zh-CN" sz="2100" dirty="0">
                <a:solidFill>
                  <a:srgbClr val="000000"/>
                </a:solidFill>
                <a:latin typeface="Microsoft Yahei"/>
                <a:ea typeface="Microsoft Yahei"/>
                <a:sym typeface="Microsoft Yahei"/>
              </a:rPr>
              <a:t>,</a:t>
            </a:r>
            <a:r>
              <a:rPr lang="zh-CN" altLang="en-US" sz="2100" dirty="0">
                <a:solidFill>
                  <a:srgbClr val="000000"/>
                </a:solidFill>
                <a:latin typeface="Microsoft Yahei"/>
                <a:ea typeface="Microsoft Yahei"/>
                <a:sym typeface="Microsoft Yahei"/>
              </a:rPr>
              <a:t>码距≥</a:t>
            </a:r>
            <a:r>
              <a:rPr lang="en-US" altLang="zh-CN" sz="2100" dirty="0">
                <a:solidFill>
                  <a:srgbClr val="000000"/>
                </a:solidFill>
                <a:latin typeface="Microsoft Yahei"/>
                <a:ea typeface="Microsoft Yahei"/>
                <a:sym typeface="Microsoft Yahei"/>
              </a:rPr>
              <a:t>e+t+1(e&gt;t),</a:t>
            </a:r>
            <a:r>
              <a:rPr lang="zh-CN" altLang="en-US" sz="2100" dirty="0">
                <a:solidFill>
                  <a:srgbClr val="000000"/>
                </a:solidFill>
                <a:latin typeface="Microsoft Yahei"/>
                <a:ea typeface="Microsoft Yahei"/>
                <a:sym typeface="Microsoft Yahei"/>
              </a:rPr>
              <a:t>检</a:t>
            </a:r>
            <a:r>
              <a:rPr lang="en-US" altLang="zh-CN" sz="2100" dirty="0">
                <a:solidFill>
                  <a:srgbClr val="000000"/>
                </a:solidFill>
                <a:latin typeface="Microsoft Yahei"/>
                <a:ea typeface="Microsoft Yahei"/>
                <a:sym typeface="Microsoft Yahei"/>
              </a:rPr>
              <a:t>2,</a:t>
            </a:r>
            <a:r>
              <a:rPr lang="zh-CN" altLang="en-US" sz="2100" dirty="0">
                <a:solidFill>
                  <a:srgbClr val="000000"/>
                </a:solidFill>
                <a:latin typeface="Microsoft Yahei"/>
                <a:ea typeface="Microsoft Yahei"/>
                <a:sym typeface="Microsoft Yahei"/>
              </a:rPr>
              <a:t>纠错</a:t>
            </a:r>
            <a:r>
              <a:rPr lang="en-US" altLang="zh-CN" sz="2100" dirty="0">
                <a:solidFill>
                  <a:srgbClr val="000000"/>
                </a:solidFill>
                <a:latin typeface="Microsoft Yahei"/>
                <a:ea typeface="Microsoft Yahei"/>
                <a:sym typeface="Microsoft Yahei"/>
              </a:rPr>
              <a:t>2</a:t>
            </a:r>
            <a:r>
              <a:rPr lang="zh-CN" altLang="en-US" sz="2100" dirty="0">
                <a:solidFill>
                  <a:srgbClr val="000000"/>
                </a:solidFill>
                <a:latin typeface="Microsoft Yahei"/>
                <a:ea typeface="Microsoft Yahei"/>
                <a:sym typeface="Microsoft Yahei"/>
              </a:rPr>
              <a:t>位至少要码距是</a:t>
            </a:r>
            <a:r>
              <a:rPr lang="en-US" altLang="zh-CN" sz="2100" dirty="0">
                <a:solidFill>
                  <a:srgbClr val="000000"/>
                </a:solidFill>
                <a:latin typeface="Microsoft Yahei"/>
                <a:ea typeface="Microsoft Yahei"/>
                <a:sym typeface="Microsoft Yahei"/>
              </a:rPr>
              <a:t>5</a:t>
            </a:r>
            <a:r>
              <a:rPr lang="zh-CN" altLang="en-US" sz="2100" dirty="0">
                <a:solidFill>
                  <a:srgbClr val="000000"/>
                </a:solidFill>
                <a:latin typeface="Microsoft Yahei"/>
                <a:ea typeface="Microsoft Yahei"/>
                <a:sym typeface="Microsoft Yahei"/>
              </a:rPr>
              <a:t>才行。</a:t>
            </a: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912235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69646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下列关于校验的描述中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 </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930560"/>
            <a:ext cx="7855269" cy="3539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a:solidFill>
                  <a:srgbClr val="000000"/>
                </a:solidFill>
                <a:latin typeface="Microsoft Yahei"/>
                <a:ea typeface="Microsoft Yahei"/>
                <a:sym typeface="Microsoft Yahei"/>
              </a:rPr>
              <a:t>校验码的基本原理就是通过增加校验位提高码距</a:t>
            </a:r>
            <a:r>
              <a:rPr lang="en-US" altLang="zh-CN" sz="1700">
                <a:solidFill>
                  <a:srgbClr val="000000"/>
                </a:solidFill>
                <a:latin typeface="Microsoft Yahei"/>
                <a:ea typeface="Microsoft Yahei"/>
                <a:sym typeface="Microsoft Yahei"/>
              </a:rPr>
              <a:t>,</a:t>
            </a:r>
            <a:r>
              <a:rPr lang="zh-CN" altLang="en-US" sz="1700">
                <a:solidFill>
                  <a:srgbClr val="000000"/>
                </a:solidFill>
                <a:latin typeface="Microsoft Yahei"/>
                <a:ea typeface="Microsoft Yahei"/>
                <a:sym typeface="Microsoft Yahei"/>
              </a:rPr>
              <a:t>从而使编码具有检错或纠错能力</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66344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码距越大</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对应编码的检错与纠错能力就越强</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91199"/>
            <a:ext cx="8039419" cy="46166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a:solidFill>
                  <a:srgbClr val="000000"/>
                </a:solidFill>
                <a:latin typeface="Microsoft Yahei"/>
                <a:ea typeface="Microsoft Yahei"/>
                <a:sym typeface="Microsoft Yahei"/>
              </a:rPr>
              <a:t>码距越大</a:t>
            </a:r>
            <a:r>
              <a:rPr lang="en-US" altLang="zh-CN" sz="2400">
                <a:solidFill>
                  <a:srgbClr val="000000"/>
                </a:solidFill>
                <a:latin typeface="Microsoft Yahei"/>
                <a:ea typeface="Microsoft Yahei"/>
                <a:sym typeface="Microsoft Yahei"/>
              </a:rPr>
              <a:t>,</a:t>
            </a:r>
            <a:r>
              <a:rPr lang="zh-CN" altLang="en-US" sz="2400">
                <a:solidFill>
                  <a:srgbClr val="000000"/>
                </a:solidFill>
                <a:latin typeface="Microsoft Yahei"/>
                <a:ea typeface="Microsoft Yahei"/>
                <a:sym typeface="Microsoft Yahei"/>
              </a:rPr>
              <a:t>所需要的校验信息也就多</a:t>
            </a:r>
            <a:r>
              <a:rPr lang="en-US" altLang="zh-CN" sz="2400">
                <a:solidFill>
                  <a:srgbClr val="000000"/>
                </a:solidFill>
                <a:latin typeface="Microsoft Yahei"/>
                <a:ea typeface="Microsoft Yahei"/>
                <a:sym typeface="Microsoft Yahei"/>
              </a:rPr>
              <a:t>,</a:t>
            </a:r>
            <a:r>
              <a:rPr lang="zh-CN" altLang="en-US" sz="2400">
                <a:solidFill>
                  <a:srgbClr val="000000"/>
                </a:solidFill>
                <a:latin typeface="Microsoft Yahei"/>
                <a:ea typeface="Microsoft Yahei"/>
                <a:sym typeface="Microsoft Yahei"/>
              </a:rPr>
              <a:t>对应的编码效率就越低</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63042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校验既可采用硬件实现</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也可采用软件实现</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olidFill>
                <a:prstClr val="black"/>
              </a:solidFill>
              <a:sym typeface="Microsoft Yahei"/>
            </a:endParaRPr>
          </a:p>
        </p:txBody>
      </p:sp>
      <p:sp>
        <p:nvSpPr>
          <p:cNvPr id="24" name="TextBox 23"/>
          <p:cNvSpPr txBox="1"/>
          <p:nvPr>
            <p:custDataLst>
              <p:tags r:id="rId14"/>
            </p:custDataLst>
          </p:nvPr>
        </p:nvSpPr>
        <p:spPr>
          <a:xfrm>
            <a:off x="12827000" y="1978660"/>
            <a:ext cx="21831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a:ea typeface="Microsoft Yahei"/>
                <a:sym typeface="Microsoft Yahei"/>
              </a:rPr>
              <a:t>ABCD</a:t>
            </a:r>
            <a:r>
              <a:rPr lang="zh-CN" altLang="en-US" sz="2600" dirty="0">
                <a:solidFill>
                  <a:srgbClr val="000000"/>
                </a:solidFill>
                <a:latin typeface="Microsoft Yahei"/>
                <a:ea typeface="Microsoft Yahei"/>
                <a:sym typeface="Microsoft Yahei"/>
              </a:rPr>
              <a:t>都对。</a:t>
            </a: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84250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264602"/>
            <a:ext cx="9549130"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 </a:t>
            </a:r>
            <a:r>
              <a:rPr lang="zh-CN" altLang="en-US" sz="2600">
                <a:solidFill>
                  <a:srgbClr val="000000"/>
                </a:solidFill>
                <a:latin typeface="Microsoft Yahei"/>
                <a:ea typeface="Microsoft Yahei"/>
                <a:sym typeface="Microsoft Yahei"/>
              </a:rPr>
              <a:t>假设下列字符中有奇偶校验</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但没有发生错误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其中采用的是奇校验的是 </a:t>
            </a:r>
            <a:r>
              <a:rPr lang="en-US" altLang="zh-CN" sz="2600">
                <a:solidFill>
                  <a:srgbClr val="000000"/>
                </a:solidFill>
                <a:latin typeface="Microsoft Yahei"/>
                <a:ea typeface="Microsoft Yahei"/>
                <a:sym typeface="Microsoft Yahei"/>
              </a:rPr>
              <a:t>(     )(</a:t>
            </a:r>
            <a:r>
              <a:rPr lang="zh-CN" altLang="en-US" sz="2600">
                <a:solidFill>
                  <a:srgbClr val="000000"/>
                </a:solidFill>
                <a:latin typeface="Microsoft Yahei"/>
                <a:ea typeface="Microsoft Yahei"/>
                <a:sym typeface="Microsoft Yahei"/>
              </a:rPr>
              <a:t>单选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1830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11011001</a:t>
            </a:r>
            <a:endParaRPr lang="zh-CN" altLang="en-US" sz="2600">
              <a:solidFill>
                <a:srgbClr val="000000"/>
              </a:solidFill>
              <a:latin typeface="Microsoft Yahei"/>
              <a:ea typeface="Microsoft Yahei"/>
              <a:sym typeface="Microsoft Yahei"/>
            </a:endParaRPr>
          </a:p>
        </p:txBody>
      </p:sp>
      <p:sp>
        <p:nvSpPr>
          <p:cNvPr id="10" name="椭圆 9"/>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1830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11010111</a:t>
            </a:r>
            <a:endParaRPr lang="zh-CN" altLang="en-US" sz="2600">
              <a:solidFill>
                <a:srgbClr val="000000"/>
              </a:solidFill>
              <a:latin typeface="Microsoft Yahei"/>
              <a:ea typeface="Microsoft Yahei"/>
              <a:sym typeface="Microsoft Yahei"/>
            </a:endParaRPr>
          </a:p>
        </p:txBody>
      </p:sp>
      <p:sp>
        <p:nvSpPr>
          <p:cNvPr id="12" name="椭圆 11"/>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1830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11010100</a:t>
            </a:r>
            <a:endParaRPr lang="zh-CN" altLang="en-US" sz="2600">
              <a:solidFill>
                <a:srgbClr val="000000"/>
              </a:solidFill>
              <a:latin typeface="Microsoft Yahei"/>
              <a:ea typeface="Microsoft Yahei"/>
              <a:sym typeface="Microsoft Yahei"/>
            </a:endParaRPr>
          </a:p>
        </p:txBody>
      </p:sp>
      <p:sp>
        <p:nvSpPr>
          <p:cNvPr id="14" name="椭圆 13"/>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1830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11110110</a:t>
            </a:r>
            <a:endParaRPr lang="zh-CN" altLang="en-US" sz="2600">
              <a:solidFill>
                <a:srgbClr val="000000"/>
              </a:solidFill>
              <a:latin typeface="Microsoft Yahei"/>
              <a:ea typeface="Microsoft Yahei"/>
              <a:sym typeface="Microsoft Yahei"/>
            </a:endParaRPr>
          </a:p>
        </p:txBody>
      </p:sp>
      <p:sp>
        <p:nvSpPr>
          <p:cNvPr id="16" name="椭圆 15"/>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780540"/>
            <a:ext cx="3332480"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答案</a:t>
            </a:r>
            <a:r>
              <a:rPr lang="en-US" altLang="zh-CN" sz="2600">
                <a:solidFill>
                  <a:srgbClr val="000000"/>
                </a:solidFill>
                <a:latin typeface="Microsoft Yahei"/>
                <a:ea typeface="Microsoft Yahei"/>
                <a:sym typeface="Microsoft Yahei"/>
              </a:rPr>
              <a:t>A</a:t>
            </a:r>
            <a:r>
              <a:rPr lang="zh-CN" altLang="en-US" sz="2600">
                <a:solidFill>
                  <a:srgbClr val="000000"/>
                </a:solidFill>
                <a:latin typeface="Microsoft Yahei"/>
                <a:ea typeface="Microsoft Yahei"/>
                <a:sym typeface="Microsoft Yahei"/>
              </a:rPr>
              <a:t>。奇校验数据中</a:t>
            </a:r>
            <a:r>
              <a:rPr lang="en-US" altLang="zh-CN" sz="2600">
                <a:solidFill>
                  <a:srgbClr val="000000"/>
                </a:solidFill>
                <a:latin typeface="Microsoft Yahei"/>
                <a:ea typeface="Microsoft Yahei"/>
                <a:sym typeface="Microsoft Yahei"/>
              </a:rPr>
              <a:t>1</a:t>
            </a:r>
            <a:r>
              <a:rPr lang="zh-CN" altLang="en-US" sz="2600">
                <a:solidFill>
                  <a:srgbClr val="000000"/>
                </a:solidFill>
                <a:latin typeface="Microsoft Yahei"/>
                <a:ea typeface="Microsoft Yahei"/>
                <a:sym typeface="Microsoft Yahei"/>
              </a:rPr>
              <a:t>的个数是奇数个。</a:t>
            </a: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67995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462723"/>
            <a:ext cx="74282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下列关于奇偶校验的描述中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 </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44373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奇校验和偶校验的码距都为</a:t>
            </a:r>
            <a:r>
              <a:rPr lang="en-US" altLang="zh-CN" sz="2600">
                <a:solidFill>
                  <a:srgbClr val="000000"/>
                </a:solidFill>
                <a:latin typeface="Microsoft Yahei"/>
                <a:ea typeface="Microsoft Yahei"/>
                <a:sym typeface="Microsoft Yahei"/>
              </a:rPr>
              <a:t>1</a:t>
            </a:r>
            <a:endParaRPr lang="zh-CN" altLang="en-US" sz="2600">
              <a:solidFill>
                <a:srgbClr val="000000"/>
              </a:solidFill>
              <a:latin typeface="Microsoft Yahei"/>
              <a:ea typeface="Microsoft Yahei"/>
              <a:sym typeface="Microsoft Yahei"/>
            </a:endParaRP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7545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编码时使用的校验位位数与被校验数据的长度无关</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4573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校验时得到的无错结论不可信</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4573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校验时得到的有错结论不可信</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384300"/>
            <a:ext cx="3234055" cy="167640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BC</a:t>
            </a:r>
            <a:r>
              <a:rPr lang="zh-CN" altLang="en-US" sz="2600">
                <a:solidFill>
                  <a:srgbClr val="000000"/>
                </a:solidFill>
                <a:latin typeface="Microsoft Yahei"/>
                <a:ea typeface="Microsoft Yahei"/>
                <a:sym typeface="Microsoft Yahei"/>
              </a:rPr>
              <a:t>正确。</a:t>
            </a:r>
            <a:r>
              <a:rPr lang="en-US" altLang="zh-CN" sz="2600">
                <a:solidFill>
                  <a:srgbClr val="000000"/>
                </a:solidFill>
                <a:latin typeface="Microsoft Yahei"/>
                <a:ea typeface="Microsoft Yahei"/>
                <a:sym typeface="Microsoft Yahei"/>
              </a:rPr>
              <a:t>A</a:t>
            </a:r>
            <a:r>
              <a:rPr lang="zh-CN" altLang="en-US" sz="2600">
                <a:solidFill>
                  <a:srgbClr val="000000"/>
                </a:solidFill>
                <a:latin typeface="Microsoft Yahei"/>
                <a:ea typeface="Microsoft Yahei"/>
                <a:sym typeface="Microsoft Yahei"/>
              </a:rPr>
              <a:t>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码距为</a:t>
            </a:r>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a:t>
            </a:r>
            <a:r>
              <a:rPr lang="en-US" altLang="zh-CN" sz="2600">
                <a:solidFill>
                  <a:srgbClr val="000000"/>
                </a:solidFill>
                <a:latin typeface="Microsoft Yahei"/>
                <a:ea typeface="Microsoft Yahei"/>
                <a:sym typeface="Microsoft Yahei"/>
              </a:rPr>
              <a:t>D</a:t>
            </a:r>
            <a:r>
              <a:rPr lang="zh-CN" altLang="en-US" sz="2600">
                <a:solidFill>
                  <a:srgbClr val="000000"/>
                </a:solidFill>
                <a:latin typeface="Microsoft Yahei"/>
                <a:ea typeface="Microsoft Yahei"/>
                <a:sym typeface="Microsoft Yahei"/>
              </a:rPr>
              <a:t>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有错结论可靠</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无错结论不可靠。</a:t>
            </a: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50798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264602"/>
            <a:ext cx="9565005"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设奇偶校验编码总长度大于</a:t>
            </a:r>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位</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下列关于基本奇偶校验检错与纠错能力的描述</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 </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27863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可以检测</a:t>
            </a:r>
            <a:r>
              <a:rPr lang="en-US" altLang="zh-CN" sz="2600">
                <a:solidFill>
                  <a:srgbClr val="000000"/>
                </a:solidFill>
                <a:latin typeface="Microsoft Yahei"/>
                <a:ea typeface="Microsoft Yahei"/>
                <a:sym typeface="Microsoft Yahei"/>
              </a:rPr>
              <a:t>1</a:t>
            </a:r>
            <a:r>
              <a:rPr lang="zh-CN" altLang="en-US" sz="2600">
                <a:solidFill>
                  <a:srgbClr val="000000"/>
                </a:solidFill>
                <a:latin typeface="Microsoft Yahei"/>
                <a:ea typeface="Microsoft Yahei"/>
                <a:sym typeface="Microsoft Yahei"/>
              </a:rPr>
              <a:t>位错误</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27863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可以检测</a:t>
            </a:r>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位错误</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27863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可以检测</a:t>
            </a:r>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位错误</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2262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不能纠正错误</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384300"/>
            <a:ext cx="3253105" cy="167640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ACD</a:t>
            </a:r>
            <a:r>
              <a:rPr lang="zh-CN" altLang="en-US" sz="2600">
                <a:solidFill>
                  <a:srgbClr val="000000"/>
                </a:solidFill>
                <a:latin typeface="Microsoft Yahei"/>
                <a:ea typeface="Microsoft Yahei"/>
                <a:sym typeface="Microsoft Yahei"/>
              </a:rPr>
              <a:t>正确。</a:t>
            </a:r>
            <a:r>
              <a:rPr lang="en-US" altLang="zh-CN" sz="2600">
                <a:solidFill>
                  <a:srgbClr val="000000"/>
                </a:solidFill>
                <a:latin typeface="Microsoft Yahei"/>
                <a:ea typeface="Microsoft Yahei"/>
                <a:sym typeface="Microsoft Yahei"/>
              </a:rPr>
              <a:t>B</a:t>
            </a:r>
            <a:r>
              <a:rPr lang="zh-CN" altLang="en-US" sz="2600">
                <a:solidFill>
                  <a:srgbClr val="000000"/>
                </a:solidFill>
                <a:latin typeface="Microsoft Yahei"/>
                <a:ea typeface="Microsoft Yahei"/>
                <a:sym typeface="Microsoft Yahei"/>
              </a:rPr>
              <a:t>错误</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可以检测奇数个数位错误。不能纠错</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不能检测偶数个位的错误。</a:t>
            </a: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3835689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80303-F772-4965-A1D7-021F5579DB36}"/>
              </a:ext>
            </a:extLst>
          </p:cNvPr>
          <p:cNvSpPr>
            <a:spLocks noGrp="1"/>
          </p:cNvSpPr>
          <p:nvPr>
            <p:ph type="title"/>
          </p:nvPr>
        </p:nvSpPr>
        <p:spPr/>
        <p:txBody>
          <a:bodyPr/>
          <a:lstStyle/>
          <a:p>
            <a:r>
              <a:rPr lang="zh-CN" altLang="en-US" dirty="0"/>
              <a:t>校验码应用</a:t>
            </a:r>
          </a:p>
        </p:txBody>
      </p:sp>
      <p:sp>
        <p:nvSpPr>
          <p:cNvPr id="15" name="矩形 14">
            <a:extLst>
              <a:ext uri="{FF2B5EF4-FFF2-40B4-BE49-F238E27FC236}">
                <a16:creationId xmlns:a16="http://schemas.microsoft.com/office/drawing/2014/main" id="{E9FFD788-7BBB-4581-9F0C-AD2037573A8F}"/>
              </a:ext>
            </a:extLst>
          </p:cNvPr>
          <p:cNvSpPr/>
          <p:nvPr/>
        </p:nvSpPr>
        <p:spPr>
          <a:xfrm>
            <a:off x="2985863" y="1963314"/>
            <a:ext cx="3965398" cy="471557"/>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原始数据 </a:t>
            </a:r>
            <a:r>
              <a:rPr lang="en-US" altLang="zh-CN" sz="2400" dirty="0">
                <a:latin typeface="+mn-ea"/>
              </a:rPr>
              <a:t>k</a:t>
            </a:r>
            <a:r>
              <a:rPr lang="zh-CN" altLang="en-US" sz="2400" dirty="0">
                <a:latin typeface="+mn-ea"/>
              </a:rPr>
              <a:t>位</a:t>
            </a:r>
          </a:p>
        </p:txBody>
      </p:sp>
      <p:sp>
        <p:nvSpPr>
          <p:cNvPr id="16" name="矩形 15">
            <a:extLst>
              <a:ext uri="{FF2B5EF4-FFF2-40B4-BE49-F238E27FC236}">
                <a16:creationId xmlns:a16="http://schemas.microsoft.com/office/drawing/2014/main" id="{672D5544-F060-427E-90F0-B33C9A737CF0}"/>
              </a:ext>
            </a:extLst>
          </p:cNvPr>
          <p:cNvSpPr/>
          <p:nvPr/>
        </p:nvSpPr>
        <p:spPr>
          <a:xfrm>
            <a:off x="6951261" y="1963314"/>
            <a:ext cx="2174132" cy="471557"/>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n-ea"/>
              </a:rPr>
              <a:t>校验数据 </a:t>
            </a:r>
            <a:r>
              <a:rPr lang="en-US" altLang="zh-CN" sz="2400" dirty="0">
                <a:latin typeface="+mn-ea"/>
              </a:rPr>
              <a:t>r</a:t>
            </a:r>
            <a:r>
              <a:rPr lang="zh-CN" altLang="en-US" sz="2400" dirty="0">
                <a:latin typeface="+mn-ea"/>
              </a:rPr>
              <a:t>位</a:t>
            </a:r>
          </a:p>
        </p:txBody>
      </p:sp>
      <p:grpSp>
        <p:nvGrpSpPr>
          <p:cNvPr id="22" name="组合 21">
            <a:extLst>
              <a:ext uri="{FF2B5EF4-FFF2-40B4-BE49-F238E27FC236}">
                <a16:creationId xmlns:a16="http://schemas.microsoft.com/office/drawing/2014/main" id="{813C2D3F-E077-47A7-91CF-6CCA1C8AAB74}"/>
              </a:ext>
            </a:extLst>
          </p:cNvPr>
          <p:cNvGrpSpPr/>
          <p:nvPr/>
        </p:nvGrpSpPr>
        <p:grpSpPr>
          <a:xfrm>
            <a:off x="2974977" y="2420581"/>
            <a:ext cx="6150416" cy="528717"/>
            <a:chOff x="3605538" y="2397234"/>
            <a:chExt cx="4820558" cy="528717"/>
          </a:xfrm>
        </p:grpSpPr>
        <p:sp>
          <p:nvSpPr>
            <p:cNvPr id="17" name="文本框 16">
              <a:extLst>
                <a:ext uri="{FF2B5EF4-FFF2-40B4-BE49-F238E27FC236}">
                  <a16:creationId xmlns:a16="http://schemas.microsoft.com/office/drawing/2014/main" id="{02A6B6B9-F0E6-4B50-92CE-8163F098D8D4}"/>
                </a:ext>
              </a:extLst>
            </p:cNvPr>
            <p:cNvSpPr txBox="1"/>
            <p:nvPr/>
          </p:nvSpPr>
          <p:spPr>
            <a:xfrm>
              <a:off x="5551136" y="2525841"/>
              <a:ext cx="747808" cy="400110"/>
            </a:xfrm>
            <a:prstGeom prst="rect">
              <a:avLst/>
            </a:prstGeom>
            <a:noFill/>
            <a:ln>
              <a:noFill/>
            </a:ln>
          </p:spPr>
          <p:txBody>
            <a:bodyPr wrap="none" rtlCol="0">
              <a:spAutoFit/>
            </a:bodyPr>
            <a:lstStyle/>
            <a:p>
              <a:r>
                <a:rPr lang="zh-CN" altLang="en-US" sz="2000" dirty="0">
                  <a:latin typeface="宋体" panose="02010600030101010101" pitchFamily="2" charset="-122"/>
                  <a:ea typeface="宋体" panose="02010600030101010101" pitchFamily="2" charset="-122"/>
                </a:rPr>
                <a:t>校验码</a:t>
              </a:r>
            </a:p>
          </p:txBody>
        </p:sp>
        <p:cxnSp>
          <p:nvCxnSpPr>
            <p:cNvPr id="18" name="直接连接符 17">
              <a:extLst>
                <a:ext uri="{FF2B5EF4-FFF2-40B4-BE49-F238E27FC236}">
                  <a16:creationId xmlns:a16="http://schemas.microsoft.com/office/drawing/2014/main" id="{055A0B1A-F4DF-4AF0-A5F6-020557A518B0}"/>
                </a:ext>
              </a:extLst>
            </p:cNvPr>
            <p:cNvCxnSpPr/>
            <p:nvPr/>
          </p:nvCxnSpPr>
          <p:spPr>
            <a:xfrm>
              <a:off x="3605538" y="2411524"/>
              <a:ext cx="0" cy="312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88C5D0A-50D5-49AA-A981-0DA2F3B32314}"/>
                </a:ext>
              </a:extLst>
            </p:cNvPr>
            <p:cNvCxnSpPr/>
            <p:nvPr/>
          </p:nvCxnSpPr>
          <p:spPr>
            <a:xfrm>
              <a:off x="8426096" y="2397234"/>
              <a:ext cx="0" cy="3270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97068CF-819C-4BE8-9DAD-DBF9BF3D32DD}"/>
                </a:ext>
              </a:extLst>
            </p:cNvPr>
            <p:cNvCxnSpPr/>
            <p:nvPr/>
          </p:nvCxnSpPr>
          <p:spPr>
            <a:xfrm>
              <a:off x="3614070" y="2550848"/>
              <a:ext cx="481202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6" name="组合 45">
            <a:extLst>
              <a:ext uri="{FF2B5EF4-FFF2-40B4-BE49-F238E27FC236}">
                <a16:creationId xmlns:a16="http://schemas.microsoft.com/office/drawing/2014/main" id="{4CD3D834-B126-4CDD-8D7A-8B0FD9ACBB08}"/>
              </a:ext>
            </a:extLst>
          </p:cNvPr>
          <p:cNvGrpSpPr/>
          <p:nvPr/>
        </p:nvGrpSpPr>
        <p:grpSpPr>
          <a:xfrm>
            <a:off x="6916365" y="4040248"/>
            <a:ext cx="1619516" cy="1038606"/>
            <a:chOff x="6916365" y="4040248"/>
            <a:chExt cx="1619516" cy="1038606"/>
          </a:xfrm>
        </p:grpSpPr>
        <p:cxnSp>
          <p:nvCxnSpPr>
            <p:cNvPr id="29" name="直接箭头连接符 28">
              <a:extLst>
                <a:ext uri="{FF2B5EF4-FFF2-40B4-BE49-F238E27FC236}">
                  <a16:creationId xmlns:a16="http://schemas.microsoft.com/office/drawing/2014/main" id="{DBADFF4F-BD38-4577-B875-74BF23133123}"/>
                </a:ext>
              </a:extLst>
            </p:cNvPr>
            <p:cNvCxnSpPr>
              <a:stCxn id="28" idx="3"/>
              <a:endCxn id="27" idx="1"/>
            </p:cNvCxnSpPr>
            <p:nvPr/>
          </p:nvCxnSpPr>
          <p:spPr>
            <a:xfrm>
              <a:off x="7097359"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68BE5DC-9370-4B11-9850-ECCF6E26681D}"/>
                </a:ext>
              </a:extLst>
            </p:cNvPr>
            <p:cNvSpPr txBox="1"/>
            <p:nvPr/>
          </p:nvSpPr>
          <p:spPr>
            <a:xfrm>
              <a:off x="7107548" y="4040248"/>
              <a:ext cx="1400792"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chemeClr val="tx1"/>
                  </a:solidFill>
                  <a:latin typeface="宋体" panose="02010600030101010101" pitchFamily="2" charset="-122"/>
                  <a:ea typeface="宋体" panose="02010600030101010101" pitchFamily="2" charset="-122"/>
                </a:rPr>
                <a:t>校验码</a:t>
              </a:r>
              <a:r>
                <a:rPr lang="en-US" altLang="zh-CN" sz="2400" b="1">
                  <a:solidFill>
                    <a:schemeClr val="tx1"/>
                  </a:solidFill>
                  <a:latin typeface="宋体" panose="02010600030101010101" pitchFamily="2" charset="-122"/>
                  <a:ea typeface="宋体" panose="02010600030101010101" pitchFamily="2" charset="-122"/>
                </a:rPr>
                <a:t>’</a:t>
              </a:r>
              <a:endParaRPr lang="zh-CN" altLang="en-US" sz="2400" b="1" dirty="0">
                <a:solidFill>
                  <a:schemeClr val="tx1"/>
                </a:solidFill>
                <a:latin typeface="宋体" panose="02010600030101010101" pitchFamily="2" charset="-122"/>
                <a:ea typeface="宋体" panose="02010600030101010101" pitchFamily="2" charset="-122"/>
              </a:endParaRPr>
            </a:p>
          </p:txBody>
        </p:sp>
        <p:sp>
          <p:nvSpPr>
            <p:cNvPr id="39" name="圆角矩形 73">
              <a:extLst>
                <a:ext uri="{FF2B5EF4-FFF2-40B4-BE49-F238E27FC236}">
                  <a16:creationId xmlns:a16="http://schemas.microsoft.com/office/drawing/2014/main" id="{08AEC9D6-9F0F-4DCF-8DFD-0FA916981037}"/>
                </a:ext>
              </a:extLst>
            </p:cNvPr>
            <p:cNvSpPr/>
            <p:nvPr/>
          </p:nvSpPr>
          <p:spPr>
            <a:xfrm>
              <a:off x="6916365" y="4488623"/>
              <a:ext cx="1619516" cy="5902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grpSp>
      <p:grpSp>
        <p:nvGrpSpPr>
          <p:cNvPr id="23" name="组合 22">
            <a:extLst>
              <a:ext uri="{FF2B5EF4-FFF2-40B4-BE49-F238E27FC236}">
                <a16:creationId xmlns:a16="http://schemas.microsoft.com/office/drawing/2014/main" id="{D624EF6F-E955-4D9E-B733-6AE834A56839}"/>
              </a:ext>
            </a:extLst>
          </p:cNvPr>
          <p:cNvGrpSpPr/>
          <p:nvPr/>
        </p:nvGrpSpPr>
        <p:grpSpPr>
          <a:xfrm>
            <a:off x="669401" y="3799118"/>
            <a:ext cx="4682948" cy="1580548"/>
            <a:chOff x="669401" y="3799118"/>
            <a:chExt cx="4682948" cy="1580548"/>
          </a:xfrm>
        </p:grpSpPr>
        <p:sp>
          <p:nvSpPr>
            <p:cNvPr id="32" name="矩形 31">
              <a:extLst>
                <a:ext uri="{FF2B5EF4-FFF2-40B4-BE49-F238E27FC236}">
                  <a16:creationId xmlns:a16="http://schemas.microsoft.com/office/drawing/2014/main" id="{9A2940AB-BD91-4C75-9461-647E7FC1FA25}"/>
                </a:ext>
              </a:extLst>
            </p:cNvPr>
            <p:cNvSpPr/>
            <p:nvPr/>
          </p:nvSpPr>
          <p:spPr>
            <a:xfrm>
              <a:off x="2189369"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mn-ea"/>
                </a:rPr>
                <a:t>编码电路</a:t>
              </a:r>
            </a:p>
          </p:txBody>
        </p:sp>
        <p:cxnSp>
          <p:nvCxnSpPr>
            <p:cNvPr id="33" name="直接箭头连接符 32">
              <a:extLst>
                <a:ext uri="{FF2B5EF4-FFF2-40B4-BE49-F238E27FC236}">
                  <a16:creationId xmlns:a16="http://schemas.microsoft.com/office/drawing/2014/main" id="{1238967D-7E03-437E-AC11-DE0751F04F5A}"/>
                </a:ext>
              </a:extLst>
            </p:cNvPr>
            <p:cNvCxnSpPr>
              <a:cxnSpLocks/>
            </p:cNvCxnSpPr>
            <p:nvPr/>
          </p:nvCxnSpPr>
          <p:spPr>
            <a:xfrm>
              <a:off x="954233" y="4506926"/>
              <a:ext cx="1221708"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F1D46EFE-80CD-4F03-AE16-2447629E9F9C}"/>
                </a:ext>
              </a:extLst>
            </p:cNvPr>
            <p:cNvSpPr txBox="1"/>
            <p:nvPr/>
          </p:nvSpPr>
          <p:spPr>
            <a:xfrm>
              <a:off x="3956144" y="4040248"/>
              <a:ext cx="1114916" cy="41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latin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dirty="0">
                  <a:solidFill>
                    <a:schemeClr val="tx1"/>
                  </a:solidFill>
                  <a:latin typeface="宋体" panose="02010600030101010101" pitchFamily="2" charset="-122"/>
                  <a:ea typeface="宋体" panose="02010600030101010101" pitchFamily="2" charset="-122"/>
                </a:rPr>
                <a:t>校验码</a:t>
              </a:r>
            </a:p>
          </p:txBody>
        </p:sp>
        <p:cxnSp>
          <p:nvCxnSpPr>
            <p:cNvPr id="35" name="直接箭头连接符 34">
              <a:extLst>
                <a:ext uri="{FF2B5EF4-FFF2-40B4-BE49-F238E27FC236}">
                  <a16:creationId xmlns:a16="http://schemas.microsoft.com/office/drawing/2014/main" id="{95AD8836-1BB3-4583-9A54-50501DDD18AC}"/>
                </a:ext>
              </a:extLst>
            </p:cNvPr>
            <p:cNvCxnSpPr>
              <a:stCxn id="32" idx="3"/>
              <a:endCxn id="28" idx="1"/>
            </p:cNvCxnSpPr>
            <p:nvPr/>
          </p:nvCxnSpPr>
          <p:spPr>
            <a:xfrm>
              <a:off x="3914572" y="4522278"/>
              <a:ext cx="1234743"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圆角矩形 73">
              <a:extLst>
                <a:ext uri="{FF2B5EF4-FFF2-40B4-BE49-F238E27FC236}">
                  <a16:creationId xmlns:a16="http://schemas.microsoft.com/office/drawing/2014/main" id="{FF4712D1-2462-4943-B49B-3267D5338749}"/>
                </a:ext>
              </a:extLst>
            </p:cNvPr>
            <p:cNvSpPr/>
            <p:nvPr/>
          </p:nvSpPr>
          <p:spPr>
            <a:xfrm>
              <a:off x="669401" y="3799118"/>
              <a:ext cx="1619516" cy="8770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原始数据</a:t>
              </a:r>
            </a:p>
          </p:txBody>
        </p:sp>
        <p:sp>
          <p:nvSpPr>
            <p:cNvPr id="37" name="圆角矩形 73">
              <a:extLst>
                <a:ext uri="{FF2B5EF4-FFF2-40B4-BE49-F238E27FC236}">
                  <a16:creationId xmlns:a16="http://schemas.microsoft.com/office/drawing/2014/main" id="{EE3D68CF-685A-49B0-8B37-F1D70BE7B6BF}"/>
                </a:ext>
              </a:extLst>
            </p:cNvPr>
            <p:cNvSpPr/>
            <p:nvPr/>
          </p:nvSpPr>
          <p:spPr>
            <a:xfrm>
              <a:off x="701580" y="4565824"/>
              <a:ext cx="1619516" cy="4385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38" name="圆角矩形 73">
              <a:extLst>
                <a:ext uri="{FF2B5EF4-FFF2-40B4-BE49-F238E27FC236}">
                  <a16:creationId xmlns:a16="http://schemas.microsoft.com/office/drawing/2014/main" id="{E87B8661-C4BB-4125-9331-E2675B5EB072}"/>
                </a:ext>
              </a:extLst>
            </p:cNvPr>
            <p:cNvSpPr/>
            <p:nvPr/>
          </p:nvSpPr>
          <p:spPr>
            <a:xfrm>
              <a:off x="3732833" y="4478731"/>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k+r</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1" name="圆角矩形 73">
              <a:extLst>
                <a:ext uri="{FF2B5EF4-FFF2-40B4-BE49-F238E27FC236}">
                  <a16:creationId xmlns:a16="http://schemas.microsoft.com/office/drawing/2014/main" id="{91AC5DC0-A41E-4008-83EE-9E95A6CCC630}"/>
                </a:ext>
              </a:extLst>
            </p:cNvPr>
            <p:cNvSpPr/>
            <p:nvPr/>
          </p:nvSpPr>
          <p:spPr>
            <a:xfrm>
              <a:off x="2242211"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发送方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grpSp>
      <p:sp>
        <p:nvSpPr>
          <p:cNvPr id="28" name="矩形 27">
            <a:extLst>
              <a:ext uri="{FF2B5EF4-FFF2-40B4-BE49-F238E27FC236}">
                <a16:creationId xmlns:a16="http://schemas.microsoft.com/office/drawing/2014/main" id="{CE654DA5-F1C2-4089-A6E8-93283E2E2D19}"/>
              </a:ext>
            </a:extLst>
          </p:cNvPr>
          <p:cNvSpPr/>
          <p:nvPr/>
        </p:nvSpPr>
        <p:spPr>
          <a:xfrm>
            <a:off x="5149314" y="4193713"/>
            <a:ext cx="1948045" cy="657130"/>
          </a:xfrm>
          <a:prstGeom prst="rect">
            <a:avLst/>
          </a:prstGeom>
          <a:solidFill>
            <a:schemeClr val="bg2">
              <a:lumMod val="75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传输</a:t>
            </a:r>
            <a:r>
              <a:rPr lang="en-US" altLang="zh-CN" sz="2400" b="1">
                <a:latin typeface="+mn-ea"/>
              </a:rPr>
              <a:t>/</a:t>
            </a:r>
            <a:r>
              <a:rPr lang="zh-CN" altLang="en-US" sz="2400" b="1">
                <a:latin typeface="+mn-ea"/>
              </a:rPr>
              <a:t>存储</a:t>
            </a:r>
            <a:endParaRPr lang="zh-CN" altLang="en-US" sz="2400" b="1" dirty="0">
              <a:latin typeface="+mn-ea"/>
            </a:endParaRPr>
          </a:p>
        </p:txBody>
      </p:sp>
      <p:grpSp>
        <p:nvGrpSpPr>
          <p:cNvPr id="47" name="组合 46">
            <a:extLst>
              <a:ext uri="{FF2B5EF4-FFF2-40B4-BE49-F238E27FC236}">
                <a16:creationId xmlns:a16="http://schemas.microsoft.com/office/drawing/2014/main" id="{86E5321D-4194-402A-908D-0764780AC59C}"/>
              </a:ext>
            </a:extLst>
          </p:cNvPr>
          <p:cNvGrpSpPr/>
          <p:nvPr/>
        </p:nvGrpSpPr>
        <p:grpSpPr>
          <a:xfrm>
            <a:off x="8332102" y="3799118"/>
            <a:ext cx="3383869" cy="1581830"/>
            <a:chOff x="8332102" y="3799118"/>
            <a:chExt cx="3383869" cy="1581830"/>
          </a:xfrm>
        </p:grpSpPr>
        <p:sp>
          <p:nvSpPr>
            <p:cNvPr id="27" name="矩形 26">
              <a:extLst>
                <a:ext uri="{FF2B5EF4-FFF2-40B4-BE49-F238E27FC236}">
                  <a16:creationId xmlns:a16="http://schemas.microsoft.com/office/drawing/2014/main" id="{D39FCA76-1FFC-4C23-BDED-E1F9C53B387C}"/>
                </a:ext>
              </a:extLst>
            </p:cNvPr>
            <p:cNvSpPr/>
            <p:nvPr/>
          </p:nvSpPr>
          <p:spPr>
            <a:xfrm>
              <a:off x="8332102" y="4193713"/>
              <a:ext cx="1725202" cy="657130"/>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mn-ea"/>
                </a:rPr>
                <a:t>解码</a:t>
              </a:r>
              <a:r>
                <a:rPr lang="zh-CN" altLang="en-US" sz="2400" b="1" dirty="0">
                  <a:latin typeface="+mn-ea"/>
                </a:rPr>
                <a:t>电路</a:t>
              </a:r>
            </a:p>
          </p:txBody>
        </p:sp>
        <p:cxnSp>
          <p:nvCxnSpPr>
            <p:cNvPr id="31" name="直接箭头连接符 30">
              <a:extLst>
                <a:ext uri="{FF2B5EF4-FFF2-40B4-BE49-F238E27FC236}">
                  <a16:creationId xmlns:a16="http://schemas.microsoft.com/office/drawing/2014/main" id="{D071C082-5763-4772-A85E-85404162ABB3}"/>
                </a:ext>
              </a:extLst>
            </p:cNvPr>
            <p:cNvCxnSpPr/>
            <p:nvPr/>
          </p:nvCxnSpPr>
          <p:spPr>
            <a:xfrm>
              <a:off x="10057304" y="4521567"/>
              <a:ext cx="1333181" cy="0"/>
            </a:xfrm>
            <a:prstGeom prst="straightConnector1">
              <a:avLst/>
            </a:prstGeom>
            <a:no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圆角矩形 73">
              <a:extLst>
                <a:ext uri="{FF2B5EF4-FFF2-40B4-BE49-F238E27FC236}">
                  <a16:creationId xmlns:a16="http://schemas.microsoft.com/office/drawing/2014/main" id="{4763F11C-A22D-4374-BC44-CE165F95F33F}"/>
                </a:ext>
              </a:extLst>
            </p:cNvPr>
            <p:cNvSpPr/>
            <p:nvPr/>
          </p:nvSpPr>
          <p:spPr>
            <a:xfrm>
              <a:off x="9931906" y="4474382"/>
              <a:ext cx="1619516" cy="5959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i="1">
                  <a:solidFill>
                    <a:schemeClr val="tx1"/>
                  </a:solidFill>
                  <a:latin typeface="Times New Roman" panose="02020603050405020304" pitchFamily="18" charset="0"/>
                  <a:ea typeface="宋体" panose="02010600030101010101" pitchFamily="2" charset="-122"/>
                  <a:cs typeface="Times New Roman" panose="02020603050405020304" pitchFamily="18" charset="0"/>
                </a:rPr>
                <a:t>k</a:t>
              </a:r>
              <a:r>
                <a:rPr lang="zh-CN" altLang="en-US" sz="2400">
                  <a:solidFill>
                    <a:schemeClr val="tx1"/>
                  </a:solidFill>
                  <a:latin typeface="宋体" panose="02010600030101010101" pitchFamily="2" charset="-122"/>
                  <a:ea typeface="宋体" panose="02010600030101010101" pitchFamily="2" charset="-122"/>
                </a:rPr>
                <a:t>位</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42" name="圆角矩形 73">
              <a:extLst>
                <a:ext uri="{FF2B5EF4-FFF2-40B4-BE49-F238E27FC236}">
                  <a16:creationId xmlns:a16="http://schemas.microsoft.com/office/drawing/2014/main" id="{F46267C8-8A1B-44D5-B5F3-FDAE93C5D9DF}"/>
                </a:ext>
              </a:extLst>
            </p:cNvPr>
            <p:cNvSpPr/>
            <p:nvPr/>
          </p:nvSpPr>
          <p:spPr>
            <a:xfrm>
              <a:off x="8437788" y="4785020"/>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接收方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44" name="矩形 43">
              <a:extLst>
                <a:ext uri="{FF2B5EF4-FFF2-40B4-BE49-F238E27FC236}">
                  <a16:creationId xmlns:a16="http://schemas.microsoft.com/office/drawing/2014/main" id="{07C5AB8C-BFC7-4397-AB82-9C8C096AF25B}"/>
                </a:ext>
              </a:extLst>
            </p:cNvPr>
            <p:cNvSpPr/>
            <p:nvPr/>
          </p:nvSpPr>
          <p:spPr>
            <a:xfrm>
              <a:off x="9767360" y="3799118"/>
              <a:ext cx="1948611" cy="877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解码数据</a:t>
              </a:r>
            </a:p>
          </p:txBody>
        </p:sp>
      </p:grpSp>
      <p:pic>
        <p:nvPicPr>
          <p:cNvPr id="49" name="图片 48">
            <a:extLst>
              <a:ext uri="{FF2B5EF4-FFF2-40B4-BE49-F238E27FC236}">
                <a16:creationId xmlns:a16="http://schemas.microsoft.com/office/drawing/2014/main" id="{28134A2D-9338-46DE-8ED2-9820C07F5C65}"/>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5816826" y="3779003"/>
            <a:ext cx="690562" cy="690562"/>
          </a:xfrm>
          <a:prstGeom prst="rect">
            <a:avLst/>
          </a:prstGeom>
        </p:spPr>
      </p:pic>
      <p:sp>
        <p:nvSpPr>
          <p:cNvPr id="52" name="圆角矩形 73">
            <a:extLst>
              <a:ext uri="{FF2B5EF4-FFF2-40B4-BE49-F238E27FC236}">
                <a16:creationId xmlns:a16="http://schemas.microsoft.com/office/drawing/2014/main" id="{9AD5609F-F85B-488D-8805-FB0892826229}"/>
              </a:ext>
            </a:extLst>
          </p:cNvPr>
          <p:cNvSpPr/>
          <p:nvPr/>
        </p:nvSpPr>
        <p:spPr>
          <a:xfrm>
            <a:off x="5352349" y="4783738"/>
            <a:ext cx="1619516" cy="5959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latin typeface="+mj-ea"/>
                <a:ea typeface="+mj-ea"/>
                <a:cs typeface="Times New Roman" panose="02020603050405020304" pitchFamily="18" charset="0"/>
              </a:rPr>
              <a:t>可能出错</a:t>
            </a:r>
            <a:endParaRPr lang="zh-CN" altLang="en-US" sz="2400" dirty="0">
              <a:solidFill>
                <a:srgbClr val="FF0000"/>
              </a:solidFill>
              <a:latin typeface="+mj-ea"/>
              <a:ea typeface="+mj-ea"/>
            </a:endParaRPr>
          </a:p>
        </p:txBody>
      </p:sp>
    </p:spTree>
    <p:extLst>
      <p:ext uri="{BB962C8B-B14F-4D97-AF65-F5344CB8AC3E}">
        <p14:creationId xmlns:p14="http://schemas.microsoft.com/office/powerpoint/2010/main" val="69499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2.4.2 </a:t>
            </a:r>
            <a:r>
              <a:rPr lang="zh-CN" altLang="en-US" dirty="0"/>
              <a:t>奇偶校验</a:t>
            </a:r>
          </a:p>
        </p:txBody>
      </p:sp>
      <p:sp>
        <p:nvSpPr>
          <p:cNvPr id="3" name="内容占位符 2"/>
          <p:cNvSpPr>
            <a:spLocks noGrp="1"/>
          </p:cNvSpPr>
          <p:nvPr>
            <p:ph idx="1"/>
          </p:nvPr>
        </p:nvSpPr>
        <p:spPr>
          <a:xfrm>
            <a:off x="487822" y="1659739"/>
            <a:ext cx="10515599" cy="1851724"/>
          </a:xfrm>
        </p:spPr>
        <p:txBody>
          <a:bodyPr>
            <a:normAutofit/>
          </a:bodyPr>
          <a:lstStyle/>
          <a:p>
            <a:pPr lvl="1">
              <a:lnSpc>
                <a:spcPct val="150000"/>
              </a:lnSpc>
            </a:pPr>
            <a:r>
              <a:rPr lang="zh-CN" altLang="en-US" sz="2200" b="1" dirty="0"/>
              <a:t>冗余位：</a:t>
            </a:r>
            <a:r>
              <a:rPr lang="en-US" altLang="zh-CN" sz="2200" dirty="0"/>
              <a:t>1</a:t>
            </a:r>
            <a:r>
              <a:rPr lang="zh-CN" altLang="en-US" sz="2200" dirty="0"/>
              <a:t>位 校验位 </a:t>
            </a:r>
            <a:r>
              <a:rPr lang="en-US" altLang="zh-CN" sz="2200" dirty="0"/>
              <a:t>P   </a:t>
            </a:r>
          </a:p>
          <a:p>
            <a:pPr lvl="1">
              <a:lnSpc>
                <a:spcPct val="150000"/>
              </a:lnSpc>
            </a:pPr>
            <a:r>
              <a:rPr lang="zh-CN" altLang="en-US" sz="2200" b="1" dirty="0"/>
              <a:t>编码规则：</a:t>
            </a:r>
            <a:r>
              <a:rPr lang="zh-CN" altLang="en-US" sz="2200" dirty="0"/>
              <a:t>校验码（数据＋校验位）中</a:t>
            </a:r>
            <a:r>
              <a:rPr lang="en-US" altLang="zh-CN" sz="2200" dirty="0"/>
              <a:t>1</a:t>
            </a:r>
            <a:r>
              <a:rPr lang="zh-CN" altLang="en-US" sz="2200" dirty="0"/>
              <a:t>的个数为奇</a:t>
            </a:r>
            <a:r>
              <a:rPr lang="en-US" altLang="zh-CN" sz="2200" dirty="0"/>
              <a:t>/</a:t>
            </a:r>
            <a:r>
              <a:rPr lang="zh-CN" altLang="en-US" sz="2200" dirty="0"/>
              <a:t>偶数    </a:t>
            </a:r>
            <a:r>
              <a:rPr lang="zh-CN" altLang="en-US" sz="2200" b="1" dirty="0"/>
              <a:t>最小码距</a:t>
            </a:r>
            <a:r>
              <a:rPr lang="zh-CN" altLang="en-US" sz="2200" dirty="0"/>
              <a:t>：</a:t>
            </a:r>
            <a:r>
              <a:rPr lang="en-US" altLang="zh-CN" sz="2200" dirty="0"/>
              <a:t>2</a:t>
            </a:r>
            <a:endParaRPr lang="zh-CN" altLang="en-US" sz="2200" dirty="0"/>
          </a:p>
          <a:p>
            <a:pPr lvl="1">
              <a:lnSpc>
                <a:spcPct val="150000"/>
              </a:lnSpc>
            </a:pPr>
            <a:r>
              <a:rPr lang="en-US" altLang="zh-CN" sz="2200" dirty="0"/>
              <a:t>0001 </a:t>
            </a:r>
            <a:r>
              <a:rPr lang="en-US" altLang="zh-CN" sz="2200" dirty="0">
                <a:sym typeface="Symbol" panose="05050102010706020507" pitchFamily="18" charset="2"/>
              </a:rPr>
              <a:t> 0001</a:t>
            </a:r>
            <a:r>
              <a:rPr lang="en-US" altLang="zh-CN" sz="2200" dirty="0">
                <a:solidFill>
                  <a:srgbClr val="0000FF"/>
                </a:solidFill>
                <a:sym typeface="Symbol" panose="05050102010706020507" pitchFamily="18" charset="2"/>
              </a:rPr>
              <a:t>0 </a:t>
            </a:r>
            <a:r>
              <a:rPr lang="en-US" altLang="zh-CN" sz="2200" dirty="0">
                <a:sym typeface="Symbol" panose="05050102010706020507" pitchFamily="18" charset="2"/>
              </a:rPr>
              <a:t>  (</a:t>
            </a:r>
            <a:r>
              <a:rPr lang="zh-CN" altLang="en-US" sz="2200" dirty="0">
                <a:sym typeface="Symbol" panose="05050102010706020507" pitchFamily="18" charset="2"/>
              </a:rPr>
              <a:t>奇校验</a:t>
            </a:r>
            <a:r>
              <a:rPr lang="en-US" altLang="zh-CN" sz="2200" dirty="0">
                <a:sym typeface="Symbol" panose="05050102010706020507" pitchFamily="18" charset="2"/>
              </a:rPr>
              <a:t>)     0001  0001</a:t>
            </a:r>
            <a:r>
              <a:rPr lang="en-US" altLang="zh-CN" sz="2200" dirty="0">
                <a:solidFill>
                  <a:srgbClr val="0000FF"/>
                </a:solidFill>
                <a:sym typeface="Symbol" panose="05050102010706020507" pitchFamily="18" charset="2"/>
              </a:rPr>
              <a:t>1 </a:t>
            </a:r>
            <a:r>
              <a:rPr lang="en-US" altLang="zh-CN" sz="2200" dirty="0">
                <a:sym typeface="Symbol" panose="05050102010706020507" pitchFamily="18" charset="2"/>
              </a:rPr>
              <a:t>  (</a:t>
            </a:r>
            <a:r>
              <a:rPr lang="zh-CN" altLang="en-US" sz="2200" dirty="0">
                <a:sym typeface="Symbol" panose="05050102010706020507" pitchFamily="18" charset="2"/>
              </a:rPr>
              <a:t>偶校验</a:t>
            </a:r>
            <a:r>
              <a:rPr lang="en-US" altLang="zh-CN" sz="2200" dirty="0">
                <a:sym typeface="Symbol" panose="05050102010706020507" pitchFamily="18" charset="2"/>
              </a:rPr>
              <a:t>)     </a:t>
            </a:r>
          </a:p>
          <a:p>
            <a:endParaRPr lang="zh-CN" altLang="en-US" dirty="0"/>
          </a:p>
        </p:txBody>
      </p:sp>
      <p:sp>
        <p:nvSpPr>
          <p:cNvPr id="7" name="Text Box 13"/>
          <p:cNvSpPr txBox="1">
            <a:spLocks noChangeArrowheads="1"/>
          </p:cNvSpPr>
          <p:nvPr/>
        </p:nvSpPr>
        <p:spPr bwMode="auto">
          <a:xfrm>
            <a:off x="2571526" y="5956916"/>
            <a:ext cx="6924342" cy="5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en-US" altLang="zh-CN" sz="2500" dirty="0">
                <a:solidFill>
                  <a:srgbClr val="0000FF"/>
                </a:solidFill>
                <a:latin typeface="微软雅黑" panose="020B0503020204020204" pitchFamily="34" charset="-122"/>
                <a:ea typeface="微软雅黑" panose="020B0503020204020204" pitchFamily="34" charset="-122"/>
              </a:rPr>
              <a:t>G=1</a:t>
            </a:r>
            <a:r>
              <a:rPr lang="zh-CN" altLang="en-US" sz="2500" dirty="0">
                <a:solidFill>
                  <a:srgbClr val="0000FF"/>
                </a:solidFill>
                <a:latin typeface="微软雅黑" panose="020B0503020204020204" pitchFamily="34" charset="-122"/>
                <a:ea typeface="微软雅黑" panose="020B0503020204020204" pitchFamily="34" charset="-122"/>
              </a:rPr>
              <a:t>：</a:t>
            </a:r>
            <a:r>
              <a:rPr lang="en-US" altLang="zh-CN" sz="2500" dirty="0">
                <a:solidFill>
                  <a:srgbClr val="0000FF"/>
                </a:solidFill>
                <a:latin typeface="微软雅黑" panose="020B0503020204020204" pitchFamily="34" charset="-122"/>
                <a:ea typeface="微软雅黑" panose="020B0503020204020204" pitchFamily="34" charset="-122"/>
              </a:rPr>
              <a:t> </a:t>
            </a:r>
            <a:r>
              <a:rPr lang="zh-CN" altLang="en-US" sz="2500" dirty="0">
                <a:solidFill>
                  <a:srgbClr val="0000FF"/>
                </a:solidFill>
                <a:latin typeface="微软雅黑" panose="020B0503020204020204" pitchFamily="34" charset="-122"/>
                <a:ea typeface="微软雅黑" panose="020B0503020204020204" pitchFamily="34" charset="-122"/>
              </a:rPr>
              <a:t>数据一定出错，否则</a:t>
            </a:r>
            <a:r>
              <a:rPr lang="zh-CN" altLang="en-US" sz="2500" b="1" dirty="0">
                <a:solidFill>
                  <a:srgbClr val="0000FF"/>
                </a:solidFill>
                <a:latin typeface="微软雅黑" panose="020B0503020204020204" pitchFamily="34" charset="-122"/>
                <a:ea typeface="微软雅黑" panose="020B0503020204020204" pitchFamily="34" charset="-122"/>
              </a:rPr>
              <a:t>较大概率</a:t>
            </a:r>
            <a:r>
              <a:rPr lang="zh-CN" altLang="en-US" sz="2500" dirty="0">
                <a:solidFill>
                  <a:srgbClr val="0000FF"/>
                </a:solidFill>
                <a:latin typeface="微软雅黑" panose="020B0503020204020204" pitchFamily="34" charset="-122"/>
                <a:ea typeface="微软雅黑" panose="020B0503020204020204" pitchFamily="34" charset="-122"/>
              </a:rPr>
              <a:t>正常</a:t>
            </a:r>
          </a:p>
        </p:txBody>
      </p:sp>
      <p:grpSp>
        <p:nvGrpSpPr>
          <p:cNvPr id="13" name="组合 12">
            <a:extLst>
              <a:ext uri="{FF2B5EF4-FFF2-40B4-BE49-F238E27FC236}">
                <a16:creationId xmlns:a16="http://schemas.microsoft.com/office/drawing/2014/main" id="{19230798-F037-4E56-BB17-67DBBA8A9FA6}"/>
              </a:ext>
            </a:extLst>
          </p:cNvPr>
          <p:cNvGrpSpPr/>
          <p:nvPr/>
        </p:nvGrpSpPr>
        <p:grpSpPr>
          <a:xfrm>
            <a:off x="1908705" y="3502367"/>
            <a:ext cx="8136161" cy="1245591"/>
            <a:chOff x="1908705" y="3502367"/>
            <a:chExt cx="8136161" cy="1245591"/>
          </a:xfrm>
        </p:grpSpPr>
        <p:sp>
          <p:nvSpPr>
            <p:cNvPr id="4" name="Text Box 6"/>
            <p:cNvSpPr txBox="1">
              <a:spLocks noChangeArrowheads="1"/>
            </p:cNvSpPr>
            <p:nvPr/>
          </p:nvSpPr>
          <p:spPr bwMode="auto">
            <a:xfrm>
              <a:off x="1908705" y="3524274"/>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偶校验</a:t>
              </a:r>
              <a:r>
                <a:rPr lang="en-US" altLang="zh-CN" sz="2400" b="1" dirty="0">
                  <a:latin typeface="微软雅黑" panose="020B0503020204020204" pitchFamily="34" charset="-122"/>
                  <a:ea typeface="微软雅黑" panose="020B0503020204020204" pitchFamily="34" charset="-122"/>
                </a:rPr>
                <a:t>:</a:t>
              </a:r>
            </a:p>
          </p:txBody>
        </p:sp>
        <p:sp>
          <p:nvSpPr>
            <p:cNvPr id="5" name="Text Box 8"/>
            <p:cNvSpPr txBox="1">
              <a:spLocks noChangeArrowheads="1"/>
            </p:cNvSpPr>
            <p:nvPr/>
          </p:nvSpPr>
          <p:spPr bwMode="auto">
            <a:xfrm>
              <a:off x="1923826" y="4147070"/>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奇校验</a:t>
              </a:r>
              <a:r>
                <a:rPr lang="en-US" altLang="zh-CN" sz="2400" b="1" dirty="0">
                  <a:latin typeface="微软雅黑" panose="020B0503020204020204" pitchFamily="34" charset="-122"/>
                  <a:ea typeface="微软雅黑" panose="020B0503020204020204" pitchFamily="34" charset="-122"/>
                </a:rPr>
                <a:t>:</a:t>
              </a:r>
            </a:p>
          </p:txBody>
        </p:sp>
        <p:pic>
          <p:nvPicPr>
            <p:cNvPr id="8" name="图片 7"/>
            <p:cNvPicPr>
              <a:picLocks noChangeAspect="1"/>
            </p:cNvPicPr>
            <p:nvPr/>
          </p:nvPicPr>
          <p:blipFill>
            <a:blip r:embed="rId3"/>
            <a:stretch>
              <a:fillRect/>
            </a:stretch>
          </p:blipFill>
          <p:spPr>
            <a:xfrm>
              <a:off x="3204105" y="3502367"/>
              <a:ext cx="6768752" cy="559619"/>
            </a:xfrm>
            <a:prstGeom prst="rect">
              <a:avLst/>
            </a:prstGeom>
          </p:spPr>
        </p:pic>
        <p:pic>
          <p:nvPicPr>
            <p:cNvPr id="9" name="图片 8"/>
            <p:cNvPicPr>
              <a:picLocks noChangeAspect="1"/>
            </p:cNvPicPr>
            <p:nvPr/>
          </p:nvPicPr>
          <p:blipFill>
            <a:blip r:embed="rId4"/>
            <a:stretch>
              <a:fillRect/>
            </a:stretch>
          </p:blipFill>
          <p:spPr>
            <a:xfrm>
              <a:off x="3196121" y="4129402"/>
              <a:ext cx="6848745" cy="618556"/>
            </a:xfrm>
            <a:prstGeom prst="rect">
              <a:avLst/>
            </a:prstGeom>
          </p:spPr>
        </p:pic>
      </p:grpSp>
      <p:grpSp>
        <p:nvGrpSpPr>
          <p:cNvPr id="23" name="组合 22">
            <a:extLst>
              <a:ext uri="{FF2B5EF4-FFF2-40B4-BE49-F238E27FC236}">
                <a16:creationId xmlns:a16="http://schemas.microsoft.com/office/drawing/2014/main" id="{0785C3D0-79D1-4157-83B1-66B251CB989E}"/>
              </a:ext>
            </a:extLst>
          </p:cNvPr>
          <p:cNvGrpSpPr/>
          <p:nvPr/>
        </p:nvGrpSpPr>
        <p:grpSpPr>
          <a:xfrm>
            <a:off x="1070264" y="4769866"/>
            <a:ext cx="9413576" cy="1238977"/>
            <a:chOff x="1070264" y="4769866"/>
            <a:chExt cx="9413576" cy="1238977"/>
          </a:xfrm>
        </p:grpSpPr>
        <p:sp>
          <p:nvSpPr>
            <p:cNvPr id="6" name="Text Box 12"/>
            <p:cNvSpPr txBox="1">
              <a:spLocks noChangeArrowheads="1"/>
            </p:cNvSpPr>
            <p:nvPr/>
          </p:nvSpPr>
          <p:spPr bwMode="auto">
            <a:xfrm>
              <a:off x="1070264" y="4769866"/>
              <a:ext cx="2133841"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solidFill>
                    <a:schemeClr val="accent2"/>
                  </a:solidFill>
                  <a:latin typeface="微软雅黑" panose="020B0503020204020204" pitchFamily="34" charset="-122"/>
                  <a:ea typeface="微软雅黑" panose="020B0503020204020204" pitchFamily="34" charset="-122"/>
                </a:rPr>
                <a:t>检错码（偶）</a:t>
              </a:r>
              <a:r>
                <a:rPr lang="en-US" altLang="zh-CN" sz="2400" b="1" dirty="0">
                  <a:latin typeface="微软雅黑" panose="020B0503020204020204" pitchFamily="34" charset="-122"/>
                  <a:ea typeface="微软雅黑" panose="020B0503020204020204" pitchFamily="34" charset="-122"/>
                </a:rPr>
                <a:t>:</a:t>
              </a:r>
            </a:p>
          </p:txBody>
        </p:sp>
        <p:pic>
          <p:nvPicPr>
            <p:cNvPr id="10" name="图片 9"/>
            <p:cNvPicPr>
              <a:picLocks noChangeAspect="1"/>
            </p:cNvPicPr>
            <p:nvPr/>
          </p:nvPicPr>
          <p:blipFill>
            <a:blip r:embed="rId5"/>
            <a:stretch>
              <a:fillRect/>
            </a:stretch>
          </p:blipFill>
          <p:spPr>
            <a:xfrm>
              <a:off x="3196121" y="4819966"/>
              <a:ext cx="7280793" cy="568882"/>
            </a:xfrm>
            <a:prstGeom prst="rect">
              <a:avLst/>
            </a:prstGeom>
          </p:spPr>
        </p:pic>
        <p:sp>
          <p:nvSpPr>
            <p:cNvPr id="11" name="Text Box 12">
              <a:extLst>
                <a:ext uri="{FF2B5EF4-FFF2-40B4-BE49-F238E27FC236}">
                  <a16:creationId xmlns:a16="http://schemas.microsoft.com/office/drawing/2014/main" id="{1268AF61-5C7B-4E32-BED2-01EAF8C43F00}"/>
                </a:ext>
              </a:extLst>
            </p:cNvPr>
            <p:cNvSpPr txBox="1">
              <a:spLocks noChangeArrowheads="1"/>
            </p:cNvSpPr>
            <p:nvPr/>
          </p:nvSpPr>
          <p:spPr bwMode="auto">
            <a:xfrm>
              <a:off x="1077190" y="5389861"/>
              <a:ext cx="2133841"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solidFill>
                    <a:schemeClr val="accent2"/>
                  </a:solidFill>
                  <a:latin typeface="微软雅黑" panose="020B0503020204020204" pitchFamily="34" charset="-122"/>
                  <a:ea typeface="微软雅黑" panose="020B0503020204020204" pitchFamily="34" charset="-122"/>
                </a:rPr>
                <a:t>检错码（奇）</a:t>
              </a:r>
              <a:r>
                <a:rPr lang="en-US" altLang="zh-CN" sz="2400" b="1" dirty="0">
                  <a:latin typeface="微软雅黑" panose="020B0503020204020204" pitchFamily="34" charset="-122"/>
                  <a:ea typeface="微软雅黑" panose="020B0503020204020204" pitchFamily="34" charset="-122"/>
                </a:rPr>
                <a:t>:</a:t>
              </a:r>
            </a:p>
          </p:txBody>
        </p:sp>
        <p:grpSp>
          <p:nvGrpSpPr>
            <p:cNvPr id="15" name="组合 14">
              <a:extLst>
                <a:ext uri="{FF2B5EF4-FFF2-40B4-BE49-F238E27FC236}">
                  <a16:creationId xmlns:a16="http://schemas.microsoft.com/office/drawing/2014/main" id="{B7D8D5F1-7600-4D8A-9E0E-0B1132D63290}"/>
                </a:ext>
              </a:extLst>
            </p:cNvPr>
            <p:cNvGrpSpPr/>
            <p:nvPr/>
          </p:nvGrpSpPr>
          <p:grpSpPr>
            <a:xfrm>
              <a:off x="3203047" y="5439961"/>
              <a:ext cx="7280793" cy="568882"/>
              <a:chOff x="3203047" y="5439961"/>
              <a:chExt cx="7280793" cy="568882"/>
            </a:xfrm>
          </p:grpSpPr>
          <p:pic>
            <p:nvPicPr>
              <p:cNvPr id="12" name="图片 11">
                <a:extLst>
                  <a:ext uri="{FF2B5EF4-FFF2-40B4-BE49-F238E27FC236}">
                    <a16:creationId xmlns:a16="http://schemas.microsoft.com/office/drawing/2014/main" id="{445FAD1D-562C-4884-AADB-FFC5717129E8}"/>
                  </a:ext>
                </a:extLst>
              </p:cNvPr>
              <p:cNvPicPr>
                <a:picLocks noChangeAspect="1"/>
              </p:cNvPicPr>
              <p:nvPr/>
            </p:nvPicPr>
            <p:blipFill>
              <a:blip r:embed="rId5"/>
              <a:stretch>
                <a:fillRect/>
              </a:stretch>
            </p:blipFill>
            <p:spPr>
              <a:xfrm>
                <a:off x="3203047" y="5439961"/>
                <a:ext cx="7280793" cy="568882"/>
              </a:xfrm>
              <a:prstGeom prst="rect">
                <a:avLst/>
              </a:prstGeom>
            </p:spPr>
          </p:pic>
          <p:cxnSp>
            <p:nvCxnSpPr>
              <p:cNvPr id="14" name="直接连接符 13">
                <a:extLst>
                  <a:ext uri="{FF2B5EF4-FFF2-40B4-BE49-F238E27FC236}">
                    <a16:creationId xmlns:a16="http://schemas.microsoft.com/office/drawing/2014/main" id="{EBA16E0D-BE6C-4C3E-90E4-F891C9252DA4}"/>
                  </a:ext>
                </a:extLst>
              </p:cNvPr>
              <p:cNvCxnSpPr/>
              <p:nvPr/>
            </p:nvCxnSpPr>
            <p:spPr>
              <a:xfrm>
                <a:off x="3948545" y="5439961"/>
                <a:ext cx="6400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4179">
            <a:extLst>
              <a:ext uri="{FF2B5EF4-FFF2-40B4-BE49-F238E27FC236}">
                <a16:creationId xmlns:a16="http://schemas.microsoft.com/office/drawing/2014/main" id="{E3F47D13-55EF-4E68-A921-6459AAC7B1CC}"/>
              </a:ext>
            </a:extLst>
          </p:cNvPr>
          <p:cNvGrpSpPr/>
          <p:nvPr/>
        </p:nvGrpSpPr>
        <p:grpSpPr bwMode="auto">
          <a:xfrm>
            <a:off x="578780" y="925597"/>
            <a:ext cx="5280892" cy="505251"/>
            <a:chOff x="-96346" y="0"/>
            <a:chExt cx="5282511" cy="505407"/>
          </a:xfrm>
        </p:grpSpPr>
        <p:sp>
          <p:nvSpPr>
            <p:cNvPr id="17" name="椭圆 4181">
              <a:extLst>
                <a:ext uri="{FF2B5EF4-FFF2-40B4-BE49-F238E27FC236}">
                  <a16:creationId xmlns:a16="http://schemas.microsoft.com/office/drawing/2014/main" id="{ECF33910-A685-4F63-9730-45FB91CD945D}"/>
                </a:ext>
              </a:extLst>
            </p:cNvPr>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400" dirty="0">
                  <a:solidFill>
                    <a:srgbClr val="FFFFFF"/>
                  </a:solidFill>
                  <a:latin typeface="微软雅黑" panose="020B0503020204020204" pitchFamily="34" charset="-122"/>
                  <a:ea typeface="微软雅黑" panose="020B0503020204020204" pitchFamily="34" charset="-122"/>
                </a:rPr>
                <a:t>1</a:t>
              </a:r>
              <a:endParaRPr lang="zh-CN" altLang="en-US" sz="2400" dirty="0">
                <a:solidFill>
                  <a:srgbClr val="FFFFFF"/>
                </a:solidFill>
                <a:latin typeface="微软雅黑" panose="020B0503020204020204" pitchFamily="34" charset="-122"/>
                <a:ea typeface="微软雅黑" panose="020B0503020204020204" pitchFamily="34" charset="-122"/>
              </a:endParaRPr>
            </a:p>
          </p:txBody>
        </p:sp>
        <p:sp>
          <p:nvSpPr>
            <p:cNvPr id="18" name="五边形 4182">
              <a:extLst>
                <a:ext uri="{FF2B5EF4-FFF2-40B4-BE49-F238E27FC236}">
                  <a16:creationId xmlns:a16="http://schemas.microsoft.com/office/drawing/2014/main" id="{07C3F839-39A4-4C0B-8CC1-EA6384F1DF4C}"/>
                </a:ext>
              </a:extLst>
            </p:cNvPr>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9" name="文本框 4183">
              <a:extLst>
                <a:ext uri="{FF2B5EF4-FFF2-40B4-BE49-F238E27FC236}">
                  <a16:creationId xmlns:a16="http://schemas.microsoft.com/office/drawing/2014/main" id="{E9C2A104-2378-41D0-A705-709BE17C1774}"/>
                </a:ext>
              </a:extLst>
            </p:cNvPr>
            <p:cNvSpPr txBox="1">
              <a:spLocks noChangeArrowheads="1"/>
            </p:cNvSpPr>
            <p:nvPr/>
          </p:nvSpPr>
          <p:spPr bwMode="auto">
            <a:xfrm>
              <a:off x="743827" y="18567"/>
              <a:ext cx="4442338" cy="46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400" dirty="0">
                  <a:solidFill>
                    <a:schemeClr val="bg1"/>
                  </a:solidFill>
                  <a:latin typeface="微软雅黑" panose="020B0503020204020204" pitchFamily="34" charset="-122"/>
                  <a:ea typeface="微软雅黑" panose="020B0503020204020204" pitchFamily="34" charset="-122"/>
                </a:rPr>
                <a:t>奇偶校验的基本原理</a:t>
              </a:r>
            </a:p>
          </p:txBody>
        </p:sp>
      </p:grpSp>
      <p:grpSp>
        <p:nvGrpSpPr>
          <p:cNvPr id="20" name="组合 19">
            <a:extLst>
              <a:ext uri="{FF2B5EF4-FFF2-40B4-BE49-F238E27FC236}">
                <a16:creationId xmlns:a16="http://schemas.microsoft.com/office/drawing/2014/main" id="{A546E112-9132-4DFB-912A-8901178E46E3}"/>
              </a:ext>
            </a:extLst>
          </p:cNvPr>
          <p:cNvGrpSpPr/>
          <p:nvPr/>
        </p:nvGrpSpPr>
        <p:grpSpPr>
          <a:xfrm>
            <a:off x="4401110" y="1753666"/>
            <a:ext cx="3623250" cy="461666"/>
            <a:chOff x="2337792" y="2608213"/>
            <a:chExt cx="3295129" cy="461666"/>
          </a:xfrm>
        </p:grpSpPr>
        <p:sp>
          <p:nvSpPr>
            <p:cNvPr id="21" name="矩形 20">
              <a:extLst>
                <a:ext uri="{FF2B5EF4-FFF2-40B4-BE49-F238E27FC236}">
                  <a16:creationId xmlns:a16="http://schemas.microsoft.com/office/drawing/2014/main" id="{3D6B2B27-C34E-4CB3-A842-5AD22AFB5C85}"/>
                </a:ext>
              </a:extLst>
            </p:cNvPr>
            <p:cNvSpPr/>
            <p:nvPr/>
          </p:nvSpPr>
          <p:spPr>
            <a:xfrm>
              <a:off x="2337792" y="2608214"/>
              <a:ext cx="1646605" cy="461665"/>
            </a:xfrm>
            <a:prstGeom prst="rect">
              <a:avLst/>
            </a:prstGeom>
            <a:solidFill>
              <a:schemeClr val="accent6">
                <a:lumMod val="60000"/>
                <a:lumOff val="40000"/>
              </a:schemeClr>
            </a:solidFill>
            <a:ln>
              <a:solidFill>
                <a:srgbClr val="515DFD"/>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zh-CN" altLang="en-US" kern="100" dirty="0">
                  <a:latin typeface="微软雅黑" panose="020B0503020204020204" pitchFamily="34" charset="-122"/>
                  <a:ea typeface="微软雅黑" panose="020B0503020204020204" pitchFamily="34" charset="-122"/>
                </a:rPr>
                <a:t>有效信息</a:t>
              </a:r>
              <a:r>
                <a:rPr lang="en-US" altLang="zh-CN" kern="100" dirty="0">
                  <a:latin typeface="微软雅黑" panose="020B0503020204020204" pitchFamily="34" charset="-122"/>
                  <a:ea typeface="微软雅黑" panose="020B0503020204020204" pitchFamily="34" charset="-122"/>
                </a:rPr>
                <a:t>(k</a:t>
              </a:r>
              <a:r>
                <a:rPr lang="zh-CN" altLang="en-US" kern="100" dirty="0">
                  <a:latin typeface="微软雅黑" panose="020B0503020204020204" pitchFamily="34" charset="-122"/>
                  <a:ea typeface="微软雅黑" panose="020B0503020204020204" pitchFamily="34" charset="-122"/>
                </a:rPr>
                <a:t>位</a:t>
              </a:r>
              <a:r>
                <a:rPr lang="en-US" altLang="zh-CN" kern="100" dirty="0">
                  <a:latin typeface="微软雅黑" panose="020B0503020204020204" pitchFamily="34" charset="-122"/>
                  <a:ea typeface="微软雅黑" panose="020B0503020204020204" pitchFamily="34" charset="-122"/>
                </a:rPr>
                <a:t>)</a:t>
              </a:r>
              <a:endParaRPr lang="zh-CN" altLang="en-US" sz="2400" kern="100" dirty="0">
                <a:effectLst/>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8A9B15CD-67FB-48AD-BFC5-D904DC17F3E7}"/>
                </a:ext>
              </a:extLst>
            </p:cNvPr>
            <p:cNvSpPr/>
            <p:nvPr/>
          </p:nvSpPr>
          <p:spPr>
            <a:xfrm>
              <a:off x="3916758" y="2608213"/>
              <a:ext cx="1716163" cy="461665"/>
            </a:xfrm>
            <a:prstGeom prst="rect">
              <a:avLst/>
            </a:prstGeom>
            <a:solidFill>
              <a:srgbClr val="515D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marL="0" marR="0" algn="just">
                <a:spcBef>
                  <a:spcPts val="0"/>
                </a:spcBef>
                <a:spcAft>
                  <a:spcPts val="0"/>
                </a:spcAft>
              </a:pPr>
              <a:r>
                <a:rPr lang="zh-CN" altLang="en-US" kern="100" dirty="0">
                  <a:solidFill>
                    <a:schemeClr val="bg1"/>
                  </a:solidFill>
                  <a:latin typeface="微软雅黑" panose="020B0503020204020204" pitchFamily="34" charset="-122"/>
                  <a:ea typeface="微软雅黑" panose="020B0503020204020204" pitchFamily="34" charset="-122"/>
                </a:rPr>
                <a:t>校验信息</a:t>
              </a:r>
              <a:r>
                <a:rPr lang="en-US" altLang="zh-CN" kern="100" dirty="0">
                  <a:solidFill>
                    <a:schemeClr val="bg1"/>
                  </a:solidFill>
                  <a:latin typeface="微软雅黑" panose="020B0503020204020204" pitchFamily="34" charset="-122"/>
                  <a:ea typeface="微软雅黑" panose="020B0503020204020204" pitchFamily="34" charset="-122"/>
                </a:rPr>
                <a:t>(r=1</a:t>
              </a:r>
              <a:r>
                <a:rPr lang="zh-CN" altLang="en-US" kern="100" dirty="0">
                  <a:solidFill>
                    <a:schemeClr val="bg1"/>
                  </a:solidFill>
                  <a:latin typeface="微软雅黑" panose="020B0503020204020204" pitchFamily="34" charset="-122"/>
                  <a:ea typeface="微软雅黑" panose="020B0503020204020204" pitchFamily="34" charset="-122"/>
                </a:rPr>
                <a:t>位</a:t>
              </a:r>
              <a:r>
                <a:rPr lang="en-US" altLang="zh-CN" kern="100" dirty="0">
                  <a:solidFill>
                    <a:schemeClr val="bg1"/>
                  </a:solidFill>
                  <a:latin typeface="微软雅黑" panose="020B0503020204020204" pitchFamily="34" charset="-122"/>
                  <a:ea typeface="微软雅黑" panose="020B0503020204020204" pitchFamily="34" charset="-122"/>
                </a:rPr>
                <a:t>)</a:t>
              </a:r>
              <a:endParaRPr lang="zh-CN" altLang="en-US" sz="2400" kern="100" dirty="0">
                <a:solidFill>
                  <a:schemeClr val="bg1"/>
                </a:solidFill>
                <a:effectLst/>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83674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奇偶校验过程</a:t>
            </a:r>
          </a:p>
        </p:txBody>
      </p:sp>
      <p:sp>
        <p:nvSpPr>
          <p:cNvPr id="3" name="内容占位符 2"/>
          <p:cNvSpPr>
            <a:spLocks noGrp="1"/>
          </p:cNvSpPr>
          <p:nvPr>
            <p:ph idx="1"/>
          </p:nvPr>
        </p:nvSpPr>
        <p:spPr>
          <a:xfrm>
            <a:off x="487822" y="942764"/>
            <a:ext cx="10515599" cy="2619279"/>
          </a:xfrm>
        </p:spPr>
        <p:txBody>
          <a:bodyPr/>
          <a:lstStyle/>
          <a:p>
            <a:r>
              <a:rPr lang="zh-CN" altLang="en-US" dirty="0"/>
              <a:t>发送方生成 </a:t>
            </a:r>
            <a:r>
              <a:rPr lang="zh-CN" altLang="en-US" dirty="0">
                <a:solidFill>
                  <a:srgbClr val="0066FF"/>
                </a:solidFill>
              </a:rPr>
              <a:t> </a:t>
            </a:r>
            <a:r>
              <a:rPr lang="zh-CN" altLang="en-US" b="1" dirty="0">
                <a:solidFill>
                  <a:srgbClr val="0066FF"/>
                </a:solidFill>
              </a:rPr>
              <a:t>校验码</a:t>
            </a:r>
            <a:r>
              <a:rPr lang="zh-CN" altLang="en-US" dirty="0">
                <a:solidFill>
                  <a:srgbClr val="C00000"/>
                </a:solidFill>
              </a:rPr>
              <a:t> </a:t>
            </a:r>
            <a:r>
              <a:rPr lang="en-US" altLang="zh-CN" dirty="0"/>
              <a:t>=</a:t>
            </a:r>
            <a:r>
              <a:rPr lang="en-US" altLang="zh-CN" dirty="0">
                <a:solidFill>
                  <a:srgbClr val="C00000"/>
                </a:solidFill>
              </a:rPr>
              <a:t> </a:t>
            </a:r>
            <a:r>
              <a:rPr lang="zh-CN" altLang="en-US" b="1" dirty="0"/>
              <a:t>原始数据</a:t>
            </a:r>
            <a:r>
              <a:rPr lang="zh-CN" altLang="en-US" dirty="0"/>
              <a:t> </a:t>
            </a:r>
            <a:r>
              <a:rPr lang="en-US" altLang="zh-CN" dirty="0"/>
              <a:t>+</a:t>
            </a:r>
            <a:r>
              <a:rPr lang="en-US" altLang="zh-CN" dirty="0">
                <a:solidFill>
                  <a:srgbClr val="C00000"/>
                </a:solidFill>
              </a:rPr>
              <a:t> </a:t>
            </a:r>
            <a:r>
              <a:rPr lang="zh-CN" altLang="en-US" b="1" dirty="0">
                <a:solidFill>
                  <a:srgbClr val="C00000"/>
                </a:solidFill>
              </a:rPr>
              <a:t>校验位</a:t>
            </a:r>
            <a:r>
              <a:rPr lang="en-US" altLang="zh-CN" b="1" dirty="0">
                <a:solidFill>
                  <a:srgbClr val="C00000"/>
                </a:solidFill>
              </a:rPr>
              <a:t>p</a:t>
            </a:r>
          </a:p>
          <a:p>
            <a:r>
              <a:rPr lang="zh-CN" altLang="en-US" dirty="0"/>
              <a:t>接收方生成利用校验码生成 </a:t>
            </a:r>
            <a:r>
              <a:rPr lang="zh-CN" altLang="en-US" b="1" dirty="0">
                <a:solidFill>
                  <a:srgbClr val="7030A0"/>
                </a:solidFill>
              </a:rPr>
              <a:t>检错码</a:t>
            </a:r>
            <a:r>
              <a:rPr lang="en-US" altLang="zh-CN" b="1" dirty="0">
                <a:solidFill>
                  <a:srgbClr val="7030A0"/>
                </a:solidFill>
              </a:rPr>
              <a:t>g</a:t>
            </a:r>
          </a:p>
          <a:p>
            <a:r>
              <a:rPr lang="zh-CN" altLang="en-US" dirty="0"/>
              <a:t>检测码不为零表示错误发生！</a:t>
            </a:r>
          </a:p>
          <a:p>
            <a:r>
              <a:rPr lang="zh-CN" altLang="en-US" dirty="0"/>
              <a:t>检测码为零时是否表示数据正确？   能否纠错？</a:t>
            </a:r>
          </a:p>
          <a:p>
            <a:endParaRPr lang="zh-CN" altLang="en-US" dirty="0"/>
          </a:p>
          <a:p>
            <a:endParaRPr lang="zh-CN" altLang="en-US" dirty="0"/>
          </a:p>
        </p:txBody>
      </p:sp>
      <p:grpSp>
        <p:nvGrpSpPr>
          <p:cNvPr id="42" name="组合 41"/>
          <p:cNvGrpSpPr/>
          <p:nvPr/>
        </p:nvGrpSpPr>
        <p:grpSpPr>
          <a:xfrm>
            <a:off x="1666429" y="3368604"/>
            <a:ext cx="3400494" cy="2916449"/>
            <a:chOff x="2106592" y="3368604"/>
            <a:chExt cx="3400494" cy="2916449"/>
          </a:xfrm>
        </p:grpSpPr>
        <p:sp>
          <p:nvSpPr>
            <p:cNvPr id="38" name="圆角矩形 37"/>
            <p:cNvSpPr/>
            <p:nvPr/>
          </p:nvSpPr>
          <p:spPr>
            <a:xfrm>
              <a:off x="2106592" y="3773347"/>
              <a:ext cx="3400494"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0"/>
            <p:cNvGrpSpPr>
              <a:grpSpLocks/>
            </p:cNvGrpSpPr>
            <p:nvPr/>
          </p:nvGrpSpPr>
          <p:grpSpPr bwMode="auto">
            <a:xfrm>
              <a:off x="2373728" y="3865910"/>
              <a:ext cx="2909455" cy="2255407"/>
              <a:chOff x="0" y="0"/>
              <a:chExt cx="1680" cy="1209"/>
            </a:xfrm>
          </p:grpSpPr>
          <p:sp>
            <p:nvSpPr>
              <p:cNvPr id="5" name="Text Box 21"/>
              <p:cNvSpPr txBox="1">
                <a:spLocks noChangeArrowheads="1"/>
              </p:cNvSpPr>
              <p:nvPr/>
            </p:nvSpPr>
            <p:spPr bwMode="auto">
              <a:xfrm>
                <a:off x="0" y="0"/>
                <a:ext cx="16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endParaRPr lang="en-US" altLang="zh-CN" sz="2800" dirty="0">
                  <a:latin typeface="Consolas" panose="020B0609020204030204" pitchFamily="49" charset="0"/>
                  <a:ea typeface="宋体" panose="02010600030101010101" pitchFamily="2" charset="-122"/>
                </a:endParaRPr>
              </a:p>
            </p:txBody>
          </p:sp>
          <p:grpSp>
            <p:nvGrpSpPr>
              <p:cNvPr id="6" name="Group 22"/>
              <p:cNvGrpSpPr>
                <a:grpSpLocks/>
              </p:cNvGrpSpPr>
              <p:nvPr/>
            </p:nvGrpSpPr>
            <p:grpSpPr bwMode="auto">
              <a:xfrm>
                <a:off x="631" y="552"/>
                <a:ext cx="244" cy="311"/>
                <a:chOff x="7" y="24"/>
                <a:chExt cx="244" cy="311"/>
              </a:xfrm>
            </p:grpSpPr>
            <p:sp>
              <p:nvSpPr>
                <p:cNvPr id="18" name="Text Box 23"/>
                <p:cNvSpPr txBox="1">
                  <a:spLocks noChangeArrowheads="1"/>
                </p:cNvSpPr>
                <p:nvPr/>
              </p:nvSpPr>
              <p:spPr bwMode="auto">
                <a:xfrm>
                  <a:off x="7" y="24"/>
                  <a:ext cx="24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19" name="Oval 24"/>
                <p:cNvSpPr>
                  <a:spLocks noChangeArrowheads="1"/>
                </p:cNvSpPr>
                <p:nvPr/>
              </p:nvSpPr>
              <p:spPr bwMode="auto">
                <a:xfrm>
                  <a:off x="10" y="75"/>
                  <a:ext cx="240" cy="22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7" name="Line 25"/>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26"/>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7"/>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8"/>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9"/>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0"/>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1"/>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2"/>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3"/>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35"/>
              <p:cNvSpPr txBox="1">
                <a:spLocks noChangeArrowheads="1"/>
              </p:cNvSpPr>
              <p:nvPr/>
            </p:nvSpPr>
            <p:spPr bwMode="auto">
              <a:xfrm>
                <a:off x="154" y="962"/>
                <a:ext cx="72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校验位</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Arial" panose="020B0604020202020204" pitchFamily="34" charset="0"/>
                    <a:ea typeface="宋体" panose="02010600030101010101" pitchFamily="2" charset="-122"/>
                  </a:rPr>
                  <a:t>p</a:t>
                </a:r>
              </a:p>
            </p:txBody>
          </p:sp>
        </p:grpSp>
        <p:sp>
          <p:nvSpPr>
            <p:cNvPr id="36" name="矩形 35"/>
            <p:cNvSpPr/>
            <p:nvPr/>
          </p:nvSpPr>
          <p:spPr>
            <a:xfrm>
              <a:off x="3329692" y="3368604"/>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发送方</a:t>
              </a:r>
            </a:p>
          </p:txBody>
        </p:sp>
      </p:grpSp>
      <p:grpSp>
        <p:nvGrpSpPr>
          <p:cNvPr id="46" name="组合 45"/>
          <p:cNvGrpSpPr/>
          <p:nvPr/>
        </p:nvGrpSpPr>
        <p:grpSpPr>
          <a:xfrm>
            <a:off x="5023565" y="3349537"/>
            <a:ext cx="5624822" cy="2935516"/>
            <a:chOff x="4896565" y="3349537"/>
            <a:chExt cx="5624822" cy="2935516"/>
          </a:xfrm>
        </p:grpSpPr>
        <p:grpSp>
          <p:nvGrpSpPr>
            <p:cNvPr id="43" name="组合 42"/>
            <p:cNvGrpSpPr/>
            <p:nvPr/>
          </p:nvGrpSpPr>
          <p:grpSpPr>
            <a:xfrm>
              <a:off x="4952623" y="3349537"/>
              <a:ext cx="5568764" cy="2935516"/>
              <a:chOff x="4454909" y="3349537"/>
              <a:chExt cx="5568764" cy="2935516"/>
            </a:xfrm>
          </p:grpSpPr>
          <p:sp>
            <p:nvSpPr>
              <p:cNvPr id="39" name="圆角矩形 38"/>
              <p:cNvSpPr/>
              <p:nvPr/>
            </p:nvSpPr>
            <p:spPr>
              <a:xfrm>
                <a:off x="6630974" y="3773347"/>
                <a:ext cx="3392699"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36"/>
              <p:cNvGrpSpPr>
                <a:grpSpLocks/>
              </p:cNvGrpSpPr>
              <p:nvPr/>
            </p:nvGrpSpPr>
            <p:grpSpPr bwMode="auto">
              <a:xfrm>
                <a:off x="6808867" y="3865910"/>
                <a:ext cx="3010968" cy="2210634"/>
                <a:chOff x="-69" y="0"/>
                <a:chExt cx="1808" cy="1185"/>
              </a:xfrm>
            </p:grpSpPr>
            <p:sp>
              <p:nvSpPr>
                <p:cNvPr id="21" name="Text Box 37"/>
                <p:cNvSpPr txBox="1">
                  <a:spLocks noChangeArrowheads="1"/>
                </p:cNvSpPr>
                <p:nvPr/>
              </p:nvSpPr>
              <p:spPr bwMode="auto">
                <a:xfrm>
                  <a:off x="-69" y="0"/>
                  <a:ext cx="180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r>
                    <a:rPr lang="en-US" altLang="zh-CN" sz="2800" b="1" dirty="0">
                      <a:solidFill>
                        <a:srgbClr val="C00000"/>
                      </a:solidFill>
                      <a:latin typeface="Consolas" panose="020B0609020204030204" pitchFamily="49" charset="0"/>
                      <a:ea typeface="宋体" panose="02010600030101010101" pitchFamily="2" charset="-122"/>
                    </a:rPr>
                    <a:t>p</a:t>
                  </a:r>
                </a:p>
              </p:txBody>
            </p:sp>
            <p:grpSp>
              <p:nvGrpSpPr>
                <p:cNvPr id="22" name="Group 38"/>
                <p:cNvGrpSpPr>
                  <a:grpSpLocks/>
                </p:cNvGrpSpPr>
                <p:nvPr/>
              </p:nvGrpSpPr>
              <p:grpSpPr bwMode="auto">
                <a:xfrm>
                  <a:off x="624" y="552"/>
                  <a:ext cx="254" cy="311"/>
                  <a:chOff x="0" y="24"/>
                  <a:chExt cx="254" cy="311"/>
                </a:xfrm>
              </p:grpSpPr>
              <p:sp>
                <p:nvSpPr>
                  <p:cNvPr id="34" name="Text Box 39"/>
                  <p:cNvSpPr txBox="1">
                    <a:spLocks noChangeArrowheads="1"/>
                  </p:cNvSpPr>
                  <p:nvPr/>
                </p:nvSpPr>
                <p:spPr bwMode="auto">
                  <a:xfrm>
                    <a:off x="0" y="24"/>
                    <a:ext cx="25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35" name="Oval 40"/>
                  <p:cNvSpPr>
                    <a:spLocks noChangeArrowheads="1"/>
                  </p:cNvSpPr>
                  <p:nvPr/>
                </p:nvSpPr>
                <p:spPr bwMode="auto">
                  <a:xfrm>
                    <a:off x="10" y="66"/>
                    <a:ext cx="240" cy="23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23" name="Line 41"/>
                <p:cNvSpPr>
                  <a:spLocks noChangeShapeType="1"/>
                </p:cNvSpPr>
                <p:nvPr/>
              </p:nvSpPr>
              <p:spPr bwMode="auto">
                <a:xfrm flipV="1">
                  <a:off x="912" y="288"/>
                  <a:ext cx="576" cy="43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2"/>
                <p:cNvSpPr>
                  <a:spLocks noChangeShapeType="1"/>
                </p:cNvSpPr>
                <p:nvPr/>
              </p:nvSpPr>
              <p:spPr bwMode="auto">
                <a:xfrm flipH="1">
                  <a:off x="960" y="288"/>
                  <a:ext cx="336"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3"/>
                <p:cNvSpPr>
                  <a:spLocks noChangeShapeType="1"/>
                </p:cNvSpPr>
                <p:nvPr/>
              </p:nvSpPr>
              <p:spPr bwMode="auto">
                <a:xfrm flipH="1">
                  <a:off x="912" y="288"/>
                  <a:ext cx="240"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4"/>
                <p:cNvSpPr>
                  <a:spLocks noChangeShapeType="1"/>
                </p:cNvSpPr>
                <p:nvPr/>
              </p:nvSpPr>
              <p:spPr bwMode="auto">
                <a:xfrm flipH="1">
                  <a:off x="864" y="240"/>
                  <a:ext cx="144"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5"/>
                <p:cNvSpPr>
                  <a:spLocks noChangeShapeType="1"/>
                </p:cNvSpPr>
                <p:nvPr/>
              </p:nvSpPr>
              <p:spPr bwMode="auto">
                <a:xfrm flipH="1">
                  <a:off x="816" y="28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6"/>
                <p:cNvSpPr>
                  <a:spLocks noChangeShapeType="1"/>
                </p:cNvSpPr>
                <p:nvPr/>
              </p:nvSpPr>
              <p:spPr bwMode="auto">
                <a:xfrm>
                  <a:off x="672" y="288"/>
                  <a:ext cx="48"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7"/>
                <p:cNvSpPr>
                  <a:spLocks noChangeShapeType="1"/>
                </p:cNvSpPr>
                <p:nvPr/>
              </p:nvSpPr>
              <p:spPr bwMode="auto">
                <a:xfrm>
                  <a:off x="480" y="288"/>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8"/>
                <p:cNvSpPr>
                  <a:spLocks noChangeShapeType="1"/>
                </p:cNvSpPr>
                <p:nvPr/>
              </p:nvSpPr>
              <p:spPr bwMode="auto">
                <a:xfrm>
                  <a:off x="288" y="240"/>
                  <a:ext cx="288"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9"/>
                <p:cNvSpPr>
                  <a:spLocks noChangeShapeType="1"/>
                </p:cNvSpPr>
                <p:nvPr/>
              </p:nvSpPr>
              <p:spPr bwMode="auto">
                <a:xfrm>
                  <a:off x="144" y="288"/>
                  <a:ext cx="384"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0"/>
                <p:cNvSpPr>
                  <a:spLocks noChangeShapeType="1"/>
                </p:cNvSpPr>
                <p:nvPr/>
              </p:nvSpPr>
              <p:spPr bwMode="auto">
                <a:xfrm>
                  <a:off x="756" y="828"/>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51"/>
                <p:cNvSpPr txBox="1">
                  <a:spLocks noChangeArrowheads="1"/>
                </p:cNvSpPr>
                <p:nvPr/>
              </p:nvSpPr>
              <p:spPr bwMode="auto">
                <a:xfrm>
                  <a:off x="142" y="938"/>
                  <a:ext cx="722"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7030A0"/>
                      </a:solidFill>
                      <a:latin typeface="微软雅黑" panose="020B0503020204020204" pitchFamily="34" charset="-122"/>
                      <a:ea typeface="微软雅黑" panose="020B0503020204020204" pitchFamily="34" charset="-122"/>
                    </a:rPr>
                    <a:t>检错位  </a:t>
                  </a:r>
                  <a:r>
                    <a:rPr lang="en-US" altLang="zh-CN" sz="2400" b="1" dirty="0">
                      <a:solidFill>
                        <a:srgbClr val="7030A0"/>
                      </a:solidFill>
                      <a:latin typeface="Arial" panose="020B0604020202020204" pitchFamily="34" charset="0"/>
                      <a:ea typeface="宋体" panose="02010600030101010101" pitchFamily="2" charset="-122"/>
                    </a:rPr>
                    <a:t>g</a:t>
                  </a:r>
                </a:p>
              </p:txBody>
            </p:sp>
          </p:grpSp>
          <p:sp>
            <p:nvSpPr>
              <p:cNvPr id="37" name="矩形 36"/>
              <p:cNvSpPr/>
              <p:nvPr/>
            </p:nvSpPr>
            <p:spPr>
              <a:xfrm>
                <a:off x="7962960" y="3349537"/>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接收方</a:t>
                </a:r>
              </a:p>
            </p:txBody>
          </p:sp>
          <p:cxnSp>
            <p:nvCxnSpPr>
              <p:cNvPr id="41" name="直接箭头连接符 40"/>
              <p:cNvCxnSpPr>
                <a:stCxn id="38" idx="3"/>
                <a:endCxn id="39" idx="1"/>
              </p:cNvCxnSpPr>
              <p:nvPr/>
            </p:nvCxnSpPr>
            <p:spPr>
              <a:xfrm>
                <a:off x="4454909" y="5029200"/>
                <a:ext cx="2176065" cy="0"/>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5" name="Text Box 21"/>
            <p:cNvSpPr txBox="1">
              <a:spLocks noChangeArrowheads="1"/>
            </p:cNvSpPr>
            <p:nvPr/>
          </p:nvSpPr>
          <p:spPr bwMode="auto">
            <a:xfrm>
              <a:off x="4896565" y="4521368"/>
              <a:ext cx="22661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7</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6</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5</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4</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3</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2</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1</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0</a:t>
              </a:r>
              <a:r>
                <a:rPr lang="en-US" altLang="zh-CN" sz="2000" dirty="0">
                  <a:solidFill>
                    <a:srgbClr val="C00000"/>
                  </a:solidFill>
                  <a:latin typeface="Consolas" panose="020B0609020204030204" pitchFamily="49" charset="0"/>
                  <a:ea typeface="宋体" panose="02010600030101010101" pitchFamily="2" charset="-122"/>
                </a:rPr>
                <a:t>P</a:t>
              </a:r>
            </a:p>
            <a:p>
              <a:pPr algn="ctr">
                <a:buFont typeface="Arial" panose="020B0604020202020204" pitchFamily="34" charset="0"/>
                <a:buNone/>
              </a:pPr>
              <a:r>
                <a:rPr lang="en-US" altLang="zh-CN" sz="2000" dirty="0">
                  <a:solidFill>
                    <a:srgbClr val="C00000"/>
                  </a:solidFill>
                  <a:latin typeface="Consolas" panose="020B0609020204030204" pitchFamily="49" charset="0"/>
                  <a:ea typeface="宋体" panose="02010600030101010101" pitchFamily="2" charset="-122"/>
                </a:rPr>
                <a:t> </a:t>
              </a:r>
            </a:p>
            <a:p>
              <a:pPr algn="ctr">
                <a:buFont typeface="Arial" panose="020B0604020202020204" pitchFamily="34" charset="0"/>
                <a:buNone/>
              </a:pPr>
              <a:r>
                <a:rPr lang="zh-CN" altLang="en-US" sz="2000" b="1" dirty="0">
                  <a:solidFill>
                    <a:srgbClr val="0066FF"/>
                  </a:solidFill>
                  <a:latin typeface="微软雅黑" panose="020B0503020204020204" pitchFamily="34" charset="-122"/>
                  <a:ea typeface="微软雅黑" panose="020B0503020204020204" pitchFamily="34" charset="-122"/>
                </a:rPr>
                <a:t>校验码</a:t>
              </a:r>
              <a:endParaRPr lang="en-US" altLang="zh-CN" sz="2000" b="1" dirty="0">
                <a:solidFill>
                  <a:srgbClr val="0066FF"/>
                </a:solidFill>
                <a:latin typeface="微软雅黑" panose="020B0503020204020204" pitchFamily="34" charset="-122"/>
                <a:ea typeface="微软雅黑" panose="020B0503020204020204" pitchFamily="34" charset="-122"/>
              </a:endParaRPr>
            </a:p>
          </p:txBody>
        </p:sp>
      </p:grpSp>
      <p:sp>
        <p:nvSpPr>
          <p:cNvPr id="47" name="闪电形 46"/>
          <p:cNvSpPr/>
          <p:nvPr/>
        </p:nvSpPr>
        <p:spPr>
          <a:xfrm>
            <a:off x="5878894" y="4234535"/>
            <a:ext cx="613038" cy="132227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47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left)">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0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21.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BC正确。A错误,码距为2。D错误,有错结论可靠,无错结论不可靠。"/>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3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3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9.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CD正确。B错误,可以检测奇数个数位错误。不能纠错,不能检测偶数个位的错误。"/>
</p:tagLst>
</file>

<file path=ppt/tags/tag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7.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BC正确。D错误。检错同时纠错需要,码距≥e+t+1(e&gt;t),检2,纠错2位至少要码距是5才行。"/>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TIMING" val="|24.1|9.7|70.5|30.4|4.4|2.9|39|20|4.5|24.3|13.5|38.9|30.1"/>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5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5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TIMING" val="|79.6|3|20.7|46.6|50.4|49.2|30"/>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5.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BCD都对。"/>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TIMING" val="|8.2|21.8|38.6|16.4|5.4|39.3|3.2|5.1|36.1|27|3.2|3.3|6.1|27.1"/>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7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8.xml><?xml version="1.0" encoding="utf-8"?>
<p:tagLst xmlns:a="http://schemas.openxmlformats.org/drawingml/2006/main" xmlns:r="http://schemas.openxmlformats.org/officeDocument/2006/relationships" xmlns:p="http://schemas.openxmlformats.org/presentationml/2006/main">
  <p:tag name="TIMING" val="|23.1|54.2|9.1|12.6|19.8|6.3|9.7|45.1"/>
</p:tagLst>
</file>

<file path=ppt/tags/tag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MultipleChoiceMA"/>
  <p:tag name="PROBLEMHASREMARK" val="True"/>
  <p:tag name="PROBLEMSCORE_HALF" val="0.5"/>
  <p:tag name="PROBLEMSCORE" val="1.0"/>
  <p:tag name="PROBLEMREMARK" val="AC正确。任意两个合法编码间不同的二进制位数,异或运算结果中1的个数。B是1,D是1,其中11100和10100之间是1"/>
</p:tagLst>
</file>

<file path=ppt/tags/tag9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3.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
  <p:tag name="PROBLEMREMARK" val="答案A。奇校验数据中1的个数是奇数个。"/>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Ite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8124</TotalTime>
  <Words>8948</Words>
  <Application>Microsoft Office PowerPoint</Application>
  <PresentationFormat>宽屏</PresentationFormat>
  <Paragraphs>1852</Paragraphs>
  <Slides>67</Slides>
  <Notes>39</Notes>
  <HiddenSlides>1</HiddenSlides>
  <MMClips>0</MMClips>
  <ScaleCrop>false</ScaleCrop>
  <HeadingPairs>
    <vt:vector size="8" baseType="variant">
      <vt:variant>
        <vt:lpstr>已用的字体</vt:lpstr>
      </vt:variant>
      <vt:variant>
        <vt:i4>24</vt:i4>
      </vt:variant>
      <vt:variant>
        <vt:lpstr>主题</vt:lpstr>
      </vt:variant>
      <vt:variant>
        <vt:i4>7</vt:i4>
      </vt:variant>
      <vt:variant>
        <vt:lpstr>嵌入 OLE 服务器</vt:lpstr>
      </vt:variant>
      <vt:variant>
        <vt:i4>2</vt:i4>
      </vt:variant>
      <vt:variant>
        <vt:lpstr>幻灯片标题</vt:lpstr>
      </vt:variant>
      <vt:variant>
        <vt:i4>67</vt:i4>
      </vt:variant>
    </vt:vector>
  </HeadingPairs>
  <TitlesOfParts>
    <vt:vector size="100" baseType="lpstr">
      <vt:lpstr>Symbol</vt:lpstr>
      <vt:lpstr>华文新魏</vt:lpstr>
      <vt:lpstr>Segoe UI Black</vt:lpstr>
      <vt:lpstr>黑体</vt:lpstr>
      <vt:lpstr>Times New Roman</vt:lpstr>
      <vt:lpstr>Segoe UI</vt:lpstr>
      <vt:lpstr>Arial</vt:lpstr>
      <vt:lpstr>Agency FB</vt:lpstr>
      <vt:lpstr>宋体</vt:lpstr>
      <vt:lpstr>等线</vt:lpstr>
      <vt:lpstr>Arial</vt:lpstr>
      <vt:lpstr>Algerian</vt:lpstr>
      <vt:lpstr>Impact</vt:lpstr>
      <vt:lpstr>义启小楷书</vt:lpstr>
      <vt:lpstr>等线 Light</vt:lpstr>
      <vt:lpstr>Cambria Math</vt:lpstr>
      <vt:lpstr>Calibri</vt:lpstr>
      <vt:lpstr>Consolas</vt:lpstr>
      <vt:lpstr>华文行楷</vt:lpstr>
      <vt:lpstr>Wingdings</vt:lpstr>
      <vt:lpstr>Verdana</vt:lpstr>
      <vt:lpstr>华文楷体</vt:lpstr>
      <vt:lpstr>微软雅黑</vt:lpstr>
      <vt:lpstr>微软雅黑</vt:lpstr>
      <vt:lpstr>Office 主题​​</vt:lpstr>
      <vt:lpstr>1_nordridesign</vt:lpstr>
      <vt:lpstr>2_nordridesign</vt:lpstr>
      <vt:lpstr>自定义设计方案</vt:lpstr>
      <vt:lpstr>Office 主题</vt:lpstr>
      <vt:lpstr>3_nordridesign</vt:lpstr>
      <vt:lpstr>1_Office 主题​​</vt:lpstr>
      <vt:lpstr>Image</vt:lpstr>
      <vt:lpstr>Microsoft Visio 2000/2002 Drawing</vt:lpstr>
      <vt:lpstr>PowerPoint 演示文稿</vt:lpstr>
      <vt:lpstr>本章主要内容</vt:lpstr>
      <vt:lpstr>2.4 数据信息的校验</vt:lpstr>
      <vt:lpstr>2.4 数据信息的校验</vt:lpstr>
      <vt:lpstr>2.4.1 码距概念</vt:lpstr>
      <vt:lpstr>码距与纠错性能</vt:lpstr>
      <vt:lpstr>校验码应用</vt:lpstr>
      <vt:lpstr>2.4.2 奇偶校验</vt:lpstr>
      <vt:lpstr>奇偶校验过程</vt:lpstr>
      <vt:lpstr>2.4.2 奇偶校验</vt:lpstr>
      <vt:lpstr>2.4.2 奇偶校验</vt:lpstr>
      <vt:lpstr>2.4.2 奇偶校验</vt:lpstr>
      <vt:lpstr>2.4.2 奇偶校验</vt:lpstr>
      <vt:lpstr>2.4.2 奇偶校验</vt:lpstr>
      <vt:lpstr>二维奇偶校验的启示</vt:lpstr>
      <vt:lpstr>2.4 数据信息的校验</vt:lpstr>
      <vt:lpstr>2. 4.3 海明校验  Hamming Codes</vt:lpstr>
      <vt:lpstr>可检一位错海明码…</vt:lpstr>
      <vt:lpstr>可检一位错海明码…</vt:lpstr>
      <vt:lpstr>(4,3)码分组依据</vt:lpstr>
      <vt:lpstr>(4,3)码数据位映射</vt:lpstr>
      <vt:lpstr>(4,3)码检错、纠错性能     最小码距3</vt:lpstr>
      <vt:lpstr>（k，r）码校验分组方法</vt:lpstr>
      <vt:lpstr>海明码特点</vt:lpstr>
      <vt:lpstr>海明编解码过程</vt:lpstr>
      <vt:lpstr>海明编码传输实验</vt:lpstr>
      <vt:lpstr>作业</vt:lpstr>
      <vt:lpstr>本节重点</vt:lpstr>
      <vt:lpstr>2.4 数据信息的校验</vt:lpstr>
      <vt:lpstr>2.4.4 CRC循环冗余校验码   Cyclic redundancy check </vt:lpstr>
      <vt:lpstr>常见的生成多项式</vt:lpstr>
      <vt:lpstr>模2运算规则</vt:lpstr>
      <vt:lpstr>CRC编码方法</vt:lpstr>
      <vt:lpstr>CRC编码方法</vt:lpstr>
      <vt:lpstr>CRC编码规则——抽象化总结</vt:lpstr>
      <vt:lpstr>课堂编码练习</vt:lpstr>
      <vt:lpstr>CRC编码规则</vt:lpstr>
      <vt:lpstr>CRC 编解码过程</vt:lpstr>
      <vt:lpstr>生成多项式  Generator polynomial</vt:lpstr>
      <vt:lpstr>CRC检错与纠错</vt:lpstr>
      <vt:lpstr>CRC检错过程   1位错 (0001000） 2位错 (1010000）</vt:lpstr>
      <vt:lpstr>CRC检错与纠错</vt:lpstr>
      <vt:lpstr>CRC检错与纠错——余数的循环特征（1位出错时）</vt:lpstr>
      <vt:lpstr>CRC检错与纠错——1位错的纠错</vt:lpstr>
      <vt:lpstr>(7,3)码多位错余数情况</vt:lpstr>
      <vt:lpstr>模2除法满足结合律</vt:lpstr>
      <vt:lpstr>(7,3)码编码情况   G(x)=11101 </vt:lpstr>
      <vt:lpstr>(7,3)循环码出错模式G(x)=11101</vt:lpstr>
      <vt:lpstr>(7,3)码多位错余数情况</vt:lpstr>
      <vt:lpstr>常见生成多项式与应用</vt:lpstr>
      <vt:lpstr>例子：Ethernet CRC-32</vt:lpstr>
      <vt:lpstr>CRC串行编码电路    (时序逻辑)</vt:lpstr>
      <vt:lpstr>(7,3）编码电路</vt:lpstr>
      <vt:lpstr>CRC编解码过程</vt:lpstr>
      <vt:lpstr>CRC并行编解码思路</vt:lpstr>
      <vt:lpstr>实验步骤</vt:lpstr>
      <vt:lpstr>CRC编码传输</vt:lpstr>
      <vt:lpstr>CRC编码流水传输</vt:lpstr>
      <vt:lpstr>校验码总结</vt:lpstr>
      <vt:lpstr>本节重点</vt:lpstr>
      <vt:lpstr>Thanks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Administrator</cp:lastModifiedBy>
  <cp:revision>1583</cp:revision>
  <dcterms:created xsi:type="dcterms:W3CDTF">2018-05-09T10:41:00Z</dcterms:created>
  <dcterms:modified xsi:type="dcterms:W3CDTF">2021-03-18T03:10:02Z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